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4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336" y="4869160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3068960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Leer, escribir y representar números con bloques de cubitos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s-CL" dirty="0" smtClean="0"/>
              <a:t>Inicio: </a:t>
            </a:r>
            <a:endParaRPr lang="es-CL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4355" y="1124744"/>
            <a:ext cx="8229600" cy="4525963"/>
          </a:xfrm>
        </p:spPr>
        <p:txBody>
          <a:bodyPr/>
          <a:lstStyle/>
          <a:p>
            <a:r>
              <a:rPr lang="es-CL" dirty="0" smtClean="0"/>
              <a:t>¿Cómo leer el número 5.555? 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Si observas bien en todos ellos sólo aparece el dígito 5, pero en diferentes posiciones y de acuerdo a su posición es la lectura.</a:t>
            </a:r>
          </a:p>
          <a:p>
            <a:r>
              <a:rPr lang="es-CL" dirty="0" smtClean="0"/>
              <a:t>Cinco </a:t>
            </a:r>
            <a:r>
              <a:rPr lang="es-CL" b="1" u="sng" dirty="0" smtClean="0"/>
              <a:t>mil</a:t>
            </a:r>
            <a:r>
              <a:rPr lang="es-CL" dirty="0" smtClean="0"/>
              <a:t> quinientos cincuenta </a:t>
            </a:r>
            <a:r>
              <a:rPr lang="es-CL" b="1" u="sng" dirty="0" smtClean="0"/>
              <a:t>y</a:t>
            </a:r>
            <a:r>
              <a:rPr lang="es-CL" dirty="0" smtClean="0"/>
              <a:t> cinco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45002"/>
              </p:ext>
            </p:extLst>
          </p:nvPr>
        </p:nvGraphicFramePr>
        <p:xfrm>
          <a:off x="899592" y="1700808"/>
          <a:ext cx="7416824" cy="1706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s-CL" sz="3600" dirty="0" smtClean="0"/>
                        <a:t>5.</a:t>
                      </a:r>
                      <a:endParaRPr lang="es-C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 smtClean="0"/>
                        <a:t>5</a:t>
                      </a:r>
                      <a:endParaRPr lang="es-C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 smtClean="0"/>
                        <a:t>5</a:t>
                      </a:r>
                      <a:endParaRPr lang="es-C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 smtClean="0"/>
                        <a:t>5</a:t>
                      </a:r>
                      <a:endParaRPr lang="es-CL" sz="36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Cinco</a:t>
                      </a:r>
                      <a:r>
                        <a:rPr lang="es-CL" baseline="0" dirty="0" smtClean="0"/>
                        <a:t> mil</a:t>
                      </a:r>
                    </a:p>
                    <a:p>
                      <a:pPr algn="ctr"/>
                      <a:r>
                        <a:rPr lang="es-CL" baseline="0" dirty="0" smtClean="0"/>
                        <a:t>(unidades de mil)</a:t>
                      </a:r>
                    </a:p>
                    <a:p>
                      <a:pPr algn="ctr"/>
                      <a:r>
                        <a:rPr lang="es-CL" baseline="0" dirty="0" smtClean="0"/>
                        <a:t>5.000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Quinientos</a:t>
                      </a:r>
                    </a:p>
                    <a:p>
                      <a:pPr algn="ctr"/>
                      <a:r>
                        <a:rPr lang="es-CL" dirty="0" smtClean="0"/>
                        <a:t>(centenas)</a:t>
                      </a:r>
                    </a:p>
                    <a:p>
                      <a:pPr algn="ctr"/>
                      <a:r>
                        <a:rPr lang="es-CL" dirty="0" smtClean="0"/>
                        <a:t>500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Cincuenta     y</a:t>
                      </a:r>
                    </a:p>
                    <a:p>
                      <a:pPr algn="ctr"/>
                      <a:r>
                        <a:rPr lang="es-CL" dirty="0" smtClean="0"/>
                        <a:t>(decenas)</a:t>
                      </a:r>
                    </a:p>
                    <a:p>
                      <a:pPr algn="ctr"/>
                      <a:r>
                        <a:rPr lang="es-CL" dirty="0" smtClean="0"/>
                        <a:t>50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Cinco</a:t>
                      </a:r>
                    </a:p>
                    <a:p>
                      <a:pPr algn="ctr"/>
                      <a:r>
                        <a:rPr lang="es-CL" dirty="0" smtClean="0"/>
                        <a:t>(unidades)</a:t>
                      </a:r>
                    </a:p>
                    <a:p>
                      <a:pPr algn="ctr"/>
                      <a:r>
                        <a:rPr lang="es-CL" dirty="0" smtClean="0"/>
                        <a:t>50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1979712" y="2204864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5940152" y="2564904"/>
            <a:ext cx="50405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Observa la representación y escribe el número con cifras y palabras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11" name="10 Image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75" t="26789" r="30741" b="52364"/>
          <a:stretch/>
        </p:blipFill>
        <p:spPr bwMode="auto">
          <a:xfrm>
            <a:off x="1115616" y="1423807"/>
            <a:ext cx="7016090" cy="15121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683568" y="3789040"/>
            <a:ext cx="7771886" cy="2553147"/>
          </a:xfrm>
        </p:spPr>
        <p:txBody>
          <a:bodyPr>
            <a:normAutofit fontScale="85000" lnSpcReduction="10000"/>
          </a:bodyPr>
          <a:lstStyle/>
          <a:p>
            <a:r>
              <a:rPr lang="es-CL" dirty="0" smtClean="0"/>
              <a:t>Para formar el número escribe cuantos elementos hay en cada valor posicional, Luego traspasa ese número en donde dice cifra. Por último lee el valor posicional de cada dígito y escríbelo con palabras.</a:t>
            </a:r>
          </a:p>
          <a:p>
            <a:r>
              <a:rPr lang="es-CL" dirty="0" smtClean="0"/>
              <a:t>Cifras: 2.251</a:t>
            </a:r>
          </a:p>
          <a:p>
            <a:r>
              <a:rPr lang="es-CL" dirty="0" smtClean="0"/>
              <a:t>Palabras: Dos mil doscientos cincuenta y uno.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1641728" y="2296416"/>
            <a:ext cx="6209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/>
              <a:t>2                2             5             1</a:t>
            </a:r>
            <a:endParaRPr lang="es-CL" sz="3600" b="1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87785"/>
              </p:ext>
            </p:extLst>
          </p:nvPr>
        </p:nvGraphicFramePr>
        <p:xfrm>
          <a:off x="1259632" y="2894072"/>
          <a:ext cx="655272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182"/>
                <a:gridCol w="1638182"/>
                <a:gridCol w="1638182"/>
                <a:gridCol w="163818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Dos </a:t>
                      </a:r>
                      <a:r>
                        <a:rPr lang="es-CL" sz="2400" b="1" u="sng" dirty="0" smtClean="0"/>
                        <a:t>mil</a:t>
                      </a:r>
                      <a:endParaRPr lang="es-CL" sz="2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Doscientos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Cincuenta   </a:t>
                      </a:r>
                      <a:r>
                        <a:rPr lang="es-CL" sz="2400" b="1" u="sng" dirty="0" smtClean="0"/>
                        <a:t>y</a:t>
                      </a:r>
                      <a:endParaRPr lang="es-CL" sz="2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uno</a:t>
                      </a:r>
                      <a:endParaRPr lang="es-C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Cambia el valor posicional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44395"/>
              </p:ext>
            </p:extLst>
          </p:nvPr>
        </p:nvGraphicFramePr>
        <p:xfrm>
          <a:off x="683566" y="1340768"/>
          <a:ext cx="8090388" cy="52929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42846"/>
                <a:gridCol w="1101953"/>
                <a:gridCol w="1220811"/>
                <a:gridCol w="1101953"/>
                <a:gridCol w="1222825"/>
              </a:tblGrid>
              <a:tr h="185780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Unidad de mil</a:t>
                      </a:r>
                    </a:p>
                    <a:p>
                      <a:pPr algn="ctr"/>
                      <a:r>
                        <a:rPr lang="es-CL" sz="2800" b="1" dirty="0" smtClean="0"/>
                        <a:t>UM</a:t>
                      </a:r>
                      <a:endParaRPr lang="es-CL" sz="2800" b="1" dirty="0"/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Centena</a:t>
                      </a:r>
                    </a:p>
                    <a:p>
                      <a:pPr algn="ctr"/>
                      <a:r>
                        <a:rPr lang="es-CL" sz="2800" b="1" dirty="0" smtClean="0"/>
                        <a:t>C</a:t>
                      </a:r>
                      <a:endParaRPr lang="es-CL" sz="2800" b="1" dirty="0"/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Decena</a:t>
                      </a:r>
                    </a:p>
                    <a:p>
                      <a:pPr algn="ctr"/>
                      <a:r>
                        <a:rPr lang="es-CL" sz="2400" b="1" dirty="0" smtClean="0"/>
                        <a:t>D</a:t>
                      </a:r>
                      <a:endParaRPr lang="es-CL" sz="2400" b="1" dirty="0"/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Unidad </a:t>
                      </a:r>
                    </a:p>
                    <a:p>
                      <a:pPr algn="ctr"/>
                      <a:r>
                        <a:rPr lang="es-CL" sz="2400" b="1" dirty="0" smtClean="0"/>
                        <a:t>U</a:t>
                      </a:r>
                      <a:endParaRPr lang="es-CL" sz="2400" b="1" dirty="0"/>
                    </a:p>
                  </a:txBody>
                  <a:tcPr marL="68580" marR="68580" marT="0" marB="0" vert="vert270" anchor="ctr"/>
                </a:tc>
              </a:tr>
              <a:tr h="1238538"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dirty="0" smtClean="0">
                          <a:effectLst/>
                        </a:rPr>
                        <a:t>Cambio de los valores posicionales</a:t>
                      </a:r>
                      <a:endParaRPr lang="es-CL" sz="2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>
                          <a:effectLst/>
                        </a:rPr>
                        <a:t>4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>
                          <a:effectLst/>
                        </a:rPr>
                        <a:t>5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>
                          <a:effectLst/>
                        </a:rPr>
                        <a:t>1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>
                          <a:effectLst/>
                        </a:rPr>
                        <a:t>8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38538"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dirty="0" smtClean="0">
                          <a:effectLst/>
                        </a:rPr>
                        <a:t>Se cambia UM con C</a:t>
                      </a:r>
                      <a:endParaRPr lang="es-CL" sz="2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s-CL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5" name="4 Conector recto de flecha"/>
          <p:cNvCxnSpPr/>
          <p:nvPr/>
        </p:nvCxnSpPr>
        <p:spPr>
          <a:xfrm>
            <a:off x="4860032" y="4437112"/>
            <a:ext cx="1008112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>
            <a:off x="5004048" y="4437112"/>
            <a:ext cx="864096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7499176" cy="41805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Revisa tu trabajo:</a:t>
            </a: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26442"/>
            <a:ext cx="8471750" cy="489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427984" y="1556792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5                4                1              8</a:t>
            </a:r>
            <a:endParaRPr lang="es-CL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27984" y="1959223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5</a:t>
            </a:r>
            <a:r>
              <a:rPr lang="es-CL" sz="2400" dirty="0" smtClean="0"/>
              <a:t>                4                8              </a:t>
            </a:r>
            <a:r>
              <a:rPr lang="es-CL" sz="2400" dirty="0"/>
              <a:t>1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427985" y="2391271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8</a:t>
            </a:r>
            <a:r>
              <a:rPr lang="es-CL" sz="2400" dirty="0" smtClean="0"/>
              <a:t>                </a:t>
            </a:r>
            <a:r>
              <a:rPr lang="es-CL" sz="2400" dirty="0"/>
              <a:t>1</a:t>
            </a:r>
            <a:r>
              <a:rPr lang="es-CL" sz="2400" dirty="0" smtClean="0"/>
              <a:t>                5              4</a:t>
            </a:r>
            <a:endParaRPr lang="es-CL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427985" y="2811557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1                8                4              </a:t>
            </a:r>
            <a:r>
              <a:rPr lang="es-CL" sz="2400" dirty="0"/>
              <a:t>5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402791" y="3555583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4                1                 </a:t>
            </a:r>
            <a:r>
              <a:rPr lang="es-CL" sz="2400" dirty="0"/>
              <a:t>8</a:t>
            </a:r>
            <a:r>
              <a:rPr lang="es-CL" sz="2400" dirty="0" smtClean="0"/>
              <a:t>             </a:t>
            </a:r>
            <a:r>
              <a:rPr lang="es-CL" sz="2400" dirty="0"/>
              <a:t>5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379127" y="4365104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8</a:t>
            </a:r>
            <a:r>
              <a:rPr lang="es-CL" sz="2400" dirty="0" smtClean="0"/>
              <a:t>                4                 5             </a:t>
            </a:r>
            <a:r>
              <a:rPr lang="es-CL" sz="2400" dirty="0"/>
              <a:t>1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68368" y="5142517"/>
            <a:ext cx="521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Cinco mil cuatrocientos dieciocho</a:t>
            </a:r>
          </a:p>
          <a:p>
            <a:r>
              <a:rPr lang="es-CL" dirty="0" smtClean="0"/>
              <a:t>Cinco mil cuatrocientos ochenta y uno</a:t>
            </a:r>
          </a:p>
          <a:p>
            <a:r>
              <a:rPr lang="es-CL" dirty="0" smtClean="0"/>
              <a:t>Ocho mil ciento cincuenta y cuatro</a:t>
            </a:r>
          </a:p>
          <a:p>
            <a:r>
              <a:rPr lang="es-CL" dirty="0" smtClean="0"/>
              <a:t>Mil ochocientos cuarenta y cinco</a:t>
            </a:r>
          </a:p>
          <a:p>
            <a:r>
              <a:rPr lang="es-CL" dirty="0" smtClean="0"/>
              <a:t>Ocho mil cuatrocientos cincuenta y uno.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087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¿Qué alternativa marcaste?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CL" dirty="0"/>
              <a:t>En la cifra 4.752 el dígito ubicado en la centena es: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4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7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5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2</a:t>
            </a:r>
          </a:p>
          <a:p>
            <a:pPr marL="0" lvl="0" indent="0">
              <a:buNone/>
            </a:pPr>
            <a:r>
              <a:rPr lang="es-CL" dirty="0" smtClean="0"/>
              <a:t>2. En </a:t>
            </a:r>
            <a:r>
              <a:rPr lang="es-CL" dirty="0"/>
              <a:t>la cifra 8.</a:t>
            </a:r>
            <a:r>
              <a:rPr lang="es-CL" b="1" u="sng" dirty="0"/>
              <a:t>5</a:t>
            </a:r>
            <a:r>
              <a:rPr lang="es-CL" dirty="0"/>
              <a:t>51 el número destacado se lee: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Cinco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Cincuenta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Quinientos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Cinco mil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323528" y="2420888"/>
            <a:ext cx="144016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 flipV="1">
            <a:off x="476662" y="4437112"/>
            <a:ext cx="236714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298</Words>
  <Application>Microsoft Office PowerPoint</Application>
  <PresentationFormat>Presentación en pantalla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APOYO GUÍA N° 4</vt:lpstr>
      <vt:lpstr>Inicio: </vt:lpstr>
      <vt:lpstr>Observa la representación y escribe el número con cifras y palabras</vt:lpstr>
      <vt:lpstr>Cambia el valor posicional</vt:lpstr>
      <vt:lpstr>Revisa tu trabajo:</vt:lpstr>
      <vt:lpstr>¿Qué alternativa marcaste?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17</cp:revision>
  <dcterms:created xsi:type="dcterms:W3CDTF">2020-03-26T01:06:58Z</dcterms:created>
  <dcterms:modified xsi:type="dcterms:W3CDTF">2020-04-03T22:15:16Z</dcterms:modified>
</cp:coreProperties>
</file>