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320" r:id="rId4"/>
    <p:sldId id="260" r:id="rId5"/>
    <p:sldId id="259" r:id="rId6"/>
    <p:sldId id="264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25C9E-85C5-42FC-AD12-BCA982DCAB8C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E7C2-470B-40D8-86D1-D486D39CA9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64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401B24F-D2D0-4F7A-8679-9EA347092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8BC8B8-E1AD-49DF-8CB8-74505F036921}" type="slidenum">
              <a:rPr lang="es-CL" altLang="es-CL"/>
              <a:pPr eaLnBrk="1" hangingPunct="1"/>
              <a:t>3</a:t>
            </a:fld>
            <a:endParaRPr lang="es-CL" altLang="es-CL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CA53D28-44D7-4EF8-A0C2-5069667A6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7556A69-750D-4304-BFBD-AC9BFDA25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B0FDB-0CBE-4ED8-B24C-244F738A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4CD9C4-5C3C-4198-9A08-49502AF78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9B1D8-D3C9-412E-A806-45C7FC50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75564-3A88-4C99-ACF8-3B6A2CEA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7EA8E-D7D9-4FB7-A79E-BB420BC0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609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3563-7E50-482C-AAD8-47F2AF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05482F-8AE4-4DA6-ACF8-6555DF6F7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134B1-3654-48A7-8EB7-4365268A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9FB5-3F3A-47F7-A2F7-E9523E08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B0FB1-E113-4193-8D8D-79BC2C3E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4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948312-0132-48CC-B517-07152D96E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64EABB-010B-42DE-B55D-CFD65C123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A9D0AF-83EB-4F2C-B206-C8BCFD56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7BC0D-E344-49A1-81A6-0464687E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AE12F-0F8E-48DF-9266-C72D648A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1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8FADF-873E-4F0C-A6D3-B5F8A65A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CC92C-6A76-4570-84E8-ECFEE822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80E60-AFFB-46DA-AE38-167E1C85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FE26D-96F8-4484-B28C-65AF4567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287A5-6FE9-446F-9FE7-57944E90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69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D9DB9-3481-4F7F-B95C-63A909A8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5D960B-F494-4090-879C-B18DF4FC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D94E-4B12-4DEB-AA87-DA1FC84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9ABA9-8888-46A8-B7EF-6C3A0FC4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FD5CE9-E648-4535-A15C-612AFB08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50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84A2D-A707-4E75-9116-35DB28B5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D0238-4C7E-4B71-AD89-2A51BA2B4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DEE038-14C8-4721-86B4-75C609A88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415002-52A4-42CE-B4BB-B26ECC6B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BF920-6F68-4F13-AA71-CBB163F2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0DEA7B-440E-4CB3-835D-B393346B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93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583AF-705F-4462-9E99-A0006EA2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E8D46-7DAB-4F29-8854-FBDAC1FF8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66424D-72A5-4E48-A695-164069699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964193-9408-4C94-8F7E-E3F4819AD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FE6D6F-76AD-4595-9460-7955F286E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98AE79-00DA-4806-9CB9-60F6B1BF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B59C3E-65F8-49E7-AE49-43CA45C2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7A6A75-9833-444B-B2BD-446534D8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2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0A58A-82C2-49FE-9D6D-22AE4C15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48FE72-4080-4678-883F-94ACEDF8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639876-C3E7-4A52-A0AE-6557E247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5AFF8-B86C-4D3C-A9A4-EE841070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1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C4E1C0-C55B-4710-9A93-B1F698DD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9E9C2D-3EDB-40C4-AFF7-9DFB4160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0CE622-B1B1-4955-BB7D-17B44215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175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5D57B-E4AE-4DE8-9EDE-E823F12A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C2643-1B60-4A0F-8604-B7F673ED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A2A362-2454-402D-8BF3-284B1AD72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309E38-DCF9-4EFF-A8E1-45EEDAF8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705C0-0C65-4A4D-B015-332456FA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38CA1B-32BD-4583-93A8-99A93053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151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B1C3D-A50D-4DA4-B5E7-AD74FFD9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86162D-C6CD-4CCB-B4A2-9600E5A7D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BC6B5A-5A0C-4D10-8E9F-1065BE7FC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2D1E1-ABBB-4BB7-900F-4BCA4628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A0815C-452B-4C1D-851E-F9C700DD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DC732B-01DC-4492-A50C-C39CD98C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49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FDEEAC-E9B8-44DF-894A-578E4079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F3E23F-1E0D-4021-BA6C-428D07E2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44A229-689B-4075-AFF9-06D152415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1EB5-A3EF-4621-8E03-DCF1D175E986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1641B-B2B6-4261-9244-14B06572E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8D064-2722-4959-851E-CC5FEA199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C5D8-898C-43EC-B3BC-2BF13331D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8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BAAC7B-6618-457E-8686-643D1F206070}"/>
              </a:ext>
            </a:extLst>
          </p:cNvPr>
          <p:cNvSpPr/>
          <p:nvPr/>
        </p:nvSpPr>
        <p:spPr>
          <a:xfrm>
            <a:off x="135467" y="1120676"/>
            <a:ext cx="1142435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EBEAEA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es-CL" sz="28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   DE        APOYO </a:t>
            </a:r>
          </a:p>
          <a:p>
            <a:endParaRPr lang="es-CL" sz="2800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s-CL" sz="28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EBEAEA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s-CL" sz="24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  <a:cs typeface="Times New Roman" panose="02020603050405020304" pitchFamily="18" charset="0"/>
              </a:rPr>
              <a:t>TEXTO INFORMATIVO:   </a:t>
            </a:r>
            <a:r>
              <a:rPr lang="es-CL" sz="28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  <a:cs typeface="Times New Roman" panose="02020603050405020304" pitchFamily="18" charset="0"/>
              </a:rPr>
              <a:t>LA       NOTICIA</a:t>
            </a: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s-ES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odoni" panose="02070603060706020303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s-ES" sz="32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odoni" panose="02070603060706020303" pitchFamily="18" charset="0"/>
                <a:cs typeface="Times New Roman" panose="02020603050405020304" pitchFamily="18" charset="0"/>
              </a:rPr>
              <a:t>UNIDAD 2 GUÍA 16</a:t>
            </a:r>
            <a:endParaRPr lang="es-CL" sz="3200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s-CL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  <a:cs typeface="Times New Roman" panose="02020603050405020304" pitchFamily="18" charset="0"/>
              </a:rPr>
              <a:t>                             </a:t>
            </a:r>
            <a:br>
              <a:rPr lang="es-ES" dirty="0">
                <a:solidFill>
                  <a:srgbClr val="FF0000"/>
                </a:solidFill>
                <a:latin typeface="Bodoni" panose="02070603060706020303" pitchFamily="18" charset="0"/>
              </a:rPr>
            </a:br>
            <a:r>
              <a:rPr lang="es-ES" dirty="0">
                <a:solidFill>
                  <a:srgbClr val="FF0000"/>
                </a:solidFill>
                <a:latin typeface="Bodoni" panose="02070603060706020303" pitchFamily="18" charset="0"/>
              </a:rPr>
              <a:t>                                                   </a:t>
            </a:r>
            <a:r>
              <a:rPr lang="es-ES" sz="28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odoni" panose="02070603060706020303" pitchFamily="18" charset="0"/>
                <a:cs typeface="Times New Roman" panose="02020603050405020304" pitchFamily="18" charset="0"/>
              </a:rPr>
              <a:t>LENGUAJE Y COMUNICACIÓN</a:t>
            </a:r>
          </a:p>
          <a:p>
            <a:endParaRPr lang="es-ES" dirty="0">
              <a:solidFill>
                <a:srgbClr val="FF0000"/>
              </a:solidFill>
              <a:latin typeface="Bodoni" panose="02070603060706020303" pitchFamily="18" charset="0"/>
            </a:endParaRPr>
          </a:p>
          <a:p>
            <a:r>
              <a:rPr lang="es-ES" b="1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odoni" panose="02070603060706020303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s-ES" sz="2800" b="1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odoni" panose="02070603060706020303" pitchFamily="18" charset="0"/>
                <a:cs typeface="Times New Roman" panose="02020603050405020304" pitchFamily="18" charset="0"/>
              </a:rPr>
              <a:t>CUARTO </a:t>
            </a:r>
            <a:r>
              <a:rPr lang="es-ES" sz="2800" b="1" dirty="0">
                <a:ln w="12700" cap="flat" cmpd="sng" algn="ctr">
                  <a:solidFill>
                    <a:srgbClr val="3A5274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odoni" panose="02070603060706020303" pitchFamily="18" charset="0"/>
                <a:cs typeface="Times New Roman" panose="02020603050405020304" pitchFamily="18" charset="0"/>
              </a:rPr>
              <a:t>AÑOS A – B  - C</a:t>
            </a:r>
          </a:p>
          <a:p>
            <a:endParaRPr lang="es-ES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prstClr val="black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odoni" panose="02070603060706020303" pitchFamily="18" charset="0"/>
              <a:cs typeface="Times New Roman" panose="02020603050405020304" pitchFamily="18" charset="0"/>
            </a:endParaRPr>
          </a:p>
          <a:p>
            <a:endParaRPr lang="es-ES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prstClr val="black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odoni" panose="02070603060706020303" pitchFamily="18" charset="0"/>
              <a:cs typeface="Times New Roman" panose="02020603050405020304" pitchFamily="18" charset="0"/>
            </a:endParaRP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endParaRPr lang="es-CL" b="1" dirty="0">
              <a:ln w="12700" cap="flat" cmpd="sng" algn="ctr">
                <a:solidFill>
                  <a:srgbClr val="3A5274"/>
                </a:solidFill>
                <a:prstDash val="solid"/>
                <a:round/>
              </a:ln>
              <a:solidFill>
                <a:srgbClr val="EBEAEA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78BB70-0285-4539-89C8-6DE9A5D2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60" y="5034844"/>
            <a:ext cx="6358679" cy="136595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239E802-C6B8-4099-99E4-56EF3B7F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8" y="1120676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5CBB0DE-2D82-4EAB-B3EB-C5F6EC11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61" y="3275890"/>
            <a:ext cx="2681181" cy="16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Nicole\AppData\Local\Microsoft\Windows\Temporary Internet Files\Content.IE5\RPQOLQ0F\MC900238683[1].wmf">
            <a:extLst>
              <a:ext uri="{FF2B5EF4-FFF2-40B4-BE49-F238E27FC236}">
                <a16:creationId xmlns:a16="http://schemas.microsoft.com/office/drawing/2014/main" id="{A08C5633-57E3-42AF-8CF6-553ACAAB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62" y="843678"/>
            <a:ext cx="2681181" cy="16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4B1D9AF-9777-4DD2-BB2F-F6C67DBE0DA3}"/>
              </a:ext>
            </a:extLst>
          </p:cNvPr>
          <p:cNvSpPr/>
          <p:nvPr/>
        </p:nvSpPr>
        <p:spPr>
          <a:xfrm>
            <a:off x="496711" y="790223"/>
            <a:ext cx="10792177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s-MX" b="1" i="0" dirty="0">
                <a:solidFill>
                  <a:srgbClr val="222222"/>
                </a:solidFill>
                <a:effectLst/>
                <a:latin typeface="Antique Olive Compact" panose="020B0904030504030204" pitchFamily="34" charset="0"/>
              </a:rPr>
              <a:t>TEXTO INFORMATIVO NOTICIOSO</a:t>
            </a:r>
            <a:r>
              <a:rPr lang="es-MX" b="0" i="0" dirty="0">
                <a:solidFill>
                  <a:srgbClr val="222222"/>
                </a:solidFill>
                <a:effectLst/>
                <a:latin typeface="Antique Olive Compact" panose="020B0904030504030204" pitchFamily="34" charset="0"/>
              </a:rPr>
              <a:t>: </a:t>
            </a:r>
          </a:p>
          <a:p>
            <a:endParaRPr lang="es-MX" dirty="0">
              <a:solidFill>
                <a:srgbClr val="222222"/>
              </a:solidFill>
              <a:latin typeface="Antique Olive Compact" panose="020B0904030504030204" pitchFamily="34" charset="0"/>
            </a:endParaRPr>
          </a:p>
          <a:p>
            <a:r>
              <a:rPr lang="es-MX" b="0" i="0" dirty="0">
                <a:solidFill>
                  <a:srgbClr val="C00000"/>
                </a:solidFill>
                <a:effectLst/>
                <a:latin typeface="Antique Olive Compact" panose="020B0904030504030204" pitchFamily="34" charset="0"/>
              </a:rPr>
              <a:t>La </a:t>
            </a:r>
            <a:r>
              <a:rPr lang="es-MX" b="1" i="0" dirty="0">
                <a:solidFill>
                  <a:srgbClr val="C00000"/>
                </a:solidFill>
                <a:effectLst/>
                <a:latin typeface="Antique Olive Compact" panose="020B0904030504030204" pitchFamily="34" charset="0"/>
              </a:rPr>
              <a:t>noticia</a:t>
            </a:r>
            <a:r>
              <a:rPr lang="es-MX" b="0" i="0" dirty="0">
                <a:solidFill>
                  <a:srgbClr val="C00000"/>
                </a:solidFill>
                <a:effectLst/>
                <a:latin typeface="Antique Olive Compact" panose="020B0904030504030204" pitchFamily="34" charset="0"/>
              </a:rPr>
              <a:t> es un </a:t>
            </a:r>
            <a:r>
              <a:rPr lang="es-MX" b="1" i="0" dirty="0">
                <a:solidFill>
                  <a:srgbClr val="C00000"/>
                </a:solidFill>
                <a:effectLst/>
                <a:latin typeface="Antique Olive Compact" panose="020B0904030504030204" pitchFamily="34" charset="0"/>
              </a:rPr>
              <a:t>texto informativo No Literario</a:t>
            </a:r>
            <a:r>
              <a:rPr lang="es-MX" b="0" i="0" dirty="0">
                <a:solidFill>
                  <a:srgbClr val="222222"/>
                </a:solidFill>
                <a:effectLst/>
                <a:latin typeface="Antique Olive Compact" panose="020B0904030504030204" pitchFamily="34" charset="0"/>
              </a:rPr>
              <a:t> que narra un acontecimiento de actualidad, que despierta el interés del público. </a:t>
            </a:r>
          </a:p>
          <a:p>
            <a:r>
              <a:rPr lang="es-MX" b="0" i="0" dirty="0">
                <a:solidFill>
                  <a:srgbClr val="222222"/>
                </a:solidFill>
                <a:effectLst/>
                <a:latin typeface="Antique Olive Compact" panose="020B0904030504030204" pitchFamily="34" charset="0"/>
              </a:rPr>
              <a:t>El periodista tiene la responsabilidad de relatar con la mayor objetividad y veracidad posible cómo se ha producido ese acontecimiento en Chile y el resto del mundo.</a:t>
            </a:r>
          </a:p>
          <a:p>
            <a:r>
              <a:rPr lang="es-MX" dirty="0">
                <a:solidFill>
                  <a:srgbClr val="222222"/>
                </a:solidFill>
                <a:latin typeface="Antique Olive Compact" panose="020B0904030504030204" pitchFamily="34" charset="0"/>
              </a:rPr>
              <a:t>Su cuerpo debe responder  las siguientes preguntas claves:</a:t>
            </a:r>
          </a:p>
          <a:p>
            <a:endParaRPr lang="es-MX" dirty="0">
              <a:solidFill>
                <a:srgbClr val="222222"/>
              </a:solidFill>
              <a:latin typeface="Antique Olive Compact" panose="020B0904030504030204" pitchFamily="34" charset="0"/>
            </a:endParaRPr>
          </a:p>
          <a:p>
            <a:r>
              <a:rPr lang="es-MX" dirty="0">
                <a:solidFill>
                  <a:srgbClr val="C00000"/>
                </a:solidFill>
                <a:latin typeface="Antique Olive Compact" panose="020B0904030504030204" pitchFamily="34" charset="0"/>
              </a:rPr>
              <a:t>¿Qué pasó?     ¿Cuándo pasó?    ¿Dónde pasó?</a:t>
            </a:r>
          </a:p>
          <a:p>
            <a:endParaRPr lang="es-MX" dirty="0">
              <a:solidFill>
                <a:srgbClr val="C00000"/>
              </a:solidFill>
              <a:latin typeface="Antique Olive Compact" panose="020B0904030504030204" pitchFamily="34" charset="0"/>
            </a:endParaRPr>
          </a:p>
          <a:p>
            <a:r>
              <a:rPr lang="es-MX" dirty="0">
                <a:solidFill>
                  <a:srgbClr val="C00000"/>
                </a:solidFill>
                <a:latin typeface="Antique Olive Compact" panose="020B0904030504030204" pitchFamily="34" charset="0"/>
              </a:rPr>
              <a:t>¿Cómo sucedió?    ¿Quiénes participaron?   ¿Por qué pasó?</a:t>
            </a:r>
          </a:p>
          <a:p>
            <a:endParaRPr lang="es-MX" b="0" i="0" dirty="0">
              <a:solidFill>
                <a:srgbClr val="C00000"/>
              </a:solidFill>
              <a:effectLst/>
              <a:latin typeface="Antique Olive Compact" panose="020B090403050403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ntique Olive Compact" panose="020B0904030504030204" pitchFamily="34" charset="0"/>
            </a:endParaRPr>
          </a:p>
          <a:p>
            <a:r>
              <a:rPr lang="es-MX" dirty="0">
                <a:solidFill>
                  <a:srgbClr val="222222"/>
                </a:solidFill>
                <a:latin typeface="Antique Olive Compact" panose="020B0904030504030204" pitchFamily="34" charset="0"/>
              </a:rPr>
              <a:t>La noticia se difunde en diferentes medios de comunicación, como:</a:t>
            </a: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766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04D3325E-B7D0-4472-8170-8C52259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070" y="1608881"/>
            <a:ext cx="2076450" cy="21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1">
            <a:extLst>
              <a:ext uri="{FF2B5EF4-FFF2-40B4-BE49-F238E27FC236}">
                <a16:creationId xmlns:a16="http://schemas.microsoft.com/office/drawing/2014/main" id="{6F346A37-442A-4CBE-926E-EE6A333B81EC}"/>
              </a:ext>
            </a:extLst>
          </p:cNvPr>
          <p:cNvSpPr>
            <a:spLocks noChangeArrowheads="1"/>
          </p:cNvSpPr>
          <p:nvPr/>
        </p:nvSpPr>
        <p:spPr bwMode="auto">
          <a:xfrm rot="20787286">
            <a:off x="3685772" y="1963308"/>
            <a:ext cx="5472112" cy="3527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" name="WordArt 5">
            <a:extLst>
              <a:ext uri="{FF2B5EF4-FFF2-40B4-BE49-F238E27FC236}">
                <a16:creationId xmlns:a16="http://schemas.microsoft.com/office/drawing/2014/main" id="{2EE9C288-C3D8-4E41-9214-52EE66FA89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396355">
            <a:off x="4507219" y="1966494"/>
            <a:ext cx="5256213" cy="3113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76"/>
              </a:avLst>
            </a:prstTxWarp>
          </a:bodyPr>
          <a:lstStyle/>
          <a:p>
            <a:pPr algn="ctr"/>
            <a:r>
              <a:rPr lang="es-CL" sz="3600" b="1" kern="10" dirty="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lue Highway Linocut"/>
              </a:rPr>
              <a:t>“Medios de </a:t>
            </a:r>
          </a:p>
          <a:p>
            <a:pPr algn="ctr"/>
            <a:r>
              <a:rPr lang="es-CL" sz="3600" b="1" kern="10" dirty="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lue Highway Linocut"/>
              </a:rPr>
              <a:t>Comunicación </a:t>
            </a:r>
          </a:p>
          <a:p>
            <a:pPr algn="ctr"/>
            <a:r>
              <a:rPr lang="es-CL" sz="3600" b="1" kern="10" dirty="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lue Highway Linocut"/>
              </a:rPr>
              <a:t>Masiva"</a:t>
            </a:r>
          </a:p>
        </p:txBody>
      </p:sp>
      <p:pic>
        <p:nvPicPr>
          <p:cNvPr id="28677" name="Picture 6" descr="C:\Users\Nicole\AppData\Local\Microsoft\Windows\Temporary Internet Files\Content.IE5\MM2N6BLV\MC900250380[1].wmf">
            <a:extLst>
              <a:ext uri="{FF2B5EF4-FFF2-40B4-BE49-F238E27FC236}">
                <a16:creationId xmlns:a16="http://schemas.microsoft.com/office/drawing/2014/main" id="{B4CAFCB4-CB49-49F3-85EA-D49CFDD2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99" y="321007"/>
            <a:ext cx="21653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C:\Users\Nicole\AppData\Local\Microsoft\Windows\Temporary Internet Files\Content.IE5\RPQOLQ0F\MC900238683[1].wmf">
            <a:extLst>
              <a:ext uri="{FF2B5EF4-FFF2-40B4-BE49-F238E27FC236}">
                <a16:creationId xmlns:a16="http://schemas.microsoft.com/office/drawing/2014/main" id="{80DB1E1A-7F5A-46DB-99F8-8B0100D3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941889"/>
            <a:ext cx="2438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C:\Users\Nicole\AppData\Local\Microsoft\Windows\Temporary Internet Files\Content.IE5\V31BNCJK\MC900281083[1].wmf">
            <a:extLst>
              <a:ext uri="{FF2B5EF4-FFF2-40B4-BE49-F238E27FC236}">
                <a16:creationId xmlns:a16="http://schemas.microsoft.com/office/drawing/2014/main" id="{C61790B9-40F6-448C-BE2B-FA92BCDF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9" y="432352"/>
            <a:ext cx="277653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>
            <a:extLst>
              <a:ext uri="{FF2B5EF4-FFF2-40B4-BE49-F238E27FC236}">
                <a16:creationId xmlns:a16="http://schemas.microsoft.com/office/drawing/2014/main" id="{5BA3E515-629D-4364-84F0-D74BEFCA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1" y="2770189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C:\Users\Nicole\AppData\Local\Microsoft\Windows\Temporary Internet Files\Content.IE5\V31BNCJK\MM900283646[1].gif">
            <a:extLst>
              <a:ext uri="{FF2B5EF4-FFF2-40B4-BE49-F238E27FC236}">
                <a16:creationId xmlns:a16="http://schemas.microsoft.com/office/drawing/2014/main" id="{7011A883-3677-451E-B183-6047AC5308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06" y="5463801"/>
            <a:ext cx="1357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8 consejos para aumentar tus seguidores en Facebook">
            <a:extLst>
              <a:ext uri="{FF2B5EF4-FFF2-40B4-BE49-F238E27FC236}">
                <a16:creationId xmlns:a16="http://schemas.microsoft.com/office/drawing/2014/main" id="{4ED9D5F8-BC12-454F-86CE-3B7E1FC1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67" y="5065972"/>
            <a:ext cx="3009419" cy="11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ticias sobre Twitter y los negocios (2)">
            <a:extLst>
              <a:ext uri="{FF2B5EF4-FFF2-40B4-BE49-F238E27FC236}">
                <a16:creationId xmlns:a16="http://schemas.microsoft.com/office/drawing/2014/main" id="{2A89359E-DF0A-4BF6-8D33-1C6F93D6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96" y="775505"/>
            <a:ext cx="2387252" cy="9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3FE9D-A56A-4E53-BB32-1009772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TEXTOS INFORMATIVOS: LA NOTICIA - ppt video online descargar">
            <a:extLst>
              <a:ext uri="{FF2B5EF4-FFF2-40B4-BE49-F238E27FC236}">
                <a16:creationId xmlns:a16="http://schemas.microsoft.com/office/drawing/2014/main" id="{D21E5B8D-A4AB-49F4-9967-1D49FC150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 bwMode="auto">
          <a:xfrm>
            <a:off x="508000" y="451556"/>
            <a:ext cx="10845800" cy="61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1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08DB-20D5-46AE-9B2F-DF955FF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Partes de la noticia</a:t>
            </a:r>
          </a:p>
        </p:txBody>
      </p:sp>
      <p:pic>
        <p:nvPicPr>
          <p:cNvPr id="1026" name="Picture 2" descr="Texto informativo Para Niños de Kinder y Primaria 2020">
            <a:extLst>
              <a:ext uri="{FF2B5EF4-FFF2-40B4-BE49-F238E27FC236}">
                <a16:creationId xmlns:a16="http://schemas.microsoft.com/office/drawing/2014/main" id="{EAC8AEA6-B169-49C1-9052-53F43BF51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6600"/>
            <a:ext cx="954757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8FB7F-FC68-4EE9-9C91-862F8B96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También textos no literarios informativos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4FFEA0-7DB7-40FF-831B-EA683955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70" y="834887"/>
            <a:ext cx="5234609" cy="5512904"/>
          </a:xfr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CL" b="1" u="sng" dirty="0"/>
              <a:t>LA NOTICIA</a:t>
            </a:r>
          </a:p>
          <a:p>
            <a:r>
              <a:rPr lang="es-CL" dirty="0"/>
              <a:t>Es un texto que informa sobre hechos o acontecimientos reales que son de interés y la comunidad debe saber.</a:t>
            </a:r>
          </a:p>
          <a:p>
            <a:r>
              <a:rPr lang="es-CL" dirty="0"/>
              <a:t>Es objetiva, es decir, es solo realidad, no incluye hechos ficticios ni opiniones.</a:t>
            </a:r>
          </a:p>
          <a:p>
            <a:r>
              <a:rPr lang="es-CL" dirty="0"/>
              <a:t>Se pueden leer en diarios, periódicos; además de escuchar y ver en la televisión o radio.</a:t>
            </a:r>
          </a:p>
          <a:p>
            <a:r>
              <a:rPr lang="es-CL" dirty="0"/>
              <a:t>Si bien la noticia tiene la estructura que vemos en la imagen, encontramos que la mayoría no cumplen con todas estas partes. Aunque siempre encontramos titular, imagen y cuerpo de la noticia.</a:t>
            </a:r>
          </a:p>
          <a:p>
            <a:r>
              <a:rPr lang="es-CL" dirty="0"/>
              <a:t>Las noticias suelen escribirse en columnas.</a:t>
            </a:r>
          </a:p>
        </p:txBody>
      </p:sp>
      <p:pic>
        <p:nvPicPr>
          <p:cNvPr id="1028" name="Picture 4" descr="Partes de la noticia">
            <a:extLst>
              <a:ext uri="{FF2B5EF4-FFF2-40B4-BE49-F238E27FC236}">
                <a16:creationId xmlns:a16="http://schemas.microsoft.com/office/drawing/2014/main" id="{9A84BF35-99BE-424E-97C8-D86DC51D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26" y="1285460"/>
            <a:ext cx="6185504" cy="404715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23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251</Words>
  <Application>Microsoft Office PowerPoint</Application>
  <PresentationFormat>Panorámica</PresentationFormat>
  <Paragraphs>52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Antique Olive Compact</vt:lpstr>
      <vt:lpstr>Arial</vt:lpstr>
      <vt:lpstr>Arial</vt:lpstr>
      <vt:lpstr>Blue Highway Linocut</vt:lpstr>
      <vt:lpstr>Bodoni</vt:lpstr>
      <vt:lpstr>Britannic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               Partes de la noticia</vt:lpstr>
      <vt:lpstr>También textos no literarios informativos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</dc:creator>
  <cp:lastModifiedBy>JACQUELINE</cp:lastModifiedBy>
  <cp:revision>18</cp:revision>
  <dcterms:created xsi:type="dcterms:W3CDTF">2020-07-07T20:28:58Z</dcterms:created>
  <dcterms:modified xsi:type="dcterms:W3CDTF">2020-08-16T21:55:25Z</dcterms:modified>
</cp:coreProperties>
</file>