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B4ADD-E02D-44D1-AFD7-BFF8DB00E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4CB947-22FB-4D48-A1FA-BDC85FCE7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5B403-26D6-4835-BAFE-051C3973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5E001-B8CA-4750-A39A-37EEBCA0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B2DE98-ECB3-4D76-B195-2C19B4A3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95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A94C9-ACE4-42CF-B468-5145FA5F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AA0A9B-32A1-4AEC-A163-0D8EDF968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A85AE-5E5A-418D-B661-252F79DB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9BED5-3658-4D79-AF0E-48988009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F3A6E0-19FD-4DBE-BDCE-722DA3B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26AE3D-1D9B-4550-92C8-FF72AE982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400FE2-48CF-40A8-A213-DF17F7B55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6D601-CE5C-44D9-B1ED-EF98F0BE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A83E6-B217-46DC-9F32-A2B66B13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30623-E18F-49D9-A74E-E4E7B554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2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5301D-5435-4544-97AC-DC5308B8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06C6C-4DFA-4919-83ED-B88D97EE9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AF626-5A2B-4FEF-A20F-96DC457A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EA9D5-F8BA-461A-B434-66477454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AFF68F-3057-4955-B91B-883535AE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57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5D36B-1E6C-42C7-BEC2-E6C64142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FC1A8B-572A-434A-B365-6A54AA36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B3A0B-AEAF-4E2B-AAAA-0BDD7A23F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B9424-DEE2-4220-B5AA-140E77D1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497B4-A409-437E-B6F1-97A78DCF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92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C37A9-BA8A-4D01-AEB4-30736792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53225-5324-4418-94DC-4491132E4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9EB958-0177-4F0D-88FA-8A39C74A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8CB282-3722-4EE9-8C3B-443C6F2A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048648-AED6-467D-9E70-EED69CD0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F3E8A6-2A69-4084-8203-45A33BF6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6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C5DD6-8835-49E9-8CF1-D0F641CB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3E645-B0A7-40D0-986E-EA26EBD5D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29E0A9-212F-413D-A344-CCE5F135B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D3E4EF-B5EC-49E2-AC83-44C616A7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E82B4E-304D-42E2-ADCC-CC193A2F0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419915-13AE-4137-B77A-4DAB73AF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F960DE-A412-4586-A68F-5540F483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B9023B-BE1C-4271-BA8F-8D1F0EBD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6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F847-690F-42EB-89F6-A76930C5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D3DCDD-C2A4-44B1-A1B6-CCC998C5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9A8D17-B9A5-45C0-97E2-5E2B225F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1ADE59-0719-4536-AC2D-DD9A7E6D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37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660570-0B2F-4E76-A8F8-A2626D89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D487C0-B933-45FD-93E4-821201B3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80588B-D9C1-4D7A-BFE7-F51DDBA3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58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69DF0-E81A-4F75-96D4-856B5F96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0D9050-DE9E-47B9-9BFB-1AEF2930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2EFC9-107E-4407-90B5-C8EC47640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676B7E-5EF6-4E99-AF7E-41A4B103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9FCCD3-4085-4049-878D-B854FBE9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9E3819-231A-4F3A-B6F2-FEA9B5D0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81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BCF5F-B89D-45F7-9F51-80789376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7898EC-1852-4C92-BB63-224031B3E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87314E-6258-4D10-82A3-668392C50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113104-66D7-4052-AB53-E0B6DAC1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D822A-87E1-4AF8-8FE9-A5D84867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DB2AB6-B1DC-463C-A5D3-3E044897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10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59220E-3101-4E2D-ACC6-870D12C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787C6-5A8A-4C84-B6BA-19B2ED42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15D9B-E6E7-4D86-A738-C079DA1DC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B13B-7F8E-4402-8BC4-E591840C1EFE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474D0C-C665-4494-90A9-B6C032876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0B3A9-20DC-4957-AFDD-AC862D1DC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54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cqueline.perret@colegio-mineralelteniente.c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VkXGzjgVzE" TargetMode="External"/><Relationship Id="rId2" Type="http://schemas.openxmlformats.org/officeDocument/2006/relationships/hyperlink" Target="https://www.youtube.com/watch?v=KiW_SwuMzloqu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C2734-1ED2-444C-9CE4-058916F45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2683"/>
            <a:ext cx="9144000" cy="967139"/>
          </a:xfrm>
        </p:spPr>
        <p:txBody>
          <a:bodyPr/>
          <a:lstStyle/>
          <a:p>
            <a:r>
              <a:rPr lang="es-CL" dirty="0">
                <a:latin typeface="Albertus Extra Bold" panose="020E0802040304020204" pitchFamily="34" charset="0"/>
              </a:rPr>
              <a:t>Texto Informativo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AA04E253-1232-494B-9D60-8123903FA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1779"/>
            <a:ext cx="9144000" cy="4016022"/>
          </a:xfrm>
        </p:spPr>
        <p:txBody>
          <a:bodyPr>
            <a:normAutofit lnSpcReduction="10000"/>
          </a:bodyPr>
          <a:lstStyle/>
          <a:p>
            <a:endParaRPr lang="es-CL" dirty="0"/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r>
              <a:rPr lang="es-CL" dirty="0">
                <a:latin typeface="Albertus Extra Bold" panose="020E0802040304020204" pitchFamily="34" charset="0"/>
              </a:rPr>
              <a:t>Asignatura :Lenguaje y Comunicación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Cursos: Cuarto Año A-B-C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Docente: Jacqueline Perret A.</a:t>
            </a:r>
          </a:p>
          <a:p>
            <a:r>
              <a:rPr lang="es-CL" dirty="0">
                <a:latin typeface="Albertus Extra Bold" panose="020E0802040304020204" pitchFamily="34" charset="0"/>
                <a:hlinkClick r:id="rId2"/>
              </a:rPr>
              <a:t>jacqueline.perret@colegio-mineralelteniente.cl</a:t>
            </a:r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</p:txBody>
      </p:sp>
      <p:pic>
        <p:nvPicPr>
          <p:cNvPr id="6" name="Imagen 5" descr="Niño niña pensando cara | Vector Premium">
            <a:extLst>
              <a:ext uri="{FF2B5EF4-FFF2-40B4-BE49-F238E27FC236}">
                <a16:creationId xmlns:a16="http://schemas.microsoft.com/office/drawing/2014/main" id="{AE5B5F04-CD91-4525-9ED4-0D6564341CB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9" t="9620" b="9618"/>
          <a:stretch/>
        </p:blipFill>
        <p:spPr bwMode="auto">
          <a:xfrm>
            <a:off x="421201" y="3435929"/>
            <a:ext cx="2205598" cy="18218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Bocadillo nube: nube 6">
            <a:extLst>
              <a:ext uri="{FF2B5EF4-FFF2-40B4-BE49-F238E27FC236}">
                <a16:creationId xmlns:a16="http://schemas.microsoft.com/office/drawing/2014/main" id="{3508FCFD-932B-4220-B3AE-5D679B07AC48}"/>
              </a:ext>
            </a:extLst>
          </p:cNvPr>
          <p:cNvSpPr/>
          <p:nvPr/>
        </p:nvSpPr>
        <p:spPr>
          <a:xfrm>
            <a:off x="422031" y="896814"/>
            <a:ext cx="2205599" cy="2074985"/>
          </a:xfrm>
          <a:prstGeom prst="cloudCallou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0D0D0D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aprenderé</a:t>
            </a:r>
            <a:r>
              <a:rPr lang="es-CL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4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65"/>
    </mc:Choice>
    <mc:Fallback xmlns="">
      <p:transition spd="slow" advTm="15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3DD95-2A91-4DCA-86C1-68BB21D2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ntique Olive Compact" panose="020B0904030504030204" pitchFamily="34" charset="0"/>
              </a:rPr>
              <a:t>RECORDEMOS QUE: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5510FA-09FD-4024-9D5F-B79F9D8C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47" y="1855788"/>
            <a:ext cx="1131819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>
                <a:latin typeface="Albertus Extra Bold" panose="020E0802040304020204" pitchFamily="34" charset="0"/>
              </a:rPr>
              <a:t>El texto que estamos </a:t>
            </a:r>
            <a:r>
              <a:rPr lang="es-MX" b="1" dirty="0">
                <a:latin typeface="Albertus Extra Bold" panose="020E0802040304020204" pitchFamily="34" charset="0"/>
              </a:rPr>
              <a:t>trabajando</a:t>
            </a:r>
            <a:r>
              <a:rPr lang="es-MX" dirty="0">
                <a:latin typeface="Albertus Extra Bold" panose="020E0802040304020204" pitchFamily="34" charset="0"/>
              </a:rPr>
              <a:t> es no literario, </a:t>
            </a:r>
            <a:r>
              <a:rPr lang="es-MX" dirty="0">
                <a:solidFill>
                  <a:srgbClr val="FF0000"/>
                </a:solidFill>
                <a:latin typeface="Albertus Extra Bold" panose="020E0802040304020204" pitchFamily="34" charset="0"/>
              </a:rPr>
              <a:t>informativo.</a:t>
            </a:r>
          </a:p>
          <a:p>
            <a:pPr marL="0" indent="0">
              <a:buNone/>
            </a:pPr>
            <a:r>
              <a:rPr lang="es-MX" dirty="0"/>
              <a:t>                          </a:t>
            </a:r>
          </a:p>
          <a:p>
            <a:pPr marL="0" indent="0">
              <a:buNone/>
            </a:pPr>
            <a:r>
              <a:rPr lang="es-MX" dirty="0">
                <a:latin typeface="Albertus Extra Bold" panose="020E0802040304020204" pitchFamily="34" charset="0"/>
              </a:rPr>
              <a:t>                          ¿Por qué es informativo? </a:t>
            </a:r>
          </a:p>
          <a:p>
            <a:pPr marL="0" indent="0">
              <a:buNone/>
            </a:pPr>
            <a:r>
              <a:rPr lang="es-MX" b="1" dirty="0">
                <a:solidFill>
                  <a:srgbClr val="FF0000"/>
                </a:solidFill>
              </a:rPr>
              <a:t>       Por que entrega información, datos y hechos reales sobre un tema.</a:t>
            </a:r>
          </a:p>
          <a:p>
            <a:endParaRPr lang="es-MX" dirty="0"/>
          </a:p>
          <a:p>
            <a:r>
              <a:rPr lang="es-MX" dirty="0">
                <a:latin typeface="Albertus Extra Bold" panose="020E0802040304020204" pitchFamily="34" charset="0"/>
              </a:rPr>
              <a:t>PARA COMPLEMENTAR Y RECORDAR LA LECTURA:</a:t>
            </a:r>
          </a:p>
          <a:p>
            <a:pPr marL="0" indent="0">
              <a:buNone/>
            </a:pPr>
            <a:r>
              <a:rPr lang="es-MX" b="1" dirty="0"/>
              <a:t>Si tienes acceso a internet, te invito a ver el siguiente video: 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https://www.youtube.com/watch?v=KiW_SwuMzloque</a:t>
            </a:r>
            <a:r>
              <a:rPr lang="es-CL" dirty="0"/>
              <a:t>  </a:t>
            </a:r>
            <a:r>
              <a:rPr lang="es-CL" sz="1500" dirty="0"/>
              <a:t>Qué es el t. informativo</a:t>
            </a:r>
          </a:p>
          <a:p>
            <a:pPr marL="0" indent="0">
              <a:buNone/>
            </a:pPr>
            <a:r>
              <a:rPr lang="es-CL" dirty="0">
                <a:hlinkClick r:id="rId3"/>
              </a:rPr>
              <a:t>https://www.youtube.com/watch?v=QVkXGzjgVzE</a:t>
            </a:r>
            <a:r>
              <a:rPr lang="es-CL" dirty="0"/>
              <a:t>  </a:t>
            </a:r>
            <a:r>
              <a:rPr lang="es-CL" sz="1500" dirty="0"/>
              <a:t>Cómo escribir un t.informativo</a:t>
            </a:r>
          </a:p>
          <a:p>
            <a:pPr marL="0" indent="0">
              <a:buNone/>
            </a:pPr>
            <a:endParaRPr lang="es-CL" b="1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C32EBE5-DAC8-436B-A2AC-3FB9E0B7FC41}"/>
              </a:ext>
            </a:extLst>
          </p:cNvPr>
          <p:cNvSpPr/>
          <p:nvPr/>
        </p:nvSpPr>
        <p:spPr>
          <a:xfrm>
            <a:off x="838200" y="2717770"/>
            <a:ext cx="10515600" cy="142246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8593426-F712-4F4C-873D-AC11FE2C1AA8}"/>
              </a:ext>
            </a:extLst>
          </p:cNvPr>
          <p:cNvSpPr/>
          <p:nvPr/>
        </p:nvSpPr>
        <p:spPr>
          <a:xfrm>
            <a:off x="404447" y="1690688"/>
            <a:ext cx="11236570" cy="102708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 descr="reir cantar bailar leer escribir saltar comer roncar silbar ...">
            <a:extLst>
              <a:ext uri="{FF2B5EF4-FFF2-40B4-BE49-F238E27FC236}">
                <a16:creationId xmlns:a16="http://schemas.microsoft.com/office/drawing/2014/main" id="{953DA71C-F8E9-42EE-8A70-97CA2DC3BE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892" y="200025"/>
            <a:ext cx="4407878" cy="1490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7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9253C-3224-4A42-BEA4-DBCC9B4D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6060"/>
          </a:xfrm>
        </p:spPr>
        <p:txBody>
          <a:bodyPr/>
          <a:lstStyle/>
          <a:p>
            <a:r>
              <a:rPr lang="es-CL" dirty="0"/>
              <a:t>                                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FDADA-0DD3-42C6-85AD-CDF2E18A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9996312" cy="58118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                                      </a:t>
            </a:r>
            <a:r>
              <a:rPr lang="es-CL" dirty="0">
                <a:latin typeface="Albertus Extra Bold" panose="020E0802040304020204" pitchFamily="34" charset="0"/>
              </a:rPr>
              <a:t>En un texto </a:t>
            </a:r>
          </a:p>
          <a:p>
            <a:pPr marL="0" indent="0">
              <a:buNone/>
            </a:pPr>
            <a:r>
              <a:rPr lang="es-CL" dirty="0">
                <a:latin typeface="Albertus Extra Bold" panose="020E0802040304020204" pitchFamily="34" charset="0"/>
              </a:rPr>
              <a:t>     podemos realizar la comprensión  y esta puede ser:                                                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0EA5209-AA7B-4D25-A991-0F078F5374C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73" t="13894" r="11614" b="25382"/>
          <a:stretch/>
        </p:blipFill>
        <p:spPr bwMode="auto">
          <a:xfrm>
            <a:off x="318913" y="3111605"/>
            <a:ext cx="4498094" cy="34528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F12BB1-556D-4318-A708-C33326CEE5A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07" t="3287" r="11289" b="10897"/>
          <a:stretch/>
        </p:blipFill>
        <p:spPr bwMode="auto">
          <a:xfrm>
            <a:off x="7005057" y="2932145"/>
            <a:ext cx="3829455" cy="36323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60909F5-3E7C-4421-BB22-D64310EBCAA7}"/>
              </a:ext>
            </a:extLst>
          </p:cNvPr>
          <p:cNvCxnSpPr>
            <a:cxnSpLocks/>
          </p:cNvCxnSpPr>
          <p:nvPr/>
        </p:nvCxnSpPr>
        <p:spPr>
          <a:xfrm flipH="1">
            <a:off x="2902279" y="1520291"/>
            <a:ext cx="1238073" cy="1411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FB87F78-C303-462A-A486-181E3F64B2C6}"/>
              </a:ext>
            </a:extLst>
          </p:cNvPr>
          <p:cNvCxnSpPr>
            <a:cxnSpLocks/>
          </p:cNvCxnSpPr>
          <p:nvPr/>
        </p:nvCxnSpPr>
        <p:spPr>
          <a:xfrm>
            <a:off x="8051650" y="1520291"/>
            <a:ext cx="1220366" cy="1332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07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13"/>
    </mc:Choice>
    <mc:Fallback xmlns="">
      <p:transition spd="slow" advTm="403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E9320FA-9D07-4DAB-9946-36A9064D95F8}"/>
              </a:ext>
            </a:extLst>
          </p:cNvPr>
          <p:cNvSpPr/>
          <p:nvPr/>
        </p:nvSpPr>
        <p:spPr>
          <a:xfrm>
            <a:off x="211015" y="800099"/>
            <a:ext cx="112541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19027C9-081B-4511-97FF-33CB56DD0DDA}"/>
              </a:ext>
            </a:extLst>
          </p:cNvPr>
          <p:cNvSpPr/>
          <p:nvPr/>
        </p:nvSpPr>
        <p:spPr>
          <a:xfrm>
            <a:off x="404446" y="1037492"/>
            <a:ext cx="1072075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¿Qué es un artículo informativo?</a:t>
            </a:r>
          </a:p>
          <a:p>
            <a:pPr algn="ctr"/>
            <a:endParaRPr lang="es-CL" sz="2800" dirty="0">
              <a:solidFill>
                <a:srgbClr val="C00000"/>
              </a:solidFill>
              <a:latin typeface="Antique Olive Compact" panose="020B09040305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400" b="1" dirty="0">
                <a:latin typeface="Antique Olive" panose="020B0603020204030204" pitchFamily="34" charset="0"/>
              </a:rPr>
              <a:t>Es un texto que entrega información sobre un tema de interés</a:t>
            </a:r>
            <a:r>
              <a:rPr lang="es-CL" sz="2400" b="1" dirty="0"/>
              <a:t>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3F548BE-5AF2-4D23-B6FB-E5061E6568FE}"/>
              </a:ext>
            </a:extLst>
          </p:cNvPr>
          <p:cNvSpPr/>
          <p:nvPr/>
        </p:nvSpPr>
        <p:spPr>
          <a:xfrm>
            <a:off x="404445" y="1705708"/>
            <a:ext cx="104276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b="1" dirty="0">
              <a:latin typeface="Antique Olive" panose="020B0603020204030204" pitchFamily="34" charset="0"/>
            </a:endParaRPr>
          </a:p>
          <a:p>
            <a:endParaRPr lang="es-CL" b="1" dirty="0">
              <a:latin typeface="Antique Olive" panose="020B0603020204030204" pitchFamily="34" charset="0"/>
            </a:endParaRPr>
          </a:p>
          <a:p>
            <a:endParaRPr lang="es-CL" b="1" dirty="0">
              <a:latin typeface="Antique Olive" panose="020B0603020204030204" pitchFamily="34" charset="0"/>
            </a:endParaRPr>
          </a:p>
          <a:p>
            <a:endParaRPr lang="es-CL" b="1" dirty="0">
              <a:latin typeface="Antique Olive" panose="020B0603020204030204" pitchFamily="34" charset="0"/>
            </a:endParaRPr>
          </a:p>
          <a:p>
            <a:endParaRPr lang="es-CL" b="1" dirty="0">
              <a:latin typeface="Antique Olive" panose="020B0603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L" sz="2400" b="1" dirty="0">
                <a:latin typeface="Antique Olive" panose="020B0603020204030204" pitchFamily="34" charset="0"/>
              </a:rPr>
              <a:t>Quien lo escribe debe investigar sobre el tema, aprenderlo y luego escribir</a:t>
            </a:r>
            <a:r>
              <a:rPr lang="es-CL" sz="2000" b="1" dirty="0">
                <a:latin typeface="Antique Olive" panose="020B0603020204030204" pitchFamily="34" charset="0"/>
              </a:rPr>
              <a:t>.</a:t>
            </a:r>
          </a:p>
          <a:p>
            <a:endParaRPr lang="es-CL" b="1" dirty="0">
              <a:latin typeface="Antique Olive" panose="020B0603020204030204" pitchFamily="34" charset="0"/>
            </a:endParaRPr>
          </a:p>
          <a:p>
            <a:endParaRPr lang="es-CL" b="1" dirty="0">
              <a:latin typeface="Antique Olive" panose="020B0603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L" sz="2400" b="1" dirty="0">
                <a:latin typeface="Antique Olive" panose="020B0603020204030204" pitchFamily="34" charset="0"/>
              </a:rPr>
              <a:t>Podemos escribir textos informativos del tema que queramos, lo importante es tener curiosidad para comenzar</a:t>
            </a:r>
            <a:r>
              <a:rPr lang="es-CL" dirty="0">
                <a:latin typeface="Antique Olive" panose="020B0603020204030204" pitchFamily="34" charset="0"/>
              </a:rPr>
              <a:t>…</a:t>
            </a:r>
          </a:p>
          <a:p>
            <a:endParaRPr lang="es-CL" dirty="0">
              <a:latin typeface="Antique Olive" panose="020B060302020403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F70B19C-55D1-4D95-A32C-6F41E73AD63F}"/>
              </a:ext>
            </a:extLst>
          </p:cNvPr>
          <p:cNvSpPr/>
          <p:nvPr/>
        </p:nvSpPr>
        <p:spPr>
          <a:xfrm>
            <a:off x="674077" y="2527939"/>
            <a:ext cx="8962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s-CL" b="1" dirty="0">
              <a:latin typeface="Antique Olive" panose="020B0603020204030204" pitchFamily="34" charset="0"/>
            </a:endParaRPr>
          </a:p>
        </p:txBody>
      </p:sp>
      <p:pic>
        <p:nvPicPr>
          <p:cNvPr id="15" name="Imagen 14" descr="C:\Users\JACQUELINE\AppData\Local\Microsoft\Windows\INetCache\Content.MSO\8B4F68C9.tmp">
            <a:extLst>
              <a:ext uri="{FF2B5EF4-FFF2-40B4-BE49-F238E27FC236}">
                <a16:creationId xmlns:a16="http://schemas.microsoft.com/office/drawing/2014/main" id="{374AD025-553B-4568-8EA1-4D8BD277545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529" y="1952978"/>
            <a:ext cx="2151186" cy="3867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21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98"/>
    </mc:Choice>
    <mc:Fallback xmlns="">
      <p:transition spd="slow" advTm="1699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1B58E03-C2D3-4F33-BB44-EB3637E1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78" y="382905"/>
            <a:ext cx="11638844" cy="1780003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100" dirty="0">
                <a:latin typeface="Antique Olive" panose="020B0603020204030204" pitchFamily="34" charset="0"/>
              </a:rPr>
              <a:t>Para escribir un texto, debemos tener en cuenta lo siguiente</a:t>
            </a:r>
            <a:r>
              <a:rPr lang="es-CL" dirty="0"/>
              <a:t>:</a:t>
            </a: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pic>
        <p:nvPicPr>
          <p:cNvPr id="5" name="Imagen 4" descr="https://gesvin.files.wordpress.com/2018/07/7consejosescribircadavezmejor-infografc3ada-bloggesvin.jpg">
            <a:extLst>
              <a:ext uri="{FF2B5EF4-FFF2-40B4-BE49-F238E27FC236}">
                <a16:creationId xmlns:a16="http://schemas.microsoft.com/office/drawing/2014/main" id="{7FAAA8D2-54A2-492C-BD2A-5918FF75C5E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135" y="1635369"/>
            <a:ext cx="6928340" cy="4839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https://gesvin.files.wordpress.com/2018/07/7consejosescribircadavezmejor-infografc3ada-bloggesvin.jpg">
            <a:extLst>
              <a:ext uri="{FF2B5EF4-FFF2-40B4-BE49-F238E27FC236}">
                <a16:creationId xmlns:a16="http://schemas.microsoft.com/office/drawing/2014/main" id="{3C272808-CE82-4102-8964-FA0F054E7B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" y="982134"/>
            <a:ext cx="10080978" cy="58758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559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205</Words>
  <Application>Microsoft Office PowerPoint</Application>
  <PresentationFormat>Panorámica</PresentationFormat>
  <Paragraphs>54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Albertus Extra Bold</vt:lpstr>
      <vt:lpstr>Antique Olive</vt:lpstr>
      <vt:lpstr>Antique Olive Compact</vt:lpstr>
      <vt:lpstr>Arial</vt:lpstr>
      <vt:lpstr>Berlin Sans FB Demi</vt:lpstr>
      <vt:lpstr>Calibri</vt:lpstr>
      <vt:lpstr>Calibri Light</vt:lpstr>
      <vt:lpstr>Times New Roman</vt:lpstr>
      <vt:lpstr>Wingdings</vt:lpstr>
      <vt:lpstr>Tema de Office</vt:lpstr>
      <vt:lpstr>Texto Informativo</vt:lpstr>
      <vt:lpstr>RECORDEMOS QUE:     </vt:lpstr>
      <vt:lpstr>                                     </vt:lpstr>
      <vt:lpstr>Presentación de PowerPoint</vt:lpstr>
      <vt:lpstr>Para escribir un texto, debemos tener en cuenta lo siguiente: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SOL</dc:title>
  <dc:creator>JACQUELINE</dc:creator>
  <cp:lastModifiedBy>maka</cp:lastModifiedBy>
  <cp:revision>39</cp:revision>
  <dcterms:created xsi:type="dcterms:W3CDTF">2020-05-03T21:27:44Z</dcterms:created>
  <dcterms:modified xsi:type="dcterms:W3CDTF">2020-06-18T17:01:41Z</dcterms:modified>
</cp:coreProperties>
</file>