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2" r:id="rId3"/>
    <p:sldId id="263" r:id="rId4"/>
    <p:sldId id="264" r:id="rId5"/>
    <p:sldId id="266" r:id="rId6"/>
    <p:sldId id="268" r:id="rId7"/>
    <p:sldId id="269" r:id="rId8"/>
    <p:sldId id="271" r:id="rId9"/>
    <p:sldId id="272" r:id="rId10"/>
    <p:sldId id="273" r:id="rId11"/>
    <p:sldId id="274" r:id="rId12"/>
    <p:sldId id="276" r:id="rId13"/>
  </p:sldIdLst>
  <p:sldSz cx="9144000" cy="6858000" type="screen4x3"/>
  <p:notesSz cx="9144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90015" y="5615939"/>
            <a:ext cx="7386828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86967" y="964691"/>
            <a:ext cx="7386828" cy="503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89952" y="1017041"/>
            <a:ext cx="7179945" cy="4831715"/>
          </a:xfrm>
          <a:custGeom>
            <a:avLst/>
            <a:gdLst/>
            <a:ahLst/>
            <a:cxnLst/>
            <a:rect l="l" t="t" r="r" b="b"/>
            <a:pathLst>
              <a:path w="7179945" h="4831715">
                <a:moveTo>
                  <a:pt x="7179691" y="0"/>
                </a:moveTo>
                <a:lnTo>
                  <a:pt x="0" y="0"/>
                </a:lnTo>
                <a:lnTo>
                  <a:pt x="0" y="4831588"/>
                </a:lnTo>
                <a:lnTo>
                  <a:pt x="7179691" y="4831588"/>
                </a:lnTo>
                <a:lnTo>
                  <a:pt x="7179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86967" y="957072"/>
            <a:ext cx="7386828" cy="5038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90600" y="1009700"/>
            <a:ext cx="7179691" cy="4831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770622" y="664883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15870" y="2062353"/>
            <a:ext cx="5112258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2769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28EDBE79-0453-42A2-A9D9-F4D64D5B6A25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C076EEED-A4FC-4BBA-B114-BDCEC382AC4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3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31519" y="576071"/>
            <a:ext cx="7696200" cy="5715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030210" y="213398"/>
            <a:ext cx="736536" cy="7365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8260" y="1034541"/>
            <a:ext cx="496747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4339" y="2366594"/>
            <a:ext cx="7475321" cy="361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C910D2-80E0-44A1-AC5C-28B834E2B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2604" y="1099918"/>
            <a:ext cx="5825202" cy="1646302"/>
          </a:xfrm>
        </p:spPr>
        <p:txBody>
          <a:bodyPr/>
          <a:lstStyle/>
          <a:p>
            <a:r>
              <a:rPr lang="es-ES" dirty="0"/>
              <a:t>PAISAJES DE ÀMERICA.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684BC2A-2702-42C6-B2D9-BFC2E393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3429000"/>
            <a:ext cx="7099300" cy="898833"/>
          </a:xfrm>
        </p:spPr>
        <p:txBody>
          <a:bodyPr>
            <a:noAutofit/>
          </a:bodyPr>
          <a:lstStyle/>
          <a:p>
            <a:r>
              <a:rPr lang="es-ES" sz="2800" dirty="0"/>
              <a:t>Docente: Luis E. Medina Jorquera.</a:t>
            </a:r>
          </a:p>
          <a:p>
            <a:r>
              <a:rPr lang="es-ES" sz="2800" dirty="0"/>
              <a:t>Curso:4º A- B –C.</a:t>
            </a:r>
          </a:p>
          <a:p>
            <a:r>
              <a:rPr lang="es-CL" sz="2800" dirty="0"/>
              <a:t>Año:2020.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6BADE39-0CA5-4B8D-87D8-E41D521AD2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9" y="1099918"/>
            <a:ext cx="1709169" cy="164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 ">
            <a:extLst>
              <a:ext uri="{FF2B5EF4-FFF2-40B4-BE49-F238E27FC236}">
                <a16:creationId xmlns:a16="http://schemas.microsoft.com/office/drawing/2014/main" xmlns="" id="{A726362F-C6AE-4F23-BD8D-3A1F325DC84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9" y="3429000"/>
            <a:ext cx="2416271" cy="2402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236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8645" y="668223"/>
            <a:ext cx="37973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América </a:t>
            </a:r>
            <a:r>
              <a:rPr spc="-105" dirty="0"/>
              <a:t>del</a:t>
            </a:r>
            <a:r>
              <a:rPr spc="-790" dirty="0"/>
              <a:t> </a:t>
            </a:r>
            <a:r>
              <a:rPr spc="25" dirty="0"/>
              <a:t>sur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7123" y="1412747"/>
            <a:ext cx="7795895" cy="5445760"/>
            <a:chOff x="17123" y="1412747"/>
            <a:chExt cx="7795895" cy="5445760"/>
          </a:xfrm>
        </p:grpSpPr>
        <p:sp>
          <p:nvSpPr>
            <p:cNvPr id="4" name="object 4"/>
            <p:cNvSpPr/>
            <p:nvPr/>
          </p:nvSpPr>
          <p:spPr>
            <a:xfrm>
              <a:off x="17123" y="1412747"/>
              <a:ext cx="4942586" cy="5445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4053" y="2373375"/>
              <a:ext cx="2808605" cy="12700"/>
            </a:xfrm>
            <a:custGeom>
              <a:avLst/>
              <a:gdLst/>
              <a:ahLst/>
              <a:cxnLst/>
              <a:rect l="l" t="t" r="r" b="b"/>
              <a:pathLst>
                <a:path w="2808604" h="12700">
                  <a:moveTo>
                    <a:pt x="0" y="12700"/>
                  </a:moveTo>
                  <a:lnTo>
                    <a:pt x="2808351" y="12700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04053" y="1556766"/>
            <a:ext cx="2808605" cy="816610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4184" marR="458470" indent="400685">
              <a:lnSpc>
                <a:spcPct val="100000"/>
              </a:lnSpc>
              <a:spcBef>
                <a:spcPts val="290"/>
              </a:spcBef>
            </a:pPr>
            <a:r>
              <a:rPr sz="2400" b="1" spc="-70" dirty="0">
                <a:latin typeface="Trebuchet MS"/>
                <a:cs typeface="Trebuchet MS"/>
              </a:rPr>
              <a:t>Paisajes  </a:t>
            </a:r>
            <a:r>
              <a:rPr sz="2400" b="1" spc="-110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225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185" dirty="0">
                <a:latin typeface="Trebuchet MS"/>
                <a:cs typeface="Trebuchet MS"/>
              </a:rPr>
              <a:t>c</a:t>
            </a:r>
            <a:r>
              <a:rPr sz="2400" b="1" spc="-180" dirty="0">
                <a:latin typeface="Trebuchet MS"/>
                <a:cs typeface="Trebuchet MS"/>
              </a:rPr>
              <a:t>t</a:t>
            </a:r>
            <a:r>
              <a:rPr sz="2400" b="1" spc="-210" dirty="0">
                <a:latin typeface="Trebuchet MS"/>
                <a:cs typeface="Trebuchet MS"/>
              </a:rPr>
              <a:t>e</a:t>
            </a:r>
            <a:r>
              <a:rPr sz="2400" b="1" spc="-175" dirty="0">
                <a:latin typeface="Trebuchet MS"/>
                <a:cs typeface="Trebuchet MS"/>
              </a:rPr>
              <a:t>r</a:t>
            </a:r>
            <a:r>
              <a:rPr sz="2400" b="1" spc="-114" dirty="0">
                <a:latin typeface="Trebuchet MS"/>
                <a:cs typeface="Trebuchet MS"/>
              </a:rPr>
              <a:t>ísti</a:t>
            </a:r>
            <a:r>
              <a:rPr sz="2400" b="1" spc="-150" dirty="0">
                <a:latin typeface="Trebuchet MS"/>
                <a:cs typeface="Trebuchet MS"/>
              </a:rPr>
              <a:t>c</a:t>
            </a:r>
            <a:r>
              <a:rPr sz="2400" b="1" spc="-20" dirty="0">
                <a:latin typeface="Trebuchet MS"/>
                <a:cs typeface="Trebuchet MS"/>
              </a:rPr>
              <a:t>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4053" y="2386076"/>
            <a:ext cx="2808605" cy="876935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26695" marR="220345" indent="133985">
              <a:lnSpc>
                <a:spcPct val="100000"/>
              </a:lnSpc>
              <a:spcBef>
                <a:spcPts val="240"/>
              </a:spcBef>
              <a:tabLst>
                <a:tab pos="1360170" algn="l"/>
              </a:tabLst>
            </a:pPr>
            <a:r>
              <a:rPr sz="2400" spc="-70" dirty="0">
                <a:latin typeface="Trebuchet MS"/>
                <a:cs typeface="Trebuchet MS"/>
              </a:rPr>
              <a:t>Selva,	</a:t>
            </a:r>
            <a:r>
              <a:rPr sz="2400" dirty="0">
                <a:latin typeface="Trebuchet MS"/>
                <a:cs typeface="Trebuchet MS"/>
              </a:rPr>
              <a:t>bosques  </a:t>
            </a:r>
            <a:r>
              <a:rPr sz="2400" spc="-70" dirty="0">
                <a:latin typeface="Trebuchet MS"/>
                <a:cs typeface="Trebuchet MS"/>
              </a:rPr>
              <a:t>praderas,</a:t>
            </a:r>
            <a:r>
              <a:rPr sz="2400" spc="-195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desierto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99228" y="4000246"/>
            <a:ext cx="2962275" cy="1101090"/>
            <a:chOff x="4999228" y="4000246"/>
            <a:chExt cx="2962275" cy="1101090"/>
          </a:xfrm>
        </p:grpSpPr>
        <p:sp>
          <p:nvSpPr>
            <p:cNvPr id="9" name="object 9"/>
            <p:cNvSpPr/>
            <p:nvPr/>
          </p:nvSpPr>
          <p:spPr>
            <a:xfrm>
              <a:off x="5026152" y="4038600"/>
              <a:ext cx="2921507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4054" y="4005122"/>
              <a:ext cx="2952369" cy="1013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4054" y="4005122"/>
              <a:ext cx="2952750" cy="556895"/>
            </a:xfrm>
            <a:custGeom>
              <a:avLst/>
              <a:gdLst/>
              <a:ahLst/>
              <a:cxnLst/>
              <a:rect l="l" t="t" r="r" b="b"/>
              <a:pathLst>
                <a:path w="2952750" h="556895">
                  <a:moveTo>
                    <a:pt x="2952369" y="0"/>
                  </a:moveTo>
                  <a:lnTo>
                    <a:pt x="0" y="0"/>
                  </a:lnTo>
                  <a:lnTo>
                    <a:pt x="0" y="556717"/>
                  </a:lnTo>
                  <a:lnTo>
                    <a:pt x="2952369" y="556717"/>
                  </a:lnTo>
                  <a:lnTo>
                    <a:pt x="2952369" y="0"/>
                  </a:lnTo>
                  <a:close/>
                </a:path>
              </a:pathLst>
            </a:custGeom>
            <a:solidFill>
              <a:srgbClr val="E26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9228" y="4549140"/>
              <a:ext cx="2962275" cy="25400"/>
            </a:xfrm>
            <a:custGeom>
              <a:avLst/>
              <a:gdLst/>
              <a:ahLst/>
              <a:cxnLst/>
              <a:rect l="l" t="t" r="r" b="b"/>
              <a:pathLst>
                <a:path w="2962275" h="25400">
                  <a:moveTo>
                    <a:pt x="0" y="25400"/>
                  </a:moveTo>
                  <a:lnTo>
                    <a:pt x="2961894" y="25400"/>
                  </a:lnTo>
                  <a:lnTo>
                    <a:pt x="296189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9228" y="4000246"/>
              <a:ext cx="2962275" cy="1023619"/>
            </a:xfrm>
            <a:custGeom>
              <a:avLst/>
              <a:gdLst/>
              <a:ahLst/>
              <a:cxnLst/>
              <a:rect l="l" t="t" r="r" b="b"/>
              <a:pathLst>
                <a:path w="2962275" h="1023620">
                  <a:moveTo>
                    <a:pt x="4825" y="0"/>
                  </a:moveTo>
                  <a:lnTo>
                    <a:pt x="4825" y="1023492"/>
                  </a:lnTo>
                </a:path>
                <a:path w="2962275" h="1023620">
                  <a:moveTo>
                    <a:pt x="2957195" y="0"/>
                  </a:moveTo>
                  <a:lnTo>
                    <a:pt x="2957195" y="1023492"/>
                  </a:lnTo>
                </a:path>
                <a:path w="2962275" h="1023620">
                  <a:moveTo>
                    <a:pt x="0" y="4825"/>
                  </a:moveTo>
                  <a:lnTo>
                    <a:pt x="2961894" y="4825"/>
                  </a:lnTo>
                </a:path>
                <a:path w="2962275" h="1023620">
                  <a:moveTo>
                    <a:pt x="0" y="1018793"/>
                  </a:moveTo>
                  <a:lnTo>
                    <a:pt x="2961894" y="1018793"/>
                  </a:lnTo>
                </a:path>
              </a:pathLst>
            </a:custGeom>
            <a:ln w="9525">
              <a:solidFill>
                <a:srgbClr val="DA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08816" y="4029836"/>
            <a:ext cx="294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Trebuchet MS"/>
                <a:cs typeface="Trebuchet MS"/>
              </a:rPr>
              <a:t>Zona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climática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8816" y="4574540"/>
            <a:ext cx="2943225" cy="440055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24765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195"/>
              </a:spcBef>
            </a:pPr>
            <a:r>
              <a:rPr sz="2400" spc="-65" dirty="0">
                <a:latin typeface="Trebuchet MS"/>
                <a:cs typeface="Trebuchet MS"/>
              </a:rPr>
              <a:t>cálida </a:t>
            </a:r>
            <a:r>
              <a:rPr sz="2400" spc="70" dirty="0">
                <a:latin typeface="Arial"/>
                <a:cs typeface="Arial"/>
              </a:rPr>
              <a:t>–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80" dirty="0">
                <a:latin typeface="Trebuchet MS"/>
                <a:cs typeface="Trebuchet MS"/>
              </a:rPr>
              <a:t>templada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2366594"/>
            <a:ext cx="7367270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36220" indent="-274955">
              <a:lnSpc>
                <a:spcPct val="100000"/>
              </a:lnSpc>
              <a:spcBef>
                <a:spcPts val="100"/>
              </a:spcBef>
              <a:tabLst>
                <a:tab pos="2581275" algn="l"/>
              </a:tabLst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050" i="1" spc="-3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Zona</a:t>
            </a:r>
            <a:r>
              <a:rPr sz="2400" b="1" spc="-15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geográfica</a:t>
            </a:r>
            <a:r>
              <a:rPr sz="2400" spc="-110" dirty="0">
                <a:latin typeface="Trebuchet MS"/>
                <a:cs typeface="Trebuchet MS"/>
              </a:rPr>
              <a:t>:	</a:t>
            </a:r>
            <a:r>
              <a:rPr sz="2400" spc="75" dirty="0">
                <a:latin typeface="Trebuchet MS"/>
                <a:cs typeface="Trebuchet MS"/>
              </a:rPr>
              <a:t>Se </a:t>
            </a:r>
            <a:r>
              <a:rPr sz="2400" spc="-85" dirty="0">
                <a:latin typeface="Trebuchet MS"/>
                <a:cs typeface="Trebuchet MS"/>
              </a:rPr>
              <a:t>localiza </a:t>
            </a:r>
            <a:r>
              <a:rPr sz="2400" spc="-75" dirty="0">
                <a:latin typeface="Trebuchet MS"/>
                <a:cs typeface="Trebuchet MS"/>
              </a:rPr>
              <a:t>al </a:t>
            </a:r>
            <a:r>
              <a:rPr sz="2400" spc="-100" dirty="0">
                <a:latin typeface="Trebuchet MS"/>
                <a:cs typeface="Trebuchet MS"/>
              </a:rPr>
              <a:t>centro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20" dirty="0">
                <a:latin typeface="Trebuchet MS"/>
                <a:cs typeface="Trebuchet MS"/>
              </a:rPr>
              <a:t>los  </a:t>
            </a:r>
            <a:r>
              <a:rPr sz="2400" spc="-85" dirty="0">
                <a:latin typeface="Trebuchet MS"/>
                <a:cs typeface="Trebuchet MS"/>
              </a:rPr>
              <a:t>continentes. </a:t>
            </a:r>
            <a:r>
              <a:rPr sz="2400" spc="-80" dirty="0">
                <a:latin typeface="Trebuchet MS"/>
                <a:cs typeface="Trebuchet MS"/>
              </a:rPr>
              <a:t>Entre </a:t>
            </a:r>
            <a:r>
              <a:rPr sz="2400" spc="-110" dirty="0">
                <a:latin typeface="Trebuchet MS"/>
                <a:cs typeface="Trebuchet MS"/>
              </a:rPr>
              <a:t>el </a:t>
            </a:r>
            <a:r>
              <a:rPr sz="2400" spc="-65" dirty="0">
                <a:latin typeface="Trebuchet MS"/>
                <a:cs typeface="Trebuchet MS"/>
              </a:rPr>
              <a:t>desierto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20" dirty="0">
                <a:latin typeface="Trebuchet MS"/>
                <a:cs typeface="Trebuchet MS"/>
              </a:rPr>
              <a:t>los </a:t>
            </a:r>
            <a:r>
              <a:rPr sz="2400" spc="-35" dirty="0">
                <a:latin typeface="Trebuchet MS"/>
                <a:cs typeface="Trebuchet MS"/>
              </a:rPr>
              <a:t>bosques.</a:t>
            </a:r>
            <a:r>
              <a:rPr sz="2400" spc="-40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También  </a:t>
            </a:r>
            <a:r>
              <a:rPr sz="2400" spc="40" dirty="0">
                <a:latin typeface="Trebuchet MS"/>
                <a:cs typeface="Trebuchet MS"/>
              </a:rPr>
              <a:t>se </a:t>
            </a:r>
            <a:r>
              <a:rPr sz="2400" spc="-55" dirty="0">
                <a:latin typeface="Trebuchet MS"/>
                <a:cs typeface="Trebuchet MS"/>
              </a:rPr>
              <a:t>conoce </a:t>
            </a:r>
            <a:r>
              <a:rPr sz="2400" spc="-50" dirty="0">
                <a:latin typeface="Trebuchet MS"/>
                <a:cs typeface="Trebuchet MS"/>
              </a:rPr>
              <a:t>como</a:t>
            </a:r>
            <a:r>
              <a:rPr sz="2400" spc="-37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pampa</a:t>
            </a:r>
            <a:endParaRPr sz="240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-10" dirty="0">
                <a:latin typeface="Trebuchet MS"/>
                <a:cs typeface="Trebuchet MS"/>
              </a:rPr>
              <a:t>Posee </a:t>
            </a:r>
            <a:r>
              <a:rPr sz="2400" spc="-25" dirty="0">
                <a:latin typeface="Trebuchet MS"/>
                <a:cs typeface="Trebuchet MS"/>
              </a:rPr>
              <a:t>grandes </a:t>
            </a:r>
            <a:r>
              <a:rPr sz="2400" spc="-55" dirty="0">
                <a:latin typeface="Trebuchet MS"/>
                <a:cs typeface="Trebuchet MS"/>
              </a:rPr>
              <a:t>variaciones </a:t>
            </a:r>
            <a:r>
              <a:rPr sz="2400" spc="-40" dirty="0">
                <a:latin typeface="Trebuchet MS"/>
                <a:cs typeface="Trebuchet MS"/>
              </a:rPr>
              <a:t>estacionales 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110" dirty="0">
                <a:latin typeface="Trebuchet MS"/>
                <a:cs typeface="Trebuchet MS"/>
              </a:rPr>
              <a:t>temperatura. </a:t>
            </a:r>
            <a:r>
              <a:rPr sz="2400" spc="-65" dirty="0">
                <a:latin typeface="Trebuchet MS"/>
                <a:cs typeface="Trebuchet MS"/>
              </a:rPr>
              <a:t>El </a:t>
            </a:r>
            <a:r>
              <a:rPr sz="2400" spc="-80" dirty="0">
                <a:latin typeface="Trebuchet MS"/>
                <a:cs typeface="Trebuchet MS"/>
              </a:rPr>
              <a:t>promedio </a:t>
            </a:r>
            <a:r>
              <a:rPr sz="2400" spc="40" dirty="0">
                <a:latin typeface="Trebuchet MS"/>
                <a:cs typeface="Trebuchet MS"/>
              </a:rPr>
              <a:t>es</a:t>
            </a:r>
            <a:r>
              <a:rPr sz="2400" spc="-459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20" dirty="0">
                <a:latin typeface="Trebuchet MS"/>
                <a:cs typeface="Trebuchet MS"/>
              </a:rPr>
              <a:t>20°C.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spc="-65" dirty="0">
                <a:latin typeface="Trebuchet MS"/>
                <a:cs typeface="Trebuchet MS"/>
              </a:rPr>
              <a:t>El </a:t>
            </a:r>
            <a:r>
              <a:rPr sz="2400" spc="-80" dirty="0">
                <a:latin typeface="Trebuchet MS"/>
                <a:cs typeface="Trebuchet MS"/>
              </a:rPr>
              <a:t>promedio </a:t>
            </a:r>
            <a:r>
              <a:rPr sz="2400" spc="-35" dirty="0">
                <a:latin typeface="Trebuchet MS"/>
                <a:cs typeface="Trebuchet MS"/>
              </a:rPr>
              <a:t>anual </a:t>
            </a:r>
            <a:r>
              <a:rPr sz="2400" spc="40" dirty="0">
                <a:latin typeface="Trebuchet MS"/>
                <a:cs typeface="Trebuchet MS"/>
              </a:rPr>
              <a:t>es </a:t>
            </a:r>
            <a:r>
              <a:rPr sz="2400" spc="-55" dirty="0">
                <a:latin typeface="Trebuchet MS"/>
                <a:cs typeface="Trebuchet MS"/>
              </a:rPr>
              <a:t>de</a:t>
            </a:r>
            <a:r>
              <a:rPr sz="2400" spc="-325" dirty="0">
                <a:latin typeface="Trebuchet MS"/>
                <a:cs typeface="Trebuchet MS"/>
              </a:rPr>
              <a:t> </a:t>
            </a:r>
            <a:r>
              <a:rPr sz="2400" spc="65" dirty="0">
                <a:latin typeface="Trebuchet MS"/>
                <a:cs typeface="Trebuchet MS"/>
              </a:rPr>
              <a:t>600mm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371475" indent="-274955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70" dirty="0">
                <a:latin typeface="Trebuchet MS"/>
                <a:cs typeface="Trebuchet MS"/>
              </a:rPr>
              <a:t>Se </a:t>
            </a:r>
            <a:r>
              <a:rPr sz="2400" spc="-65" dirty="0">
                <a:latin typeface="Trebuchet MS"/>
                <a:cs typeface="Trebuchet MS"/>
              </a:rPr>
              <a:t>desarrolla </a:t>
            </a:r>
            <a:r>
              <a:rPr sz="2400" spc="-80" dirty="0">
                <a:latin typeface="Trebuchet MS"/>
                <a:cs typeface="Trebuchet MS"/>
              </a:rPr>
              <a:t>vegetación </a:t>
            </a:r>
            <a:r>
              <a:rPr sz="2400" spc="-55" dirty="0">
                <a:latin typeface="Trebuchet MS"/>
                <a:cs typeface="Trebuchet MS"/>
              </a:rPr>
              <a:t>de granos,</a:t>
            </a:r>
            <a:r>
              <a:rPr sz="2400" spc="-340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que  </a:t>
            </a:r>
            <a:r>
              <a:rPr sz="2400" spc="-85" dirty="0">
                <a:latin typeface="Trebuchet MS"/>
                <a:cs typeface="Trebuchet MS"/>
              </a:rPr>
              <a:t>crece </a:t>
            </a:r>
            <a:r>
              <a:rPr sz="2400" spc="-35" dirty="0">
                <a:latin typeface="Trebuchet MS"/>
                <a:cs typeface="Trebuchet MS"/>
              </a:rPr>
              <a:t>en </a:t>
            </a:r>
            <a:r>
              <a:rPr sz="2400" spc="-55" dirty="0">
                <a:latin typeface="Trebuchet MS"/>
                <a:cs typeface="Trebuchet MS"/>
              </a:rPr>
              <a:t>periodos cortos </a:t>
            </a:r>
            <a:r>
              <a:rPr sz="2400" spc="-170" dirty="0">
                <a:latin typeface="Trebuchet MS"/>
                <a:cs typeface="Trebuchet MS"/>
              </a:rPr>
              <a:t>(Trigo, </a:t>
            </a:r>
            <a:r>
              <a:rPr sz="2400" spc="-90" dirty="0">
                <a:latin typeface="Trebuchet MS"/>
                <a:cs typeface="Trebuchet MS"/>
              </a:rPr>
              <a:t>avena, </a:t>
            </a:r>
            <a:r>
              <a:rPr sz="2400" spc="-75" dirty="0">
                <a:latin typeface="Trebuchet MS"/>
                <a:cs typeface="Trebuchet MS"/>
              </a:rPr>
              <a:t>cebada,</a:t>
            </a:r>
            <a:r>
              <a:rPr sz="2400" spc="-43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etc)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591" y="601103"/>
            <a:ext cx="3672459" cy="12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91" y="601103"/>
            <a:ext cx="3672840" cy="1224280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91465" rIns="0" bIns="0" rtlCol="0">
            <a:spAutoFit/>
          </a:bodyPr>
          <a:lstStyle/>
          <a:p>
            <a:pPr marL="867410">
              <a:lnSpc>
                <a:spcPct val="100000"/>
              </a:lnSpc>
              <a:spcBef>
                <a:spcPts val="2295"/>
              </a:spcBef>
            </a:pPr>
            <a:r>
              <a:rPr sz="4000" b="1" spc="-145" dirty="0">
                <a:latin typeface="Trebuchet MS"/>
                <a:cs typeface="Trebuchet MS"/>
              </a:rPr>
              <a:t>Praderas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4247" y="0"/>
            <a:ext cx="3349752" cy="248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2366594"/>
            <a:ext cx="7395209" cy="3611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1275" algn="l"/>
              </a:tabLst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050" i="1" spc="-3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Zona</a:t>
            </a:r>
            <a:r>
              <a:rPr sz="2400" b="1" spc="-150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geográfica</a:t>
            </a:r>
            <a:r>
              <a:rPr sz="2400" spc="-110" dirty="0">
                <a:latin typeface="Trebuchet MS"/>
                <a:cs typeface="Trebuchet MS"/>
              </a:rPr>
              <a:t>:	</a:t>
            </a:r>
            <a:r>
              <a:rPr sz="2400" spc="75" dirty="0">
                <a:latin typeface="Trebuchet MS"/>
                <a:cs typeface="Trebuchet MS"/>
              </a:rPr>
              <a:t>Se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60" dirty="0">
                <a:latin typeface="Trebuchet MS"/>
                <a:cs typeface="Trebuchet MS"/>
              </a:rPr>
              <a:t>ubica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en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las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zonas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cercanas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los</a:t>
            </a:r>
            <a:endParaRPr sz="2400">
              <a:latin typeface="Trebuchet MS"/>
              <a:cs typeface="Trebuchet MS"/>
            </a:endParaRPr>
          </a:p>
          <a:p>
            <a:pPr marL="287020">
              <a:lnSpc>
                <a:spcPct val="100000"/>
              </a:lnSpc>
            </a:pPr>
            <a:r>
              <a:rPr sz="2400" spc="-100" dirty="0">
                <a:latin typeface="Trebuchet MS"/>
                <a:cs typeface="Trebuchet MS"/>
              </a:rPr>
              <a:t>trópicos.</a:t>
            </a:r>
            <a:endParaRPr sz="2400">
              <a:latin typeface="Trebuchet MS"/>
              <a:cs typeface="Trebuchet MS"/>
            </a:endParaRPr>
          </a:p>
          <a:p>
            <a:pPr marL="287020" marR="67691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-20" dirty="0">
                <a:latin typeface="Trebuchet MS"/>
                <a:cs typeface="Trebuchet MS"/>
              </a:rPr>
              <a:t>La </a:t>
            </a:r>
            <a:r>
              <a:rPr sz="2400" spc="-95" dirty="0">
                <a:latin typeface="Trebuchet MS"/>
                <a:cs typeface="Trebuchet MS"/>
              </a:rPr>
              <a:t>temperatura </a:t>
            </a:r>
            <a:r>
              <a:rPr sz="2400" spc="-50" dirty="0">
                <a:latin typeface="Trebuchet MS"/>
                <a:cs typeface="Trebuchet MS"/>
              </a:rPr>
              <a:t>cambia </a:t>
            </a:r>
            <a:r>
              <a:rPr sz="2400" spc="-90" dirty="0">
                <a:latin typeface="Trebuchet MS"/>
                <a:cs typeface="Trebuchet MS"/>
              </a:rPr>
              <a:t>del </a:t>
            </a:r>
            <a:r>
              <a:rPr sz="2400" spc="-60" dirty="0">
                <a:latin typeface="Trebuchet MS"/>
                <a:cs typeface="Trebuchet MS"/>
              </a:rPr>
              <a:t>día 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spc="-22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la  </a:t>
            </a:r>
            <a:r>
              <a:rPr sz="2400" spc="-85" dirty="0">
                <a:latin typeface="Trebuchet MS"/>
                <a:cs typeface="Trebuchet MS"/>
              </a:rPr>
              <a:t>noche. </a:t>
            </a:r>
            <a:r>
              <a:rPr sz="2400" spc="-65" dirty="0">
                <a:latin typeface="Trebuchet MS"/>
                <a:cs typeface="Trebuchet MS"/>
              </a:rPr>
              <a:t>El </a:t>
            </a:r>
            <a:r>
              <a:rPr sz="2400" spc="-80" dirty="0">
                <a:latin typeface="Trebuchet MS"/>
                <a:cs typeface="Trebuchet MS"/>
              </a:rPr>
              <a:t>promedio </a:t>
            </a:r>
            <a:r>
              <a:rPr sz="2400" spc="-35" dirty="0">
                <a:latin typeface="Trebuchet MS"/>
                <a:cs typeface="Trebuchet MS"/>
              </a:rPr>
              <a:t>anual </a:t>
            </a:r>
            <a:r>
              <a:rPr sz="2400" spc="40" dirty="0">
                <a:latin typeface="Trebuchet MS"/>
                <a:cs typeface="Trebuchet MS"/>
              </a:rPr>
              <a:t>es </a:t>
            </a:r>
            <a:r>
              <a:rPr sz="2400" spc="-90" dirty="0">
                <a:latin typeface="Trebuchet MS"/>
                <a:cs typeface="Trebuchet MS"/>
              </a:rPr>
              <a:t>del</a:t>
            </a:r>
            <a:r>
              <a:rPr sz="2400" spc="-535" dirty="0">
                <a:latin typeface="Trebuchet MS"/>
                <a:cs typeface="Trebuchet MS"/>
              </a:rPr>
              <a:t> </a:t>
            </a:r>
            <a:r>
              <a:rPr sz="2400" spc="90" dirty="0">
                <a:latin typeface="Trebuchet MS"/>
                <a:cs typeface="Trebuchet MS"/>
              </a:rPr>
              <a:t>30°C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dirty="0">
                <a:latin typeface="Trebuchet MS"/>
                <a:cs typeface="Trebuchet MS"/>
              </a:rPr>
              <a:t>No </a:t>
            </a:r>
            <a:r>
              <a:rPr sz="2400" spc="-20" dirty="0">
                <a:latin typeface="Trebuchet MS"/>
                <a:cs typeface="Trebuchet MS"/>
              </a:rPr>
              <a:t>superan los </a:t>
            </a:r>
            <a:r>
              <a:rPr sz="2400" spc="145" dirty="0">
                <a:latin typeface="Trebuchet MS"/>
                <a:cs typeface="Trebuchet MS"/>
              </a:rPr>
              <a:t>120</a:t>
            </a:r>
            <a:r>
              <a:rPr sz="2400" spc="-44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mm </a:t>
            </a:r>
            <a:r>
              <a:rPr sz="2400" spc="-75" dirty="0">
                <a:latin typeface="Trebuchet MS"/>
                <a:cs typeface="Trebuchet MS"/>
              </a:rPr>
              <a:t>al </a:t>
            </a:r>
            <a:r>
              <a:rPr sz="2400" spc="-85" dirty="0">
                <a:latin typeface="Trebuchet MS"/>
                <a:cs typeface="Trebuchet MS"/>
              </a:rPr>
              <a:t>año.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-20" dirty="0">
                <a:latin typeface="Trebuchet MS"/>
                <a:cs typeface="Trebuchet MS"/>
              </a:rPr>
              <a:t>La </a:t>
            </a:r>
            <a:r>
              <a:rPr sz="2400" spc="-45" dirty="0">
                <a:latin typeface="Trebuchet MS"/>
                <a:cs typeface="Trebuchet MS"/>
              </a:rPr>
              <a:t>plantas </a:t>
            </a:r>
            <a:r>
              <a:rPr sz="2400" spc="40" dirty="0">
                <a:latin typeface="Trebuchet MS"/>
                <a:cs typeface="Trebuchet MS"/>
              </a:rPr>
              <a:t>se </a:t>
            </a:r>
            <a:r>
              <a:rPr sz="2400" spc="-45" dirty="0">
                <a:latin typeface="Trebuchet MS"/>
                <a:cs typeface="Trebuchet MS"/>
              </a:rPr>
              <a:t>adaptan </a:t>
            </a:r>
            <a:r>
              <a:rPr sz="2400" spc="5" dirty="0">
                <a:latin typeface="Trebuchet MS"/>
                <a:cs typeface="Trebuchet MS"/>
              </a:rPr>
              <a:t>a </a:t>
            </a:r>
            <a:r>
              <a:rPr sz="2400" spc="-45" dirty="0">
                <a:latin typeface="Trebuchet MS"/>
                <a:cs typeface="Trebuchet MS"/>
              </a:rPr>
              <a:t>altas  </a:t>
            </a:r>
            <a:r>
              <a:rPr sz="2400" spc="-75" dirty="0">
                <a:latin typeface="Trebuchet MS"/>
                <a:cs typeface="Trebuchet MS"/>
              </a:rPr>
              <a:t>temperaturas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45" dirty="0">
                <a:latin typeface="Trebuchet MS"/>
                <a:cs typeface="Trebuchet MS"/>
              </a:rPr>
              <a:t>poca </a:t>
            </a:r>
            <a:r>
              <a:rPr sz="2400" spc="-65" dirty="0">
                <a:latin typeface="Trebuchet MS"/>
                <a:cs typeface="Trebuchet MS"/>
              </a:rPr>
              <a:t>agua. </a:t>
            </a:r>
            <a:r>
              <a:rPr sz="2400" spc="-70" dirty="0">
                <a:latin typeface="Trebuchet MS"/>
                <a:cs typeface="Trebuchet MS"/>
              </a:rPr>
              <a:t>Existen </a:t>
            </a:r>
            <a:r>
              <a:rPr sz="2400" spc="-30" dirty="0">
                <a:latin typeface="Trebuchet MS"/>
                <a:cs typeface="Trebuchet MS"/>
              </a:rPr>
              <a:t>arbustos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45" dirty="0">
                <a:latin typeface="Trebuchet MS"/>
                <a:cs typeface="Trebuchet MS"/>
              </a:rPr>
              <a:t>árboles</a:t>
            </a:r>
            <a:r>
              <a:rPr sz="2400" spc="-32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a  </a:t>
            </a:r>
            <a:r>
              <a:rPr sz="2400" spc="-105" dirty="0">
                <a:latin typeface="Trebuchet MS"/>
                <a:cs typeface="Trebuchet MS"/>
              </a:rPr>
              <a:t>orilla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dirty="0">
                <a:latin typeface="Trebuchet MS"/>
                <a:cs typeface="Trebuchet MS"/>
              </a:rPr>
              <a:t>cursos </a:t>
            </a:r>
            <a:r>
              <a:rPr sz="2400" spc="-55" dirty="0">
                <a:latin typeface="Trebuchet MS"/>
                <a:cs typeface="Trebuchet MS"/>
              </a:rPr>
              <a:t>de</a:t>
            </a:r>
            <a:r>
              <a:rPr sz="2400" spc="-37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agua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591" y="601103"/>
            <a:ext cx="3672459" cy="12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91" y="601103"/>
            <a:ext cx="3672840" cy="1224280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91465" rIns="0" bIns="0" rtlCol="0">
            <a:spAutoFit/>
          </a:bodyPr>
          <a:lstStyle/>
          <a:p>
            <a:pPr marL="929640">
              <a:lnSpc>
                <a:spcPct val="100000"/>
              </a:lnSpc>
              <a:spcBef>
                <a:spcPts val="2295"/>
              </a:spcBef>
            </a:pPr>
            <a:r>
              <a:rPr sz="4000" b="1" spc="-175" dirty="0">
                <a:latin typeface="Trebuchet MS"/>
                <a:cs typeface="Trebuchet MS"/>
              </a:rPr>
              <a:t>Desierto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153" y="10667"/>
            <a:ext cx="3240404" cy="181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2801" y="405511"/>
            <a:ext cx="43459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América </a:t>
            </a:r>
            <a:r>
              <a:rPr spc="-105" dirty="0"/>
              <a:t>del</a:t>
            </a:r>
            <a:r>
              <a:rPr spc="-730" dirty="0"/>
              <a:t> </a:t>
            </a:r>
            <a:r>
              <a:rPr spc="-80" dirty="0"/>
              <a:t>norte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076" y="1124710"/>
            <a:ext cx="7810500" cy="5733415"/>
            <a:chOff x="2076" y="1124710"/>
            <a:chExt cx="7810500" cy="5733415"/>
          </a:xfrm>
        </p:grpSpPr>
        <p:sp>
          <p:nvSpPr>
            <p:cNvPr id="4" name="object 4"/>
            <p:cNvSpPr/>
            <p:nvPr/>
          </p:nvSpPr>
          <p:spPr>
            <a:xfrm>
              <a:off x="2076" y="1124710"/>
              <a:ext cx="4641977" cy="57332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4053" y="2373375"/>
              <a:ext cx="2808605" cy="12700"/>
            </a:xfrm>
            <a:custGeom>
              <a:avLst/>
              <a:gdLst/>
              <a:ahLst/>
              <a:cxnLst/>
              <a:rect l="l" t="t" r="r" b="b"/>
              <a:pathLst>
                <a:path w="2808604" h="12700">
                  <a:moveTo>
                    <a:pt x="0" y="12700"/>
                  </a:moveTo>
                  <a:lnTo>
                    <a:pt x="2808351" y="12700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04053" y="1556766"/>
            <a:ext cx="2808605" cy="816610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4184" marR="458470" indent="400685">
              <a:lnSpc>
                <a:spcPct val="100000"/>
              </a:lnSpc>
              <a:spcBef>
                <a:spcPts val="290"/>
              </a:spcBef>
            </a:pPr>
            <a:r>
              <a:rPr sz="2400" b="1" spc="-70" dirty="0">
                <a:latin typeface="Trebuchet MS"/>
                <a:cs typeface="Trebuchet MS"/>
              </a:rPr>
              <a:t>Paisajes  </a:t>
            </a:r>
            <a:r>
              <a:rPr sz="2400" b="1" spc="-110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225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185" dirty="0">
                <a:latin typeface="Trebuchet MS"/>
                <a:cs typeface="Trebuchet MS"/>
              </a:rPr>
              <a:t>c</a:t>
            </a:r>
            <a:r>
              <a:rPr sz="2400" b="1" spc="-180" dirty="0">
                <a:latin typeface="Trebuchet MS"/>
                <a:cs typeface="Trebuchet MS"/>
              </a:rPr>
              <a:t>t</a:t>
            </a:r>
            <a:r>
              <a:rPr sz="2400" b="1" spc="-210" dirty="0">
                <a:latin typeface="Trebuchet MS"/>
                <a:cs typeface="Trebuchet MS"/>
              </a:rPr>
              <a:t>e</a:t>
            </a:r>
            <a:r>
              <a:rPr sz="2400" b="1" spc="-175" dirty="0">
                <a:latin typeface="Trebuchet MS"/>
                <a:cs typeface="Trebuchet MS"/>
              </a:rPr>
              <a:t>r</a:t>
            </a:r>
            <a:r>
              <a:rPr sz="2400" b="1" spc="-114" dirty="0">
                <a:latin typeface="Trebuchet MS"/>
                <a:cs typeface="Trebuchet MS"/>
              </a:rPr>
              <a:t>ísti</a:t>
            </a:r>
            <a:r>
              <a:rPr sz="2400" b="1" spc="-150" dirty="0">
                <a:latin typeface="Trebuchet MS"/>
                <a:cs typeface="Trebuchet MS"/>
              </a:rPr>
              <a:t>c</a:t>
            </a:r>
            <a:r>
              <a:rPr sz="2400" b="1" spc="-20" dirty="0">
                <a:latin typeface="Trebuchet MS"/>
                <a:cs typeface="Trebuchet MS"/>
              </a:rPr>
              <a:t>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4053" y="2386076"/>
            <a:ext cx="2808605" cy="876935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0480" rIns="0" bIns="0" rtlCol="0">
            <a:spAutoFit/>
          </a:bodyPr>
          <a:lstStyle/>
          <a:p>
            <a:pPr marL="273685" marR="171450" indent="-93345">
              <a:lnSpc>
                <a:spcPct val="100000"/>
              </a:lnSpc>
              <a:spcBef>
                <a:spcPts val="240"/>
              </a:spcBef>
              <a:tabLst>
                <a:tab pos="1214120" algn="l"/>
              </a:tabLst>
            </a:pPr>
            <a:r>
              <a:rPr sz="2400" spc="-105" dirty="0">
                <a:latin typeface="Trebuchet MS"/>
                <a:cs typeface="Trebuchet MS"/>
              </a:rPr>
              <a:t>Tundra	</a:t>
            </a:r>
            <a:r>
              <a:rPr sz="2400" spc="-285" dirty="0">
                <a:latin typeface="Trebuchet MS"/>
                <a:cs typeface="Trebuchet MS"/>
              </a:rPr>
              <a:t>- </a:t>
            </a:r>
            <a:r>
              <a:rPr sz="2400" spc="20" dirty="0">
                <a:latin typeface="Trebuchet MS"/>
                <a:cs typeface="Trebuchet MS"/>
              </a:rPr>
              <a:t>Bosques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285" dirty="0">
                <a:latin typeface="Trebuchet MS"/>
                <a:cs typeface="Trebuchet MS"/>
              </a:rPr>
              <a:t>-  </a:t>
            </a:r>
            <a:r>
              <a:rPr sz="2400" spc="-40" dirty="0">
                <a:latin typeface="Trebuchet MS"/>
                <a:cs typeface="Trebuchet MS"/>
              </a:rPr>
              <a:t>praderas </a:t>
            </a:r>
            <a:r>
              <a:rPr sz="2400" spc="-285" dirty="0">
                <a:latin typeface="Trebuchet MS"/>
                <a:cs typeface="Trebuchet MS"/>
              </a:rPr>
              <a:t>-</a:t>
            </a:r>
            <a:r>
              <a:rPr sz="2400" spc="-265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selvas.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6152" y="3765803"/>
            <a:ext cx="2921507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004053" y="3717035"/>
            <a:ext cx="2952750" cy="1379855"/>
            <a:chOff x="5004053" y="3717035"/>
            <a:chExt cx="2952750" cy="1379855"/>
          </a:xfrm>
        </p:grpSpPr>
        <p:sp>
          <p:nvSpPr>
            <p:cNvPr id="10" name="object 10"/>
            <p:cNvSpPr/>
            <p:nvPr/>
          </p:nvSpPr>
          <p:spPr>
            <a:xfrm>
              <a:off x="5004053" y="3717035"/>
              <a:ext cx="2952369" cy="1379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4054" y="3717099"/>
              <a:ext cx="2952750" cy="1379855"/>
            </a:xfrm>
            <a:custGeom>
              <a:avLst/>
              <a:gdLst/>
              <a:ahLst/>
              <a:cxnLst/>
              <a:rect l="l" t="t" r="r" b="b"/>
              <a:pathLst>
                <a:path w="2952750" h="1379854">
                  <a:moveTo>
                    <a:pt x="2952369" y="0"/>
                  </a:moveTo>
                  <a:lnTo>
                    <a:pt x="0" y="0"/>
                  </a:lnTo>
                  <a:lnTo>
                    <a:pt x="0" y="556704"/>
                  </a:lnTo>
                  <a:lnTo>
                    <a:pt x="0" y="1379664"/>
                  </a:lnTo>
                  <a:lnTo>
                    <a:pt x="2952369" y="1379664"/>
                  </a:lnTo>
                  <a:lnTo>
                    <a:pt x="2952369" y="556704"/>
                  </a:lnTo>
                  <a:lnTo>
                    <a:pt x="2952369" y="0"/>
                  </a:lnTo>
                  <a:close/>
                </a:path>
              </a:pathLst>
            </a:custGeom>
            <a:solidFill>
              <a:srgbClr val="E26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999291" y="3712273"/>
          <a:ext cx="2952115" cy="1379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21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6768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b="1" spc="-80" dirty="0">
                          <a:latin typeface="Trebuchet MS"/>
                          <a:cs typeface="Trebuchet MS"/>
                        </a:rPr>
                        <a:t>Zona</a:t>
                      </a:r>
                      <a:r>
                        <a:rPr sz="2400" b="1" spc="-1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b="1" spc="-114" dirty="0">
                          <a:latin typeface="Trebuchet MS"/>
                          <a:cs typeface="Trebuchet MS"/>
                        </a:rPr>
                        <a:t>climática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DABDBC"/>
                      </a:solidFill>
                      <a:prstDash val="solid"/>
                    </a:lnL>
                    <a:lnR w="9525">
                      <a:solidFill>
                        <a:srgbClr val="DABDBC"/>
                      </a:solidFill>
                      <a:prstDash val="solid"/>
                    </a:lnR>
                    <a:lnT w="9525">
                      <a:solidFill>
                        <a:srgbClr val="DABDBC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2400" spc="-100" dirty="0">
                          <a:latin typeface="Trebuchet MS"/>
                          <a:cs typeface="Trebuchet MS"/>
                        </a:rPr>
                        <a:t>Fría </a:t>
                      </a:r>
                      <a:r>
                        <a:rPr sz="2400" spc="70" dirty="0">
                          <a:latin typeface="Arial"/>
                          <a:cs typeface="Arial"/>
                        </a:rPr>
                        <a:t>– </a:t>
                      </a:r>
                      <a:r>
                        <a:rPr sz="2400" spc="-80" dirty="0">
                          <a:latin typeface="Trebuchet MS"/>
                          <a:cs typeface="Trebuchet MS"/>
                        </a:rPr>
                        <a:t>templada</a:t>
                      </a:r>
                      <a:r>
                        <a:rPr sz="2400" spc="-3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400" spc="70" dirty="0">
                          <a:latin typeface="Arial"/>
                          <a:cs typeface="Arial"/>
                        </a:rPr>
                        <a:t>–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400" spc="-65" dirty="0">
                          <a:latin typeface="Trebuchet MS"/>
                          <a:cs typeface="Trebuchet MS"/>
                        </a:rPr>
                        <a:t>cálida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9525">
                      <a:solidFill>
                        <a:srgbClr val="DABDBC"/>
                      </a:solidFill>
                      <a:prstDash val="solid"/>
                    </a:lnL>
                    <a:lnR w="9525">
                      <a:solidFill>
                        <a:srgbClr val="DABDBC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DABD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2013026"/>
            <a:ext cx="673036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02565" indent="-274955">
              <a:lnSpc>
                <a:spcPct val="100000"/>
              </a:lnSpc>
              <a:spcBef>
                <a:spcPts val="10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80" dirty="0">
                <a:latin typeface="Trebuchet MS"/>
                <a:cs typeface="Trebuchet MS"/>
              </a:rPr>
              <a:t>Zona </a:t>
            </a:r>
            <a:r>
              <a:rPr sz="2400" b="1" spc="-110" dirty="0">
                <a:latin typeface="Trebuchet MS"/>
                <a:cs typeface="Trebuchet MS"/>
              </a:rPr>
              <a:t>geográfica</a:t>
            </a:r>
            <a:r>
              <a:rPr sz="2400" spc="-110" dirty="0">
                <a:latin typeface="Trebuchet MS"/>
                <a:cs typeface="Trebuchet MS"/>
              </a:rPr>
              <a:t>: </a:t>
            </a:r>
            <a:r>
              <a:rPr sz="2400" spc="75" dirty="0">
                <a:latin typeface="Trebuchet MS"/>
                <a:cs typeface="Trebuchet MS"/>
              </a:rPr>
              <a:t>Se </a:t>
            </a:r>
            <a:r>
              <a:rPr sz="2400" spc="-70" dirty="0">
                <a:latin typeface="Trebuchet MS"/>
                <a:cs typeface="Trebuchet MS"/>
              </a:rPr>
              <a:t>encuentra </a:t>
            </a:r>
            <a:r>
              <a:rPr sz="2400" spc="-35" dirty="0">
                <a:latin typeface="Trebuchet MS"/>
                <a:cs typeface="Trebuchet MS"/>
              </a:rPr>
              <a:t>en </a:t>
            </a:r>
            <a:r>
              <a:rPr sz="2400" spc="-45" dirty="0">
                <a:latin typeface="Trebuchet MS"/>
                <a:cs typeface="Trebuchet MS"/>
              </a:rPr>
              <a:t>regiones  </a:t>
            </a:r>
            <a:r>
              <a:rPr sz="2400" spc="-75" dirty="0">
                <a:latin typeface="Trebuchet MS"/>
                <a:cs typeface="Trebuchet MS"/>
              </a:rPr>
              <a:t>árticas,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entre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las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zonas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45" dirty="0">
                <a:latin typeface="Trebuchet MS"/>
                <a:cs typeface="Trebuchet MS"/>
              </a:rPr>
              <a:t>polares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y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los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bosques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de  </a:t>
            </a:r>
            <a:r>
              <a:rPr sz="2400" spc="-70" dirty="0">
                <a:latin typeface="Trebuchet MS"/>
                <a:cs typeface="Trebuchet MS"/>
              </a:rPr>
              <a:t>pinos.</a:t>
            </a:r>
            <a:endParaRPr sz="2400">
              <a:latin typeface="Trebuchet MS"/>
              <a:cs typeface="Trebuchet MS"/>
            </a:endParaRPr>
          </a:p>
          <a:p>
            <a:pPr marL="287020" marR="368300" indent="-274955">
              <a:lnSpc>
                <a:spcPct val="100000"/>
              </a:lnSpc>
              <a:spcBef>
                <a:spcPts val="575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70" dirty="0">
                <a:latin typeface="Trebuchet MS"/>
                <a:cs typeface="Trebuchet MS"/>
              </a:rPr>
              <a:t>Se </a:t>
            </a:r>
            <a:r>
              <a:rPr sz="2400" spc="-90" dirty="0">
                <a:latin typeface="Trebuchet MS"/>
                <a:cs typeface="Trebuchet MS"/>
              </a:rPr>
              <a:t>caracteriza </a:t>
            </a:r>
            <a:r>
              <a:rPr sz="2400" spc="-85" dirty="0">
                <a:latin typeface="Trebuchet MS"/>
                <a:cs typeface="Trebuchet MS"/>
              </a:rPr>
              <a:t>por </a:t>
            </a:r>
            <a:r>
              <a:rPr sz="2400" spc="-75" dirty="0">
                <a:latin typeface="Trebuchet MS"/>
                <a:cs typeface="Trebuchet MS"/>
              </a:rPr>
              <a:t>temperaturas  </a:t>
            </a:r>
            <a:r>
              <a:rPr sz="2400" spc="-80" dirty="0">
                <a:latin typeface="Trebuchet MS"/>
                <a:cs typeface="Trebuchet MS"/>
              </a:rPr>
              <a:t>muy </a:t>
            </a:r>
            <a:r>
              <a:rPr sz="2400" spc="-90" dirty="0">
                <a:latin typeface="Trebuchet MS"/>
                <a:cs typeface="Trebuchet MS"/>
              </a:rPr>
              <a:t>bajas, </a:t>
            </a:r>
            <a:r>
              <a:rPr sz="2400" spc="-30" dirty="0">
                <a:latin typeface="Trebuchet MS"/>
                <a:cs typeface="Trebuchet MS"/>
              </a:rPr>
              <a:t>no </a:t>
            </a:r>
            <a:r>
              <a:rPr sz="2400" spc="-25" dirty="0">
                <a:latin typeface="Trebuchet MS"/>
                <a:cs typeface="Trebuchet MS"/>
              </a:rPr>
              <a:t>supera </a:t>
            </a:r>
            <a:r>
              <a:rPr sz="2400" spc="-20" dirty="0">
                <a:latin typeface="Trebuchet MS"/>
                <a:cs typeface="Trebuchet MS"/>
              </a:rPr>
              <a:t>los</a:t>
            </a:r>
            <a:r>
              <a:rPr sz="2400" spc="-409" dirty="0">
                <a:latin typeface="Trebuchet MS"/>
                <a:cs typeface="Trebuchet MS"/>
              </a:rPr>
              <a:t> </a:t>
            </a:r>
            <a:r>
              <a:rPr sz="2400" spc="75" dirty="0">
                <a:latin typeface="Trebuchet MS"/>
                <a:cs typeface="Trebuchet MS"/>
              </a:rPr>
              <a:t>10°C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spc="-145" dirty="0">
                <a:latin typeface="Trebuchet MS"/>
                <a:cs typeface="Trebuchet MS"/>
              </a:rPr>
              <a:t>Al </a:t>
            </a:r>
            <a:r>
              <a:rPr sz="2400" spc="-15" dirty="0">
                <a:latin typeface="Trebuchet MS"/>
                <a:cs typeface="Trebuchet MS"/>
              </a:rPr>
              <a:t>año </a:t>
            </a:r>
            <a:r>
              <a:rPr sz="2400" spc="-100" dirty="0">
                <a:latin typeface="Trebuchet MS"/>
                <a:cs typeface="Trebuchet MS"/>
              </a:rPr>
              <a:t>tiene </a:t>
            </a:r>
            <a:r>
              <a:rPr sz="2400" spc="145" dirty="0">
                <a:latin typeface="Trebuchet MS"/>
                <a:cs typeface="Trebuchet MS"/>
              </a:rPr>
              <a:t>250 </a:t>
            </a:r>
            <a:r>
              <a:rPr sz="2400" spc="-90" dirty="0">
                <a:latin typeface="Trebuchet MS"/>
                <a:cs typeface="Trebuchet MS"/>
              </a:rPr>
              <a:t>milímetros</a:t>
            </a:r>
            <a:r>
              <a:rPr sz="2400" spc="-35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(mm)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298450" indent="-274955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10" dirty="0">
                <a:latin typeface="Trebuchet MS"/>
                <a:cs typeface="Trebuchet MS"/>
              </a:rPr>
              <a:t>De </a:t>
            </a:r>
            <a:r>
              <a:rPr sz="2400" spc="-95" dirty="0">
                <a:latin typeface="Trebuchet MS"/>
                <a:cs typeface="Trebuchet MS"/>
              </a:rPr>
              <a:t>baja </a:t>
            </a:r>
            <a:r>
              <a:rPr sz="2400" spc="-85" dirty="0">
                <a:latin typeface="Trebuchet MS"/>
                <a:cs typeface="Trebuchet MS"/>
              </a:rPr>
              <a:t>altura </a:t>
            </a:r>
            <a:r>
              <a:rPr sz="2400" spc="-20" dirty="0">
                <a:latin typeface="Trebuchet MS"/>
                <a:cs typeface="Trebuchet MS"/>
              </a:rPr>
              <a:t>asociada </a:t>
            </a:r>
            <a:r>
              <a:rPr sz="2400" spc="5" dirty="0">
                <a:latin typeface="Trebuchet MS"/>
                <a:cs typeface="Trebuchet MS"/>
              </a:rPr>
              <a:t>a </a:t>
            </a:r>
            <a:r>
              <a:rPr sz="2400" spc="25" dirty="0">
                <a:latin typeface="Trebuchet MS"/>
                <a:cs typeface="Trebuchet MS"/>
              </a:rPr>
              <a:t>musgos</a:t>
            </a:r>
            <a:r>
              <a:rPr sz="2400" spc="-415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y  </a:t>
            </a:r>
            <a:r>
              <a:rPr sz="2400" spc="-50" dirty="0">
                <a:latin typeface="Trebuchet MS"/>
                <a:cs typeface="Trebuchet MS"/>
              </a:rPr>
              <a:t>líquenes </a:t>
            </a:r>
            <a:r>
              <a:rPr sz="2400" spc="-70" dirty="0">
                <a:latin typeface="Trebuchet MS"/>
                <a:cs typeface="Trebuchet MS"/>
              </a:rPr>
              <a:t>resistente </a:t>
            </a:r>
            <a:r>
              <a:rPr sz="2400" spc="-75" dirty="0">
                <a:latin typeface="Trebuchet MS"/>
                <a:cs typeface="Trebuchet MS"/>
              </a:rPr>
              <a:t>al </a:t>
            </a:r>
            <a:r>
              <a:rPr sz="2400" spc="-105" dirty="0">
                <a:latin typeface="Trebuchet MS"/>
                <a:cs typeface="Trebuchet MS"/>
              </a:rPr>
              <a:t>viento </a:t>
            </a:r>
            <a:r>
              <a:rPr sz="2400" spc="-190" dirty="0">
                <a:latin typeface="Trebuchet MS"/>
                <a:cs typeface="Trebuchet MS"/>
              </a:rPr>
              <a:t>y</a:t>
            </a:r>
            <a:r>
              <a:rPr sz="2400" spc="-36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heladas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3609" y="548652"/>
            <a:ext cx="3024377" cy="12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3609" y="548652"/>
            <a:ext cx="3024505" cy="1224280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91465" rIns="0" bIns="0" rtlCol="0">
            <a:spAutoFit/>
          </a:bodyPr>
          <a:lstStyle/>
          <a:p>
            <a:pPr marL="773430">
              <a:lnSpc>
                <a:spcPct val="100000"/>
              </a:lnSpc>
              <a:spcBef>
                <a:spcPts val="2295"/>
              </a:spcBef>
            </a:pPr>
            <a:r>
              <a:rPr sz="4000" b="1" spc="-290" dirty="0">
                <a:latin typeface="Trebuchet MS"/>
                <a:cs typeface="Trebuchet MS"/>
              </a:rPr>
              <a:t>Tundra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6153" y="0"/>
            <a:ext cx="3347847" cy="2071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3873" y="776732"/>
            <a:ext cx="2212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Líquen</a:t>
            </a:r>
            <a:r>
              <a:rPr spc="-10" dirty="0"/>
              <a:t>e</a:t>
            </a:r>
            <a:r>
              <a:rPr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1765807" y="1628851"/>
            <a:ext cx="5692140" cy="5098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52589"/>
            <a:ext cx="6192647" cy="1080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52589"/>
            <a:ext cx="6193155" cy="1080135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52095" rIns="0" bIns="0" rtlCol="0">
            <a:spAutoFit/>
          </a:bodyPr>
          <a:lstStyle/>
          <a:p>
            <a:pPr marL="281940">
              <a:lnSpc>
                <a:spcPct val="100000"/>
              </a:lnSpc>
              <a:spcBef>
                <a:spcPts val="1985"/>
              </a:spcBef>
            </a:pPr>
            <a:r>
              <a:rPr sz="3600" b="1" spc="-95" dirty="0">
                <a:latin typeface="Trebuchet MS"/>
                <a:cs typeface="Trebuchet MS"/>
              </a:rPr>
              <a:t>Bosque </a:t>
            </a:r>
            <a:r>
              <a:rPr sz="3600" b="1" spc="-180" dirty="0">
                <a:latin typeface="Trebuchet MS"/>
                <a:cs typeface="Trebuchet MS"/>
              </a:rPr>
              <a:t>boreal </a:t>
            </a:r>
            <a:r>
              <a:rPr sz="3600" b="1" spc="-170" dirty="0">
                <a:latin typeface="Trebuchet MS"/>
                <a:cs typeface="Trebuchet MS"/>
              </a:rPr>
              <a:t>o de</a:t>
            </a:r>
            <a:r>
              <a:rPr sz="3600" b="1" spc="-440" dirty="0">
                <a:latin typeface="Trebuchet MS"/>
                <a:cs typeface="Trebuchet MS"/>
              </a:rPr>
              <a:t> </a:t>
            </a:r>
            <a:r>
              <a:rPr sz="3600" b="1" spc="-170" dirty="0">
                <a:latin typeface="Trebuchet MS"/>
                <a:cs typeface="Trebuchet MS"/>
              </a:rPr>
              <a:t>coníferas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0752" y="2301366"/>
            <a:ext cx="721868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1440" indent="-274320">
              <a:lnSpc>
                <a:spcPct val="100000"/>
              </a:lnSpc>
              <a:spcBef>
                <a:spcPts val="10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80" dirty="0">
                <a:latin typeface="Trebuchet MS"/>
                <a:cs typeface="Trebuchet MS"/>
              </a:rPr>
              <a:t>Zona </a:t>
            </a:r>
            <a:r>
              <a:rPr sz="2400" b="1" spc="-114" dirty="0">
                <a:latin typeface="Trebuchet MS"/>
                <a:cs typeface="Trebuchet MS"/>
              </a:rPr>
              <a:t>geográfica: </a:t>
            </a:r>
            <a:r>
              <a:rPr sz="2400" spc="70" dirty="0">
                <a:latin typeface="Trebuchet MS"/>
                <a:cs typeface="Trebuchet MS"/>
              </a:rPr>
              <a:t>Se </a:t>
            </a:r>
            <a:r>
              <a:rPr sz="2400" spc="-70" dirty="0">
                <a:latin typeface="Trebuchet MS"/>
                <a:cs typeface="Trebuchet MS"/>
              </a:rPr>
              <a:t>encuentra </a:t>
            </a:r>
            <a:r>
              <a:rPr sz="2400" spc="-40" dirty="0">
                <a:latin typeface="Trebuchet MS"/>
                <a:cs typeface="Trebuchet MS"/>
              </a:rPr>
              <a:t>en </a:t>
            </a:r>
            <a:r>
              <a:rPr sz="2400" spc="-110" dirty="0">
                <a:latin typeface="Trebuchet MS"/>
                <a:cs typeface="Trebuchet MS"/>
              </a:rPr>
              <a:t>el </a:t>
            </a:r>
            <a:r>
              <a:rPr sz="2400" spc="-75" dirty="0">
                <a:latin typeface="Trebuchet MS"/>
                <a:cs typeface="Trebuchet MS"/>
              </a:rPr>
              <a:t>hemisferio</a:t>
            </a:r>
            <a:r>
              <a:rPr sz="2400" spc="-365" dirty="0">
                <a:latin typeface="Trebuchet MS"/>
                <a:cs typeface="Trebuchet MS"/>
              </a:rPr>
              <a:t> </a:t>
            </a:r>
            <a:r>
              <a:rPr sz="2400" spc="-90" dirty="0">
                <a:latin typeface="Trebuchet MS"/>
                <a:cs typeface="Trebuchet MS"/>
              </a:rPr>
              <a:t>norte  </a:t>
            </a:r>
            <a:r>
              <a:rPr sz="2400" spc="-100" dirty="0">
                <a:latin typeface="Trebuchet MS"/>
                <a:cs typeface="Trebuchet MS"/>
              </a:rPr>
              <a:t>entre </a:t>
            </a:r>
            <a:r>
              <a:rPr sz="2400" spc="-5" dirty="0">
                <a:latin typeface="Trebuchet MS"/>
                <a:cs typeface="Trebuchet MS"/>
              </a:rPr>
              <a:t>las </a:t>
            </a:r>
            <a:r>
              <a:rPr sz="2400" spc="-80" dirty="0">
                <a:latin typeface="Trebuchet MS"/>
                <a:cs typeface="Trebuchet MS"/>
              </a:rPr>
              <a:t>latitudes </a:t>
            </a:r>
            <a:r>
              <a:rPr sz="2400" spc="140" dirty="0">
                <a:latin typeface="Trebuchet MS"/>
                <a:cs typeface="Trebuchet MS"/>
              </a:rPr>
              <a:t>50°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140" dirty="0">
                <a:latin typeface="Trebuchet MS"/>
                <a:cs typeface="Trebuchet MS"/>
              </a:rPr>
              <a:t>60°</a:t>
            </a:r>
            <a:r>
              <a:rPr sz="2400" spc="-509" dirty="0">
                <a:latin typeface="Trebuchet MS"/>
                <a:cs typeface="Trebuchet MS"/>
              </a:rPr>
              <a:t> </a:t>
            </a:r>
            <a:r>
              <a:rPr sz="2400" spc="45" dirty="0">
                <a:latin typeface="Trebuchet MS"/>
                <a:cs typeface="Trebuchet MS"/>
              </a:rPr>
              <a:t>N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5" dirty="0">
                <a:latin typeface="Trebuchet MS"/>
                <a:cs typeface="Trebuchet MS"/>
              </a:rPr>
              <a:t>En </a:t>
            </a:r>
            <a:r>
              <a:rPr sz="2400" spc="-65" dirty="0">
                <a:latin typeface="Trebuchet MS"/>
                <a:cs typeface="Trebuchet MS"/>
              </a:rPr>
              <a:t>verano </a:t>
            </a:r>
            <a:r>
              <a:rPr sz="2400" spc="80" dirty="0">
                <a:latin typeface="Trebuchet MS"/>
                <a:cs typeface="Trebuchet MS"/>
              </a:rPr>
              <a:t>15°C </a:t>
            </a:r>
            <a:r>
              <a:rPr sz="2400" spc="-190" dirty="0">
                <a:latin typeface="Trebuchet MS"/>
                <a:cs typeface="Trebuchet MS"/>
              </a:rPr>
              <a:t>y </a:t>
            </a:r>
            <a:r>
              <a:rPr sz="2400" spc="-110" dirty="0">
                <a:latin typeface="Trebuchet MS"/>
                <a:cs typeface="Trebuchet MS"/>
              </a:rPr>
              <a:t>el </a:t>
            </a:r>
            <a:r>
              <a:rPr sz="2400" spc="-90" dirty="0">
                <a:latin typeface="Trebuchet MS"/>
                <a:cs typeface="Trebuchet MS"/>
              </a:rPr>
              <a:t>invierno</a:t>
            </a:r>
            <a:r>
              <a:rPr sz="2400" spc="-285" dirty="0">
                <a:latin typeface="Trebuchet MS"/>
                <a:cs typeface="Trebuchet MS"/>
              </a:rPr>
              <a:t> </a:t>
            </a:r>
            <a:r>
              <a:rPr sz="2400" spc="20" dirty="0">
                <a:latin typeface="Trebuchet MS"/>
                <a:cs typeface="Trebuchet MS"/>
              </a:rPr>
              <a:t>-30°C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 dirty="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  <a:spcBef>
                <a:spcPts val="5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spc="-60" dirty="0">
                <a:latin typeface="Trebuchet MS"/>
                <a:cs typeface="Trebuchet MS"/>
              </a:rPr>
              <a:t>anualmente </a:t>
            </a:r>
            <a:r>
              <a:rPr sz="2400" spc="-85" dirty="0">
                <a:latin typeface="Trebuchet MS"/>
                <a:cs typeface="Trebuchet MS"/>
              </a:rPr>
              <a:t>tienen </a:t>
            </a:r>
            <a:r>
              <a:rPr sz="2400" spc="145" dirty="0">
                <a:latin typeface="Trebuchet MS"/>
                <a:cs typeface="Trebuchet MS"/>
              </a:rPr>
              <a:t>450 </a:t>
            </a:r>
            <a:r>
              <a:rPr sz="2400" spc="-120" dirty="0">
                <a:latin typeface="Trebuchet MS"/>
                <a:cs typeface="Trebuchet MS"/>
              </a:rPr>
              <a:t>mm, </a:t>
            </a:r>
            <a:r>
              <a:rPr sz="2400" spc="-45" dirty="0">
                <a:latin typeface="Trebuchet MS"/>
                <a:cs typeface="Trebuchet MS"/>
              </a:rPr>
              <a:t>con</a:t>
            </a:r>
            <a:r>
              <a:rPr sz="2400" spc="-3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una  </a:t>
            </a:r>
            <a:r>
              <a:rPr sz="2400" spc="-50" dirty="0">
                <a:latin typeface="Trebuchet MS"/>
                <a:cs typeface="Trebuchet MS"/>
              </a:rPr>
              <a:t>gran acumulación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95" dirty="0">
                <a:latin typeface="Trebuchet MS"/>
                <a:cs typeface="Trebuchet MS"/>
              </a:rPr>
              <a:t>nieve </a:t>
            </a:r>
            <a:r>
              <a:rPr sz="2400" spc="-40" dirty="0">
                <a:latin typeface="Trebuchet MS"/>
                <a:cs typeface="Trebuchet MS"/>
              </a:rPr>
              <a:t>en</a:t>
            </a:r>
            <a:r>
              <a:rPr sz="2400" spc="-400" dirty="0">
                <a:latin typeface="Trebuchet MS"/>
                <a:cs typeface="Trebuchet MS"/>
              </a:rPr>
              <a:t> </a:t>
            </a:r>
            <a:r>
              <a:rPr sz="2400" spc="-114" dirty="0">
                <a:latin typeface="Trebuchet MS"/>
                <a:cs typeface="Trebuchet MS"/>
              </a:rPr>
              <a:t>invierno.</a:t>
            </a:r>
            <a:endParaRPr sz="2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-70" dirty="0">
                <a:latin typeface="Trebuchet MS"/>
                <a:cs typeface="Trebuchet MS"/>
              </a:rPr>
              <a:t>pinos, </a:t>
            </a:r>
            <a:r>
              <a:rPr sz="2400" spc="-20" dirty="0">
                <a:latin typeface="Trebuchet MS"/>
                <a:cs typeface="Trebuchet MS"/>
              </a:rPr>
              <a:t>musgos,</a:t>
            </a:r>
            <a:r>
              <a:rPr sz="2400" spc="-434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líquenes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90488" y="0"/>
            <a:ext cx="2953512" cy="2357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xmlns="" id="{130C7208-6084-4C3F-B56A-13A0C8F58D72}"/>
              </a:ext>
            </a:extLst>
          </p:cNvPr>
          <p:cNvSpPr/>
          <p:nvPr/>
        </p:nvSpPr>
        <p:spPr>
          <a:xfrm>
            <a:off x="5943600" y="4800600"/>
            <a:ext cx="2953512" cy="1365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0395" y="1034541"/>
            <a:ext cx="38341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América</a:t>
            </a:r>
            <a:r>
              <a:rPr spc="-520" dirty="0"/>
              <a:t> </a:t>
            </a:r>
            <a:r>
              <a:rPr spc="-130" dirty="0"/>
              <a:t>central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1444" y="1772869"/>
            <a:ext cx="7631430" cy="4896485"/>
            <a:chOff x="181444" y="1772869"/>
            <a:chExt cx="7631430" cy="4896485"/>
          </a:xfrm>
        </p:grpSpPr>
        <p:sp>
          <p:nvSpPr>
            <p:cNvPr id="4" name="object 4"/>
            <p:cNvSpPr/>
            <p:nvPr/>
          </p:nvSpPr>
          <p:spPr>
            <a:xfrm>
              <a:off x="181444" y="1772869"/>
              <a:ext cx="4102480" cy="48964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04054" y="2733420"/>
              <a:ext cx="2808605" cy="12700"/>
            </a:xfrm>
            <a:custGeom>
              <a:avLst/>
              <a:gdLst/>
              <a:ahLst/>
              <a:cxnLst/>
              <a:rect l="l" t="t" r="r" b="b"/>
              <a:pathLst>
                <a:path w="2808604" h="12700">
                  <a:moveTo>
                    <a:pt x="0" y="12700"/>
                  </a:moveTo>
                  <a:lnTo>
                    <a:pt x="2808351" y="12700"/>
                  </a:lnTo>
                  <a:lnTo>
                    <a:pt x="2808351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04053" y="1916810"/>
            <a:ext cx="2808605" cy="816610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6830" rIns="0" bIns="0" rtlCol="0">
            <a:spAutoFit/>
          </a:bodyPr>
          <a:lstStyle/>
          <a:p>
            <a:pPr marL="464184" marR="461009" indent="400685">
              <a:lnSpc>
                <a:spcPct val="100000"/>
              </a:lnSpc>
              <a:spcBef>
                <a:spcPts val="290"/>
              </a:spcBef>
            </a:pPr>
            <a:r>
              <a:rPr sz="2400" b="1" spc="-70" dirty="0">
                <a:latin typeface="Trebuchet MS"/>
                <a:cs typeface="Trebuchet MS"/>
              </a:rPr>
              <a:t>Paisajes  </a:t>
            </a:r>
            <a:r>
              <a:rPr sz="2400" b="1" spc="-105" dirty="0">
                <a:latin typeface="Trebuchet MS"/>
                <a:cs typeface="Trebuchet MS"/>
              </a:rPr>
              <a:t>c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225" dirty="0">
                <a:latin typeface="Trebuchet MS"/>
                <a:cs typeface="Trebuchet MS"/>
              </a:rPr>
              <a:t>r</a:t>
            </a:r>
            <a:r>
              <a:rPr sz="2400" b="1" dirty="0">
                <a:latin typeface="Trebuchet MS"/>
                <a:cs typeface="Trebuchet MS"/>
              </a:rPr>
              <a:t>a</a:t>
            </a:r>
            <a:r>
              <a:rPr sz="2400" b="1" spc="-185" dirty="0">
                <a:latin typeface="Trebuchet MS"/>
                <a:cs typeface="Trebuchet MS"/>
              </a:rPr>
              <a:t>ct</a:t>
            </a:r>
            <a:r>
              <a:rPr sz="2400" b="1" spc="-210" dirty="0">
                <a:latin typeface="Trebuchet MS"/>
                <a:cs typeface="Trebuchet MS"/>
              </a:rPr>
              <a:t>e</a:t>
            </a:r>
            <a:r>
              <a:rPr sz="2400" b="1" spc="-175" dirty="0">
                <a:latin typeface="Trebuchet MS"/>
                <a:cs typeface="Trebuchet MS"/>
              </a:rPr>
              <a:t>r</a:t>
            </a:r>
            <a:r>
              <a:rPr sz="2400" b="1" spc="-95" dirty="0">
                <a:latin typeface="Trebuchet MS"/>
                <a:cs typeface="Trebuchet MS"/>
              </a:rPr>
              <a:t>ísticos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04053" y="2746120"/>
            <a:ext cx="2808605" cy="876935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30480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240"/>
              </a:spcBef>
            </a:pPr>
            <a:r>
              <a:rPr sz="2400" spc="-30" dirty="0">
                <a:latin typeface="Trebuchet MS"/>
                <a:cs typeface="Trebuchet MS"/>
              </a:rPr>
              <a:t>Selva </a:t>
            </a:r>
            <a:r>
              <a:rPr sz="2400" spc="-285" dirty="0">
                <a:latin typeface="Trebuchet MS"/>
                <a:cs typeface="Trebuchet MS"/>
              </a:rPr>
              <a:t>-</a:t>
            </a:r>
            <a:r>
              <a:rPr sz="2400" spc="-254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playa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999228" y="4000246"/>
            <a:ext cx="2962275" cy="1101090"/>
            <a:chOff x="4999228" y="4000246"/>
            <a:chExt cx="2962275" cy="1101090"/>
          </a:xfrm>
        </p:grpSpPr>
        <p:sp>
          <p:nvSpPr>
            <p:cNvPr id="9" name="object 9"/>
            <p:cNvSpPr/>
            <p:nvPr/>
          </p:nvSpPr>
          <p:spPr>
            <a:xfrm>
              <a:off x="5026152" y="4038600"/>
              <a:ext cx="2921507" cy="10622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04054" y="4005122"/>
              <a:ext cx="2952369" cy="10139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04054" y="4005122"/>
              <a:ext cx="2952750" cy="556895"/>
            </a:xfrm>
            <a:custGeom>
              <a:avLst/>
              <a:gdLst/>
              <a:ahLst/>
              <a:cxnLst/>
              <a:rect l="l" t="t" r="r" b="b"/>
              <a:pathLst>
                <a:path w="2952750" h="556895">
                  <a:moveTo>
                    <a:pt x="2952369" y="0"/>
                  </a:moveTo>
                  <a:lnTo>
                    <a:pt x="0" y="0"/>
                  </a:lnTo>
                  <a:lnTo>
                    <a:pt x="0" y="556717"/>
                  </a:lnTo>
                  <a:lnTo>
                    <a:pt x="2952369" y="556717"/>
                  </a:lnTo>
                  <a:lnTo>
                    <a:pt x="2952369" y="0"/>
                  </a:lnTo>
                  <a:close/>
                </a:path>
              </a:pathLst>
            </a:custGeom>
            <a:solidFill>
              <a:srgbClr val="E26C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99228" y="4549140"/>
              <a:ext cx="2962275" cy="25400"/>
            </a:xfrm>
            <a:custGeom>
              <a:avLst/>
              <a:gdLst/>
              <a:ahLst/>
              <a:cxnLst/>
              <a:rect l="l" t="t" r="r" b="b"/>
              <a:pathLst>
                <a:path w="2962275" h="25400">
                  <a:moveTo>
                    <a:pt x="0" y="25400"/>
                  </a:moveTo>
                  <a:lnTo>
                    <a:pt x="2961894" y="25400"/>
                  </a:lnTo>
                  <a:lnTo>
                    <a:pt x="2961894" y="0"/>
                  </a:lnTo>
                  <a:lnTo>
                    <a:pt x="0" y="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99228" y="4000246"/>
              <a:ext cx="2962275" cy="1023619"/>
            </a:xfrm>
            <a:custGeom>
              <a:avLst/>
              <a:gdLst/>
              <a:ahLst/>
              <a:cxnLst/>
              <a:rect l="l" t="t" r="r" b="b"/>
              <a:pathLst>
                <a:path w="2962275" h="1023620">
                  <a:moveTo>
                    <a:pt x="4825" y="0"/>
                  </a:moveTo>
                  <a:lnTo>
                    <a:pt x="4825" y="1023492"/>
                  </a:lnTo>
                </a:path>
                <a:path w="2962275" h="1023620">
                  <a:moveTo>
                    <a:pt x="2957195" y="0"/>
                  </a:moveTo>
                  <a:lnTo>
                    <a:pt x="2957195" y="1023492"/>
                  </a:lnTo>
                </a:path>
                <a:path w="2962275" h="1023620">
                  <a:moveTo>
                    <a:pt x="0" y="4825"/>
                  </a:moveTo>
                  <a:lnTo>
                    <a:pt x="2961894" y="4825"/>
                  </a:lnTo>
                </a:path>
                <a:path w="2962275" h="1023620">
                  <a:moveTo>
                    <a:pt x="0" y="1018793"/>
                  </a:moveTo>
                  <a:lnTo>
                    <a:pt x="2961894" y="1018793"/>
                  </a:lnTo>
                </a:path>
              </a:pathLst>
            </a:custGeom>
            <a:ln w="9525">
              <a:solidFill>
                <a:srgbClr val="DABD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08816" y="4029836"/>
            <a:ext cx="294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959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latin typeface="Trebuchet MS"/>
                <a:cs typeface="Trebuchet MS"/>
              </a:rPr>
              <a:t>Zona</a:t>
            </a:r>
            <a:r>
              <a:rPr sz="2400" b="1" spc="-170" dirty="0">
                <a:latin typeface="Trebuchet MS"/>
                <a:cs typeface="Trebuchet MS"/>
              </a:rPr>
              <a:t> </a:t>
            </a:r>
            <a:r>
              <a:rPr sz="2400" b="1" spc="-114" dirty="0">
                <a:latin typeface="Trebuchet MS"/>
                <a:cs typeface="Trebuchet MS"/>
              </a:rPr>
              <a:t>climática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08816" y="4574540"/>
            <a:ext cx="2943225" cy="440055"/>
          </a:xfrm>
          <a:prstGeom prst="rect">
            <a:avLst/>
          </a:prstGeom>
          <a:solidFill>
            <a:srgbClr val="E26C60"/>
          </a:solidFill>
        </p:spPr>
        <p:txBody>
          <a:bodyPr vert="horz" wrap="square" lIns="0" tIns="247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95"/>
              </a:spcBef>
            </a:pPr>
            <a:r>
              <a:rPr sz="2400" spc="-65" dirty="0">
                <a:latin typeface="Trebuchet MS"/>
                <a:cs typeface="Trebuchet MS"/>
              </a:rPr>
              <a:t>cálida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2085213"/>
            <a:ext cx="701802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0640" algn="l"/>
              </a:tabLst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050" i="1" spc="-30" dirty="0">
                <a:solidFill>
                  <a:srgbClr val="AA2B1E"/>
                </a:solidFill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Zona</a:t>
            </a:r>
            <a:r>
              <a:rPr sz="2400" b="1" spc="-155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geográfica</a:t>
            </a:r>
            <a:r>
              <a:rPr sz="2400" spc="-110" dirty="0">
                <a:latin typeface="Trebuchet MS"/>
                <a:cs typeface="Trebuchet MS"/>
              </a:rPr>
              <a:t>:	</a:t>
            </a:r>
            <a:r>
              <a:rPr sz="2400" dirty="0">
                <a:latin typeface="Trebuchet MS"/>
                <a:cs typeface="Trebuchet MS"/>
              </a:rPr>
              <a:t>Zonas </a:t>
            </a:r>
            <a:r>
              <a:rPr sz="2400" spc="-80" dirty="0">
                <a:latin typeface="Trebuchet MS"/>
                <a:cs typeface="Trebuchet MS"/>
              </a:rPr>
              <a:t>tropicales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95" dirty="0">
                <a:latin typeface="Trebuchet MS"/>
                <a:cs typeface="Trebuchet MS"/>
              </a:rPr>
              <a:t>baja</a:t>
            </a:r>
            <a:r>
              <a:rPr sz="2400" spc="-350" dirty="0">
                <a:latin typeface="Trebuchet MS"/>
                <a:cs typeface="Trebuchet MS"/>
              </a:rPr>
              <a:t> </a:t>
            </a:r>
            <a:r>
              <a:rPr sz="2400" spc="-135" dirty="0">
                <a:latin typeface="Trebuchet MS"/>
                <a:cs typeface="Trebuchet MS"/>
              </a:rPr>
              <a:t>altitud.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-65" dirty="0">
                <a:latin typeface="Trebuchet MS"/>
                <a:cs typeface="Trebuchet MS"/>
              </a:rPr>
              <a:t>El </a:t>
            </a:r>
            <a:r>
              <a:rPr sz="2400" spc="-80" dirty="0">
                <a:latin typeface="Trebuchet MS"/>
                <a:cs typeface="Trebuchet MS"/>
              </a:rPr>
              <a:t>promedio </a:t>
            </a:r>
            <a:r>
              <a:rPr sz="2400" spc="40" dirty="0">
                <a:latin typeface="Trebuchet MS"/>
                <a:cs typeface="Trebuchet MS"/>
              </a:rPr>
              <a:t>es </a:t>
            </a:r>
            <a:r>
              <a:rPr sz="2400" spc="-55" dirty="0">
                <a:latin typeface="Trebuchet MS"/>
                <a:cs typeface="Trebuchet MS"/>
              </a:rPr>
              <a:t>de</a:t>
            </a:r>
            <a:r>
              <a:rPr sz="2400" spc="-250" dirty="0">
                <a:latin typeface="Trebuchet MS"/>
                <a:cs typeface="Trebuchet MS"/>
              </a:rPr>
              <a:t> </a:t>
            </a:r>
            <a:r>
              <a:rPr sz="2400" spc="90" dirty="0">
                <a:latin typeface="Trebuchet MS"/>
                <a:cs typeface="Trebuchet MS"/>
              </a:rPr>
              <a:t>25°C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5080" indent="-27432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spc="-70" dirty="0">
                <a:latin typeface="Trebuchet MS"/>
                <a:cs typeface="Trebuchet MS"/>
              </a:rPr>
              <a:t>Abundante </a:t>
            </a:r>
            <a:r>
              <a:rPr sz="2400" spc="-90" dirty="0">
                <a:latin typeface="Trebuchet MS"/>
                <a:cs typeface="Trebuchet MS"/>
              </a:rPr>
              <a:t>lluvias, </a:t>
            </a:r>
            <a:r>
              <a:rPr sz="2400" spc="-20" dirty="0">
                <a:latin typeface="Trebuchet MS"/>
                <a:cs typeface="Trebuchet MS"/>
              </a:rPr>
              <a:t>hasta </a:t>
            </a:r>
            <a:r>
              <a:rPr sz="2400" spc="55" dirty="0">
                <a:latin typeface="Trebuchet MS"/>
                <a:cs typeface="Trebuchet MS"/>
              </a:rPr>
              <a:t>4.500</a:t>
            </a:r>
            <a:r>
              <a:rPr sz="2400" spc="-515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mm  </a:t>
            </a:r>
            <a:r>
              <a:rPr sz="2400" spc="-85" dirty="0">
                <a:latin typeface="Trebuchet MS"/>
                <a:cs typeface="Trebuchet MS"/>
              </a:rPr>
              <a:t>por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85" dirty="0">
                <a:latin typeface="Trebuchet MS"/>
                <a:cs typeface="Trebuchet MS"/>
              </a:rPr>
              <a:t>año.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213360" indent="-274320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-70" dirty="0">
                <a:latin typeface="Trebuchet MS"/>
                <a:cs typeface="Trebuchet MS"/>
              </a:rPr>
              <a:t>Abundante </a:t>
            </a:r>
            <a:r>
              <a:rPr sz="2400" spc="-80" dirty="0">
                <a:latin typeface="Trebuchet MS"/>
                <a:cs typeface="Trebuchet MS"/>
              </a:rPr>
              <a:t>vegetación </a:t>
            </a:r>
            <a:r>
              <a:rPr sz="2400" spc="-55" dirty="0">
                <a:latin typeface="Trebuchet MS"/>
                <a:cs typeface="Trebuchet MS"/>
              </a:rPr>
              <a:t>que </a:t>
            </a:r>
            <a:r>
              <a:rPr sz="2400" spc="-60" dirty="0">
                <a:latin typeface="Trebuchet MS"/>
                <a:cs typeface="Trebuchet MS"/>
              </a:rPr>
              <a:t>va </a:t>
            </a:r>
            <a:r>
              <a:rPr sz="2400" spc="-15" dirty="0">
                <a:latin typeface="Trebuchet MS"/>
                <a:cs typeface="Trebuchet MS"/>
              </a:rPr>
              <a:t>desde  </a:t>
            </a:r>
            <a:r>
              <a:rPr sz="2400" spc="-20" dirty="0">
                <a:latin typeface="Trebuchet MS"/>
                <a:cs typeface="Trebuchet MS"/>
              </a:rPr>
              <a:t>musgos,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spc="-65" dirty="0">
                <a:latin typeface="Trebuchet MS"/>
                <a:cs typeface="Trebuchet MS"/>
              </a:rPr>
              <a:t>lianas,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helechos,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arbustos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de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125" dirty="0">
                <a:latin typeface="Trebuchet MS"/>
                <a:cs typeface="Trebuchet MS"/>
              </a:rPr>
              <a:t>15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-70" dirty="0">
                <a:latin typeface="Trebuchet MS"/>
                <a:cs typeface="Trebuchet MS"/>
              </a:rPr>
              <a:t>metros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spc="-190" dirty="0">
                <a:latin typeface="Trebuchet MS"/>
                <a:cs typeface="Trebuchet MS"/>
              </a:rPr>
              <a:t>y  </a:t>
            </a:r>
            <a:r>
              <a:rPr sz="2400" spc="-45" dirty="0">
                <a:latin typeface="Trebuchet MS"/>
                <a:cs typeface="Trebuchet MS"/>
              </a:rPr>
              <a:t>árboles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145" dirty="0">
                <a:latin typeface="Trebuchet MS"/>
                <a:cs typeface="Trebuchet MS"/>
              </a:rPr>
              <a:t>70</a:t>
            </a:r>
            <a:r>
              <a:rPr sz="2400" spc="-29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metros.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591" y="601103"/>
            <a:ext cx="3024378" cy="12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91" y="601103"/>
            <a:ext cx="3024505" cy="1224280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91465" rIns="0" bIns="0" rtlCol="0">
            <a:spAutoFit/>
          </a:bodyPr>
          <a:lstStyle/>
          <a:p>
            <a:pPr marL="928369">
              <a:lnSpc>
                <a:spcPct val="100000"/>
              </a:lnSpc>
              <a:spcBef>
                <a:spcPts val="2295"/>
              </a:spcBef>
            </a:pPr>
            <a:r>
              <a:rPr sz="4000" b="1" spc="-120" dirty="0">
                <a:latin typeface="Trebuchet MS"/>
                <a:cs typeface="Trebuchet MS"/>
              </a:rPr>
              <a:t>Selva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39028" y="0"/>
            <a:ext cx="3204972" cy="2157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339" y="2403170"/>
            <a:ext cx="730694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80" dirty="0">
                <a:latin typeface="Trebuchet MS"/>
                <a:cs typeface="Trebuchet MS"/>
              </a:rPr>
              <a:t>Zona </a:t>
            </a:r>
            <a:r>
              <a:rPr sz="2400" b="1" spc="-110" dirty="0">
                <a:latin typeface="Trebuchet MS"/>
                <a:cs typeface="Trebuchet MS"/>
              </a:rPr>
              <a:t>geográfica</a:t>
            </a:r>
            <a:r>
              <a:rPr sz="2400" spc="-110" dirty="0">
                <a:latin typeface="Trebuchet MS"/>
                <a:cs typeface="Trebuchet MS"/>
              </a:rPr>
              <a:t>: </a:t>
            </a:r>
            <a:r>
              <a:rPr sz="2400" dirty="0">
                <a:latin typeface="Trebuchet MS"/>
                <a:cs typeface="Trebuchet MS"/>
              </a:rPr>
              <a:t>Zonas </a:t>
            </a:r>
            <a:r>
              <a:rPr sz="2400" spc="-95" dirty="0">
                <a:latin typeface="Trebuchet MS"/>
                <a:cs typeface="Trebuchet MS"/>
              </a:rPr>
              <a:t>tropicales,</a:t>
            </a:r>
            <a:r>
              <a:rPr sz="2400" spc="-229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caribe.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501015" indent="-274955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55" dirty="0">
                <a:latin typeface="Trebuchet MS"/>
                <a:cs typeface="Trebuchet MS"/>
              </a:rPr>
              <a:t>Temperaturas</a:t>
            </a:r>
            <a:r>
              <a:rPr sz="2400" spc="-155" dirty="0">
                <a:latin typeface="Trebuchet MS"/>
                <a:cs typeface="Trebuchet MS"/>
              </a:rPr>
              <a:t>: </a:t>
            </a:r>
            <a:r>
              <a:rPr sz="2400" spc="-75" dirty="0">
                <a:latin typeface="Trebuchet MS"/>
                <a:cs typeface="Trebuchet MS"/>
              </a:rPr>
              <a:t>la </a:t>
            </a:r>
            <a:r>
              <a:rPr sz="2400" spc="-95" dirty="0">
                <a:latin typeface="Trebuchet MS"/>
                <a:cs typeface="Trebuchet MS"/>
              </a:rPr>
              <a:t>temperatura </a:t>
            </a:r>
            <a:r>
              <a:rPr sz="2400" spc="-60" dirty="0">
                <a:latin typeface="Trebuchet MS"/>
                <a:cs typeface="Trebuchet MS"/>
              </a:rPr>
              <a:t>va </a:t>
            </a:r>
            <a:r>
              <a:rPr sz="2400" spc="-55" dirty="0">
                <a:latin typeface="Trebuchet MS"/>
                <a:cs typeface="Trebuchet MS"/>
              </a:rPr>
              <a:t>de </a:t>
            </a:r>
            <a:r>
              <a:rPr sz="2400" spc="-20" dirty="0">
                <a:latin typeface="Trebuchet MS"/>
                <a:cs typeface="Trebuchet MS"/>
              </a:rPr>
              <a:t>los </a:t>
            </a:r>
            <a:r>
              <a:rPr sz="2400" spc="135" dirty="0">
                <a:latin typeface="Trebuchet MS"/>
                <a:cs typeface="Trebuchet MS"/>
              </a:rPr>
              <a:t>15° 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spc="-505" dirty="0">
                <a:latin typeface="Trebuchet MS"/>
                <a:cs typeface="Trebuchet MS"/>
              </a:rPr>
              <a:t> </a:t>
            </a:r>
            <a:r>
              <a:rPr sz="2400" spc="145" dirty="0">
                <a:latin typeface="Trebuchet MS"/>
                <a:cs typeface="Trebuchet MS"/>
              </a:rPr>
              <a:t>25°  </a:t>
            </a:r>
            <a:r>
              <a:rPr sz="2400" spc="-55" dirty="0">
                <a:latin typeface="Trebuchet MS"/>
                <a:cs typeface="Trebuchet MS"/>
              </a:rPr>
              <a:t>dependiendo de </a:t>
            </a:r>
            <a:r>
              <a:rPr sz="2400" spc="-75" dirty="0">
                <a:latin typeface="Trebuchet MS"/>
                <a:cs typeface="Trebuchet MS"/>
              </a:rPr>
              <a:t>la</a:t>
            </a:r>
            <a:r>
              <a:rPr sz="2400" spc="-290" dirty="0">
                <a:latin typeface="Trebuchet MS"/>
                <a:cs typeface="Trebuchet MS"/>
              </a:rPr>
              <a:t> </a:t>
            </a:r>
            <a:r>
              <a:rPr sz="2400" spc="-50" dirty="0">
                <a:latin typeface="Trebuchet MS"/>
                <a:cs typeface="Trebuchet MS"/>
              </a:rPr>
              <a:t>zona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50">
              <a:latin typeface="Trebuchet MS"/>
              <a:cs typeface="Trebuchet MS"/>
            </a:endParaRPr>
          </a:p>
          <a:p>
            <a:pPr marL="287020" marR="5080" indent="-274955" algn="just">
              <a:lnSpc>
                <a:spcPct val="100000"/>
              </a:lnSpc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30" dirty="0">
                <a:latin typeface="Trebuchet MS"/>
                <a:cs typeface="Trebuchet MS"/>
              </a:rPr>
              <a:t>Precipitaciones</a:t>
            </a:r>
            <a:r>
              <a:rPr sz="2400" spc="-130" dirty="0">
                <a:latin typeface="Trebuchet MS"/>
                <a:cs typeface="Trebuchet MS"/>
              </a:rPr>
              <a:t>: </a:t>
            </a:r>
            <a:r>
              <a:rPr sz="2400" spc="-20" dirty="0">
                <a:latin typeface="Trebuchet MS"/>
                <a:cs typeface="Trebuchet MS"/>
              </a:rPr>
              <a:t>La </a:t>
            </a:r>
            <a:r>
              <a:rPr sz="2400" spc="-35" dirty="0">
                <a:latin typeface="Trebuchet MS"/>
                <a:cs typeface="Trebuchet MS"/>
              </a:rPr>
              <a:t>costa </a:t>
            </a:r>
            <a:r>
              <a:rPr sz="2400" spc="-110" dirty="0">
                <a:latin typeface="Trebuchet MS"/>
                <a:cs typeface="Trebuchet MS"/>
              </a:rPr>
              <a:t>Atlántica </a:t>
            </a:r>
            <a:r>
              <a:rPr sz="2400" spc="40" dirty="0">
                <a:latin typeface="Trebuchet MS"/>
                <a:cs typeface="Trebuchet MS"/>
              </a:rPr>
              <a:t>es </a:t>
            </a:r>
            <a:r>
              <a:rPr sz="2400" spc="35" dirty="0">
                <a:latin typeface="Trebuchet MS"/>
                <a:cs typeface="Trebuchet MS"/>
              </a:rPr>
              <a:t>más </a:t>
            </a:r>
            <a:r>
              <a:rPr sz="2400" spc="-60" dirty="0">
                <a:latin typeface="Trebuchet MS"/>
                <a:cs typeface="Trebuchet MS"/>
              </a:rPr>
              <a:t>lluviosa</a:t>
            </a:r>
            <a:r>
              <a:rPr sz="2400" spc="-465" dirty="0">
                <a:latin typeface="Trebuchet MS"/>
                <a:cs typeface="Trebuchet MS"/>
              </a:rPr>
              <a:t> </a:t>
            </a:r>
            <a:r>
              <a:rPr sz="2400" spc="-55" dirty="0">
                <a:latin typeface="Trebuchet MS"/>
                <a:cs typeface="Trebuchet MS"/>
              </a:rPr>
              <a:t>que  </a:t>
            </a:r>
            <a:r>
              <a:rPr sz="2400" spc="-75" dirty="0">
                <a:latin typeface="Trebuchet MS"/>
                <a:cs typeface="Trebuchet MS"/>
              </a:rPr>
              <a:t>la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35" dirty="0">
                <a:latin typeface="Trebuchet MS"/>
                <a:cs typeface="Trebuchet MS"/>
              </a:rPr>
              <a:t>costa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105" dirty="0">
                <a:latin typeface="Trebuchet MS"/>
                <a:cs typeface="Trebuchet MS"/>
              </a:rPr>
              <a:t>pacífica.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spc="-95" dirty="0">
                <a:latin typeface="Trebuchet MS"/>
                <a:cs typeface="Trebuchet MS"/>
              </a:rPr>
              <a:t>Varia</a:t>
            </a:r>
            <a:r>
              <a:rPr sz="2400" spc="-120" dirty="0">
                <a:latin typeface="Trebuchet MS"/>
                <a:cs typeface="Trebuchet MS"/>
              </a:rPr>
              <a:t> </a:t>
            </a:r>
            <a:r>
              <a:rPr sz="2400" spc="-100" dirty="0">
                <a:latin typeface="Trebuchet MS"/>
                <a:cs typeface="Trebuchet MS"/>
              </a:rPr>
              <a:t>entre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los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1.000</a:t>
            </a:r>
            <a:r>
              <a:rPr sz="2400" spc="-110" dirty="0">
                <a:latin typeface="Trebuchet MS"/>
                <a:cs typeface="Trebuchet MS"/>
              </a:rPr>
              <a:t> </a:t>
            </a:r>
            <a:r>
              <a:rPr sz="2400" spc="5" dirty="0">
                <a:latin typeface="Trebuchet MS"/>
                <a:cs typeface="Trebuchet MS"/>
              </a:rPr>
              <a:t>a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55" dirty="0">
                <a:latin typeface="Trebuchet MS"/>
                <a:cs typeface="Trebuchet MS"/>
              </a:rPr>
              <a:t>2.500</a:t>
            </a:r>
            <a:r>
              <a:rPr sz="2400" spc="-100" dirty="0">
                <a:latin typeface="Trebuchet MS"/>
                <a:cs typeface="Trebuchet MS"/>
              </a:rPr>
              <a:t> </a:t>
            </a:r>
            <a:r>
              <a:rPr sz="2400" spc="-40" dirty="0">
                <a:latin typeface="Trebuchet MS"/>
                <a:cs typeface="Trebuchet MS"/>
              </a:rPr>
              <a:t>mm</a:t>
            </a:r>
            <a:r>
              <a:rPr sz="2400" spc="-130" dirty="0">
                <a:latin typeface="Trebuchet MS"/>
                <a:cs typeface="Trebuchet MS"/>
              </a:rPr>
              <a:t> </a:t>
            </a:r>
            <a:r>
              <a:rPr sz="2400" spc="-75" dirty="0">
                <a:latin typeface="Trebuchet MS"/>
                <a:cs typeface="Trebuchet MS"/>
              </a:rPr>
              <a:t>al  </a:t>
            </a:r>
            <a:r>
              <a:rPr sz="2400" spc="-15" dirty="0">
                <a:latin typeface="Trebuchet MS"/>
                <a:cs typeface="Trebuchet MS"/>
              </a:rPr>
              <a:t>año</a:t>
            </a:r>
            <a:endParaRPr sz="24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2050" i="1" spc="-215" dirty="0">
                <a:solidFill>
                  <a:srgbClr val="AA2B1E"/>
                </a:solidFill>
                <a:latin typeface="Trebuchet MS"/>
                <a:cs typeface="Trebuchet MS"/>
              </a:rPr>
              <a:t>O </a:t>
            </a:r>
            <a:r>
              <a:rPr sz="2400" b="1" spc="-145" dirty="0">
                <a:latin typeface="Trebuchet MS"/>
                <a:cs typeface="Trebuchet MS"/>
              </a:rPr>
              <a:t>Vegetación</a:t>
            </a:r>
            <a:r>
              <a:rPr sz="2400" spc="-145" dirty="0">
                <a:latin typeface="Trebuchet MS"/>
                <a:cs typeface="Trebuchet MS"/>
              </a:rPr>
              <a:t>: </a:t>
            </a:r>
            <a:r>
              <a:rPr sz="2400" spc="-105" dirty="0">
                <a:latin typeface="Trebuchet MS"/>
                <a:cs typeface="Trebuchet MS"/>
              </a:rPr>
              <a:t>Tiene </a:t>
            </a:r>
            <a:r>
              <a:rPr sz="2400" spc="-75" dirty="0">
                <a:latin typeface="Trebuchet MS"/>
                <a:cs typeface="Trebuchet MS"/>
              </a:rPr>
              <a:t>la </a:t>
            </a:r>
            <a:r>
              <a:rPr sz="2400" spc="-80" dirty="0">
                <a:latin typeface="Trebuchet MS"/>
                <a:cs typeface="Trebuchet MS"/>
              </a:rPr>
              <a:t>vegetación </a:t>
            </a:r>
            <a:r>
              <a:rPr sz="2400" spc="-90" dirty="0">
                <a:latin typeface="Trebuchet MS"/>
                <a:cs typeface="Trebuchet MS"/>
              </a:rPr>
              <a:t>del </a:t>
            </a:r>
            <a:r>
              <a:rPr sz="2400" spc="-65" dirty="0">
                <a:latin typeface="Trebuchet MS"/>
                <a:cs typeface="Trebuchet MS"/>
              </a:rPr>
              <a:t>paisaje</a:t>
            </a:r>
            <a:r>
              <a:rPr sz="2400" spc="-500" dirty="0">
                <a:latin typeface="Trebuchet MS"/>
                <a:cs typeface="Trebuchet MS"/>
              </a:rPr>
              <a:t> </a:t>
            </a:r>
            <a:r>
              <a:rPr sz="2400" spc="-110" dirty="0">
                <a:latin typeface="Trebuchet MS"/>
                <a:cs typeface="Trebuchet MS"/>
              </a:rPr>
              <a:t>tropical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9591" y="601103"/>
            <a:ext cx="3672459" cy="122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9591" y="601103"/>
            <a:ext cx="3672840" cy="1224280"/>
          </a:xfrm>
          <a:prstGeom prst="rect">
            <a:avLst/>
          </a:prstGeom>
          <a:ln w="9525">
            <a:solidFill>
              <a:srgbClr val="B8C91A"/>
            </a:solidFill>
          </a:ln>
        </p:spPr>
        <p:txBody>
          <a:bodyPr vert="horz" wrap="square" lIns="0" tIns="291465" rIns="0" bIns="0" rtlCol="0">
            <a:spAutoFit/>
          </a:bodyPr>
          <a:lstStyle/>
          <a:p>
            <a:pPr marL="407034">
              <a:lnSpc>
                <a:spcPct val="100000"/>
              </a:lnSpc>
              <a:spcBef>
                <a:spcPts val="2295"/>
              </a:spcBef>
            </a:pPr>
            <a:r>
              <a:rPr sz="4000" b="1" spc="-200" dirty="0">
                <a:latin typeface="Trebuchet MS"/>
                <a:cs typeface="Trebuchet MS"/>
              </a:rPr>
              <a:t>Playa</a:t>
            </a:r>
            <a:r>
              <a:rPr sz="4000" b="1" spc="-260" dirty="0">
                <a:latin typeface="Trebuchet MS"/>
                <a:cs typeface="Trebuchet MS"/>
              </a:rPr>
              <a:t> </a:t>
            </a:r>
            <a:r>
              <a:rPr sz="4000" b="1" spc="-240" dirty="0">
                <a:latin typeface="Trebuchet MS"/>
                <a:cs typeface="Trebuchet MS"/>
              </a:rPr>
              <a:t>tropical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4053" y="0"/>
            <a:ext cx="4139946" cy="2444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989" y="692632"/>
            <a:ext cx="7602474" cy="529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253</Words>
  <Application>Microsoft Office PowerPoint</Application>
  <PresentationFormat>Presentación en pantalla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Office Theme</vt:lpstr>
      <vt:lpstr>PAISAJES DE ÀMERICA.</vt:lpstr>
      <vt:lpstr>América del norte</vt:lpstr>
      <vt:lpstr>Tundra</vt:lpstr>
      <vt:lpstr>Líquenes</vt:lpstr>
      <vt:lpstr>Bosque boreal o de coníferas</vt:lpstr>
      <vt:lpstr>América central</vt:lpstr>
      <vt:lpstr>Selva</vt:lpstr>
      <vt:lpstr>Playa tropical</vt:lpstr>
      <vt:lpstr>Presentación de PowerPoint</vt:lpstr>
      <vt:lpstr>América del sur</vt:lpstr>
      <vt:lpstr>Praderas</vt:lpstr>
      <vt:lpstr>Desierto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Paisajes y climas de América</dc:title>
  <dc:creator>Maria jose</dc:creator>
  <cp:lastModifiedBy>Notebook10</cp:lastModifiedBy>
  <cp:revision>7</cp:revision>
  <dcterms:created xsi:type="dcterms:W3CDTF">2020-04-29T04:10:56Z</dcterms:created>
  <dcterms:modified xsi:type="dcterms:W3CDTF">2020-05-01T22:42:16Z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2020-04-29T00:00:00Z</vt:filetime>
  </property>
</Properties>
</file>