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9"/>
  </p:notesMasterIdLst>
  <p:sldIdLst>
    <p:sldId id="256" r:id="rId2"/>
    <p:sldId id="279" r:id="rId3"/>
    <p:sldId id="286" r:id="rId4"/>
    <p:sldId id="274" r:id="rId5"/>
    <p:sldId id="287" r:id="rId6"/>
    <p:sldId id="281" r:id="rId7"/>
    <p:sldId id="267" r:id="rId8"/>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4434" autoAdjust="0"/>
  </p:normalViewPr>
  <p:slideViewPr>
    <p:cSldViewPr snapToGrid="0">
      <p:cViewPr varScale="1">
        <p:scale>
          <a:sx n="74" d="100"/>
          <a:sy n="74" d="100"/>
        </p:scale>
        <p:origin x="552" y="90"/>
      </p:cViewPr>
      <p:guideLst/>
    </p:cSldViewPr>
  </p:slideViewPr>
  <p:outlineViewPr>
    <p:cViewPr>
      <p:scale>
        <a:sx n="33" d="100"/>
        <a:sy n="33" d="100"/>
      </p:scale>
      <p:origin x="0" y="-370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7B40D6-6323-4AC8-BA19-9F4BA7CA03E5}" type="datetimeFigureOut">
              <a:rPr lang="es-CL" smtClean="0"/>
              <a:t>17-08-2020</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FFE856-83B7-429D-B1A5-FCD9A7C92C26}" type="slidenum">
              <a:rPr lang="es-CL" smtClean="0"/>
              <a:t>‹Nº›</a:t>
            </a:fld>
            <a:endParaRPr lang="es-CL"/>
          </a:p>
        </p:txBody>
      </p:sp>
    </p:spTree>
    <p:extLst>
      <p:ext uri="{BB962C8B-B14F-4D97-AF65-F5344CB8AC3E}">
        <p14:creationId xmlns:p14="http://schemas.microsoft.com/office/powerpoint/2010/main" val="2331650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1BFFE856-83B7-429D-B1A5-FCD9A7C92C26}" type="slidenum">
              <a:rPr lang="es-CL" smtClean="0"/>
              <a:t>4</a:t>
            </a:fld>
            <a:endParaRPr lang="es-CL"/>
          </a:p>
        </p:txBody>
      </p:sp>
    </p:spTree>
    <p:extLst>
      <p:ext uri="{BB962C8B-B14F-4D97-AF65-F5344CB8AC3E}">
        <p14:creationId xmlns:p14="http://schemas.microsoft.com/office/powerpoint/2010/main" val="3282397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1BFFE856-83B7-429D-B1A5-FCD9A7C92C26}" type="slidenum">
              <a:rPr lang="es-CL" smtClean="0"/>
              <a:t>5</a:t>
            </a:fld>
            <a:endParaRPr lang="es-CL"/>
          </a:p>
        </p:txBody>
      </p:sp>
    </p:spTree>
    <p:extLst>
      <p:ext uri="{BB962C8B-B14F-4D97-AF65-F5344CB8AC3E}">
        <p14:creationId xmlns:p14="http://schemas.microsoft.com/office/powerpoint/2010/main" val="17588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L"/>
          </a:p>
        </p:txBody>
      </p:sp>
      <p:sp>
        <p:nvSpPr>
          <p:cNvPr id="4" name="Marcador de fecha 3"/>
          <p:cNvSpPr>
            <a:spLocks noGrp="1"/>
          </p:cNvSpPr>
          <p:nvPr>
            <p:ph type="dt" sz="half" idx="10"/>
          </p:nvPr>
        </p:nvSpPr>
        <p:spPr/>
        <p:txBody>
          <a:bodyPr/>
          <a:lstStyle/>
          <a:p>
            <a:fld id="{BF947AD0-E6CC-40CF-B22B-E02A12BBAFFF}" type="datetimeFigureOut">
              <a:rPr lang="es-CL" smtClean="0"/>
              <a:t>17-08-2020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4159259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BF947AD0-E6CC-40CF-B22B-E02A12BBAFFF}" type="datetimeFigureOut">
              <a:rPr lang="es-CL" smtClean="0"/>
              <a:t>17-08-2020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403529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BF947AD0-E6CC-40CF-B22B-E02A12BBAFFF}" type="datetimeFigureOut">
              <a:rPr lang="es-CL" smtClean="0"/>
              <a:t>17-08-2020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2307725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BF947AD0-E6CC-40CF-B22B-E02A12BBAFFF}" type="datetimeFigureOut">
              <a:rPr lang="es-CL" smtClean="0"/>
              <a:t>17-08-2020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64049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F947AD0-E6CC-40CF-B22B-E02A12BBAFFF}" type="datetimeFigureOut">
              <a:rPr lang="es-CL" smtClean="0"/>
              <a:t>17-08-2020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2430641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fecha 4"/>
          <p:cNvSpPr>
            <a:spLocks noGrp="1"/>
          </p:cNvSpPr>
          <p:nvPr>
            <p:ph type="dt" sz="half" idx="10"/>
          </p:nvPr>
        </p:nvSpPr>
        <p:spPr/>
        <p:txBody>
          <a:bodyPr/>
          <a:lstStyle/>
          <a:p>
            <a:fld id="{BF947AD0-E6CC-40CF-B22B-E02A12BBAFFF}" type="datetimeFigureOut">
              <a:rPr lang="es-CL" smtClean="0"/>
              <a:t>17-08-2020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3496956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Marcador de fecha 6"/>
          <p:cNvSpPr>
            <a:spLocks noGrp="1"/>
          </p:cNvSpPr>
          <p:nvPr>
            <p:ph type="dt" sz="half" idx="10"/>
          </p:nvPr>
        </p:nvSpPr>
        <p:spPr/>
        <p:txBody>
          <a:bodyPr/>
          <a:lstStyle/>
          <a:p>
            <a:fld id="{BF947AD0-E6CC-40CF-B22B-E02A12BBAFFF}" type="datetimeFigureOut">
              <a:rPr lang="es-CL" smtClean="0"/>
              <a:t>17-08-2020</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4028279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fecha 2"/>
          <p:cNvSpPr>
            <a:spLocks noGrp="1"/>
          </p:cNvSpPr>
          <p:nvPr>
            <p:ph type="dt" sz="half" idx="10"/>
          </p:nvPr>
        </p:nvSpPr>
        <p:spPr/>
        <p:txBody>
          <a:bodyPr/>
          <a:lstStyle/>
          <a:p>
            <a:fld id="{BF947AD0-E6CC-40CF-B22B-E02A12BBAFFF}" type="datetimeFigureOut">
              <a:rPr lang="es-CL" smtClean="0"/>
              <a:t>17-08-2020</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241141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F947AD0-E6CC-40CF-B22B-E02A12BBAFFF}" type="datetimeFigureOut">
              <a:rPr lang="es-CL" smtClean="0"/>
              <a:t>17-08-2020</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2618326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F947AD0-E6CC-40CF-B22B-E02A12BBAFFF}" type="datetimeFigureOut">
              <a:rPr lang="es-CL" smtClean="0"/>
              <a:t>17-08-2020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593560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F947AD0-E6CC-40CF-B22B-E02A12BBAFFF}" type="datetimeFigureOut">
              <a:rPr lang="es-CL" smtClean="0"/>
              <a:t>17-08-2020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792972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947AD0-E6CC-40CF-B22B-E02A12BBAFFF}" type="datetimeFigureOut">
              <a:rPr lang="es-CL" smtClean="0"/>
              <a:t>17-08-2020</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88710F-A1C2-45AB-A9C2-E741809E4962}" type="slidenum">
              <a:rPr lang="es-CL" smtClean="0"/>
              <a:t>‹Nº›</a:t>
            </a:fld>
            <a:endParaRPr lang="es-CL"/>
          </a:p>
        </p:txBody>
      </p:sp>
    </p:spTree>
    <p:extLst>
      <p:ext uri="{BB962C8B-B14F-4D97-AF65-F5344CB8AC3E}">
        <p14:creationId xmlns:p14="http://schemas.microsoft.com/office/powerpoint/2010/main" val="2277936854"/>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4.pn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21080" y="1621588"/>
            <a:ext cx="9966960" cy="3103952"/>
          </a:xfrm>
        </p:spPr>
        <p:txBody>
          <a:bodyPr>
            <a:normAutofit fontScale="90000"/>
          </a:bodyPr>
          <a:lstStyle/>
          <a:p>
            <a:r>
              <a:rPr lang="es-CL" dirty="0" smtClean="0"/>
              <a:t>Material de Apoyo para guía n°16 en 4° Básicos. </a:t>
            </a:r>
            <a:br>
              <a:rPr lang="es-CL" dirty="0" smtClean="0"/>
            </a:br>
            <a:r>
              <a:rPr lang="es-CL" dirty="0" smtClean="0"/>
              <a:t>“Actividad física con intensidad moderada a vigorosa integrando grupos musculares, y juegos motrices”</a:t>
            </a:r>
            <a:endParaRPr lang="es-CL" dirty="0"/>
          </a:p>
        </p:txBody>
      </p:sp>
      <p:sp>
        <p:nvSpPr>
          <p:cNvPr id="3" name="Subtítulo 2"/>
          <p:cNvSpPr>
            <a:spLocks noGrp="1"/>
          </p:cNvSpPr>
          <p:nvPr>
            <p:ph type="subTitle" idx="1"/>
          </p:nvPr>
        </p:nvSpPr>
        <p:spPr>
          <a:xfrm>
            <a:off x="521080" y="3617252"/>
            <a:ext cx="5449968" cy="2346158"/>
          </a:xfrm>
        </p:spPr>
        <p:txBody>
          <a:bodyPr>
            <a:normAutofit/>
          </a:bodyPr>
          <a:lstStyle/>
          <a:p>
            <a:pPr algn="just"/>
            <a:endParaRPr lang="es-MX" sz="3200" dirty="0" smtClean="0"/>
          </a:p>
          <a:p>
            <a:pPr algn="just"/>
            <a:endParaRPr lang="es-MX" sz="3200" dirty="0"/>
          </a:p>
          <a:p>
            <a:pPr algn="just"/>
            <a:r>
              <a:rPr lang="es-MX" sz="3200" dirty="0" smtClean="0"/>
              <a:t>Profesor: Diego Chávez.</a:t>
            </a:r>
          </a:p>
          <a:p>
            <a:pPr algn="just"/>
            <a:r>
              <a:rPr lang="es-MX" sz="3200" dirty="0" smtClean="0"/>
              <a:t>Asignatura: Ed. Física y Salud.</a:t>
            </a:r>
          </a:p>
        </p:txBody>
      </p:sp>
      <p:pic>
        <p:nvPicPr>
          <p:cNvPr id="5" name="Picture 2" descr="C:\Users\Usuario\Desktop\insignia colegio azulita.png"/>
          <p:cNvPicPr/>
          <p:nvPr/>
        </p:nvPicPr>
        <p:blipFill>
          <a:blip r:embed="rId2">
            <a:extLst>
              <a:ext uri="{28A0092B-C50C-407E-A947-70E740481C1C}">
                <a14:useLocalDpi xmlns:a14="http://schemas.microsoft.com/office/drawing/2010/main" val="0"/>
              </a:ext>
            </a:extLst>
          </a:blip>
          <a:srcRect/>
          <a:stretch>
            <a:fillRect/>
          </a:stretch>
        </p:blipFill>
        <p:spPr bwMode="auto">
          <a:xfrm>
            <a:off x="10728160" y="160610"/>
            <a:ext cx="1125622" cy="1460978"/>
          </a:xfrm>
          <a:prstGeom prst="rect">
            <a:avLst/>
          </a:prstGeom>
          <a:noFill/>
          <a:ln>
            <a:noFill/>
          </a:ln>
          <a:extLst/>
        </p:spPr>
      </p:pic>
      <p:pic>
        <p:nvPicPr>
          <p:cNvPr id="2050" name="Picture 2" descr="La mejor actividad física para niños y adolescentes | La Vo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7065" y="4083293"/>
            <a:ext cx="4776717" cy="268875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72903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28414" y="545910"/>
            <a:ext cx="10515600" cy="319357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s-CL" sz="2400" dirty="0" smtClean="0"/>
              <a:t>Estimado estudiante, espero que puedas entender cada desafío en este material, y logres divertirte. Trabajaremos la actividad física mediante ejercicios de </a:t>
            </a:r>
            <a:r>
              <a:rPr lang="es-CL" sz="2400" b="1" dirty="0" smtClean="0"/>
              <a:t>intensidad moderadas a vigorosas</a:t>
            </a:r>
            <a:r>
              <a:rPr lang="es-CL" sz="2400" dirty="0" smtClean="0"/>
              <a:t>, y luego el juego en las habilidades motrices básicas de locomoción manipulación y equilibrio. </a:t>
            </a:r>
          </a:p>
          <a:p>
            <a:pPr algn="just"/>
            <a:endParaRPr lang="es-CL" sz="2400" dirty="0" smtClean="0"/>
          </a:p>
          <a:p>
            <a:pPr algn="just"/>
            <a:r>
              <a:rPr lang="es-CL" sz="2400" i="1" dirty="0" smtClean="0"/>
              <a:t>Importante: Considera un espacio seguro para realizar la actividad. Es importante la presencia de un adulto para evitar accidentes. </a:t>
            </a:r>
          </a:p>
        </p:txBody>
      </p:sp>
      <p:pic>
        <p:nvPicPr>
          <p:cNvPr id="1028" name="Picture 4" descr="Conjunto de niños felices - Descargar Vectores Gratis, Illustrator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7098" y="3913025"/>
            <a:ext cx="6058232" cy="2944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6940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392979" y="1146147"/>
            <a:ext cx="7220821" cy="3741991"/>
          </a:xfrm>
        </p:spPr>
        <p:txBody>
          <a:bodyPr>
            <a:normAutofit/>
          </a:bodyPr>
          <a:lstStyle/>
          <a:p>
            <a:pPr marL="0" indent="0">
              <a:buNone/>
            </a:pPr>
            <a:r>
              <a:rPr lang="es-CL" sz="2400" b="1" dirty="0" smtClean="0"/>
              <a:t>1. Juego de trasladar papelitos</a:t>
            </a:r>
            <a:r>
              <a:rPr lang="es-CL" sz="2400" b="1" dirty="0"/>
              <a:t> </a:t>
            </a:r>
            <a:r>
              <a:rPr lang="es-CL" sz="2400" b="1" dirty="0" smtClean="0"/>
              <a:t>durante 3 minutos. </a:t>
            </a:r>
          </a:p>
          <a:p>
            <a:pPr marL="0" indent="0">
              <a:buNone/>
            </a:pPr>
            <a:r>
              <a:rPr lang="es-CL" sz="2400" u="sng" dirty="0" smtClean="0"/>
              <a:t>Desafío: </a:t>
            </a:r>
            <a:r>
              <a:rPr lang="es-CL" sz="2400" dirty="0" smtClean="0"/>
              <a:t>Invita a un familiar o solo(a). </a:t>
            </a:r>
          </a:p>
          <a:p>
            <a:pPr marL="0" indent="0">
              <a:buNone/>
            </a:pPr>
            <a:r>
              <a:rPr lang="es-CL" sz="2400" u="sng" dirty="0" smtClean="0"/>
              <a:t>Materiales para cada integrante: </a:t>
            </a:r>
            <a:r>
              <a:rPr lang="es-CL" sz="2400" dirty="0" smtClean="0"/>
              <a:t>2 </a:t>
            </a:r>
            <a:r>
              <a:rPr lang="es-CL" sz="2400" dirty="0"/>
              <a:t>v</a:t>
            </a:r>
            <a:r>
              <a:rPr lang="es-CL" sz="2400" dirty="0" smtClean="0"/>
              <a:t>asos plásticos y 10 papelitos no tan pequeños y arrugados. </a:t>
            </a:r>
          </a:p>
          <a:p>
            <a:pPr marL="0" indent="0">
              <a:buNone/>
            </a:pPr>
            <a:r>
              <a:rPr lang="es-CL" sz="2400" u="sng" dirty="0" smtClean="0"/>
              <a:t>Descripción: </a:t>
            </a:r>
            <a:r>
              <a:rPr lang="es-CL" sz="2400" dirty="0" smtClean="0"/>
              <a:t>Deja todos los papeles en un vaso(1), al iniciar el juego, toma un papel de un vaso(1) y ve trotando de frente a dejarlo al vaso (2). Vuelve de espaldas a buscar el siguiente y repite las acciones. </a:t>
            </a:r>
          </a:p>
          <a:p>
            <a:pPr marL="0" indent="0">
              <a:buNone/>
            </a:pPr>
            <a:r>
              <a:rPr lang="es-CL" sz="2400" u="sng" dirty="0" smtClean="0"/>
              <a:t>Variantes: </a:t>
            </a:r>
            <a:r>
              <a:rPr lang="es-CL" sz="2400" dirty="0" smtClean="0"/>
              <a:t>Galopas o de costado. Salto hacia adelante. </a:t>
            </a:r>
            <a:endParaRPr lang="es-CL" sz="2400" u="sng" dirty="0" smtClean="0"/>
          </a:p>
          <a:p>
            <a:pPr marL="0" indent="0">
              <a:buNone/>
            </a:pPr>
            <a:endParaRPr lang="es-CL" sz="2400" dirty="0" smtClean="0"/>
          </a:p>
          <a:p>
            <a:pPr marL="0" indent="0">
              <a:buNone/>
            </a:pPr>
            <a:endParaRPr lang="es-CL" sz="2400" dirty="0" smtClean="0"/>
          </a:p>
          <a:p>
            <a:pPr marL="0" indent="0">
              <a:buNone/>
            </a:pPr>
            <a:endParaRPr lang="es-CL" sz="2400" u="sng" dirty="0"/>
          </a:p>
          <a:p>
            <a:pPr marL="0" indent="0">
              <a:buNone/>
            </a:pPr>
            <a:endParaRPr lang="es-CL" sz="2400" dirty="0" smtClean="0"/>
          </a:p>
          <a:p>
            <a:pPr marL="0" indent="0">
              <a:buNone/>
            </a:pPr>
            <a:endParaRPr lang="es-CL" sz="2400" dirty="0"/>
          </a:p>
          <a:p>
            <a:pPr marL="0" indent="0">
              <a:buNone/>
            </a:pPr>
            <a:endParaRPr lang="es-CL" sz="2400" dirty="0" smtClean="0"/>
          </a:p>
          <a:p>
            <a:pPr marL="0" indent="0">
              <a:buNone/>
            </a:pPr>
            <a:endParaRPr lang="es-CL" sz="2400" dirty="0"/>
          </a:p>
          <a:p>
            <a:pPr marL="0" indent="0">
              <a:buNone/>
            </a:pPr>
            <a:endParaRPr lang="es-CL" sz="2400" dirty="0"/>
          </a:p>
        </p:txBody>
      </p:sp>
      <p:pic>
        <p:nvPicPr>
          <p:cNvPr id="4" name="Imagen 3"/>
          <p:cNvPicPr/>
          <p:nvPr/>
        </p:nvPicPr>
        <p:blipFill>
          <a:blip r:embed="rId2">
            <a:extLst>
              <a:ext uri="{28A0092B-C50C-407E-A947-70E740481C1C}">
                <a14:useLocalDpi xmlns:a14="http://schemas.microsoft.com/office/drawing/2010/main" val="0"/>
              </a:ext>
            </a:extLst>
          </a:blip>
          <a:srcRect/>
          <a:stretch>
            <a:fillRect/>
          </a:stretch>
        </p:blipFill>
        <p:spPr bwMode="auto">
          <a:xfrm>
            <a:off x="490795" y="3763109"/>
            <a:ext cx="1488145" cy="1627168"/>
          </a:xfrm>
          <a:prstGeom prst="rect">
            <a:avLst/>
          </a:prstGeom>
          <a:noFill/>
          <a:ln>
            <a:solidFill>
              <a:schemeClr val="tx1"/>
            </a:solidFill>
          </a:ln>
        </p:spPr>
      </p:pic>
      <p:sp>
        <p:nvSpPr>
          <p:cNvPr id="5" name="Llamada ovalada 4"/>
          <p:cNvSpPr/>
          <p:nvPr/>
        </p:nvSpPr>
        <p:spPr>
          <a:xfrm>
            <a:off x="107582" y="1146147"/>
            <a:ext cx="4285397" cy="2616961"/>
          </a:xfrm>
          <a:prstGeom prst="wedgeEllipseCallou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smtClean="0"/>
              <a:t>Entre el vaso (1) y (2) debe haber una distancia que puedas acomodar en tu casa</a:t>
            </a:r>
          </a:p>
          <a:p>
            <a:pPr algn="ctr"/>
            <a:r>
              <a:rPr lang="es-CL" dirty="0" smtClean="0"/>
              <a:t>¡¡DIVIERTETE!!</a:t>
            </a:r>
          </a:p>
        </p:txBody>
      </p:sp>
      <p:pic>
        <p:nvPicPr>
          <p:cNvPr id="13" name="Imagen 12"/>
          <p:cNvPicPr>
            <a:picLocks noChangeAspect="1"/>
          </p:cNvPicPr>
          <p:nvPr/>
        </p:nvPicPr>
        <p:blipFill>
          <a:blip r:embed="rId3"/>
          <a:stretch>
            <a:fillRect/>
          </a:stretch>
        </p:blipFill>
        <p:spPr>
          <a:xfrm>
            <a:off x="2279176" y="4790364"/>
            <a:ext cx="9553433" cy="1907859"/>
          </a:xfrm>
          <a:prstGeom prst="rect">
            <a:avLst/>
          </a:prstGeom>
          <a:ln>
            <a:solidFill>
              <a:schemeClr val="tx1"/>
            </a:solidFill>
          </a:ln>
        </p:spPr>
      </p:pic>
      <p:sp>
        <p:nvSpPr>
          <p:cNvPr id="15" name="Flecha derecha 14"/>
          <p:cNvSpPr/>
          <p:nvPr/>
        </p:nvSpPr>
        <p:spPr>
          <a:xfrm>
            <a:off x="3166848" y="5390277"/>
            <a:ext cx="658503" cy="586853"/>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smtClean="0">
                <a:ln>
                  <a:solidFill>
                    <a:schemeClr val="tx1"/>
                  </a:solidFill>
                </a:ln>
                <a:solidFill>
                  <a:schemeClr val="tx1"/>
                </a:solidFill>
              </a:rPr>
              <a:t>Ida </a:t>
            </a:r>
            <a:endParaRPr lang="es-CL" dirty="0">
              <a:ln>
                <a:solidFill>
                  <a:schemeClr val="tx1"/>
                </a:solidFill>
              </a:ln>
              <a:solidFill>
                <a:schemeClr val="tx1"/>
              </a:solidFill>
            </a:endParaRPr>
          </a:p>
        </p:txBody>
      </p:sp>
      <p:sp>
        <p:nvSpPr>
          <p:cNvPr id="16" name="Flecha izquierda 15"/>
          <p:cNvSpPr/>
          <p:nvPr/>
        </p:nvSpPr>
        <p:spPr>
          <a:xfrm>
            <a:off x="9613942" y="5262970"/>
            <a:ext cx="1007508" cy="71416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smtClean="0">
                <a:ln>
                  <a:solidFill>
                    <a:schemeClr val="tx1"/>
                  </a:solidFill>
                </a:ln>
                <a:solidFill>
                  <a:schemeClr val="tx1"/>
                </a:solidFill>
              </a:rPr>
              <a:t>Vuelta</a:t>
            </a:r>
            <a:endParaRPr lang="es-CL" dirty="0">
              <a:ln>
                <a:solidFill>
                  <a:schemeClr val="tx1"/>
                </a:solidFill>
              </a:ln>
              <a:solidFill>
                <a:schemeClr val="tx1"/>
              </a:solidFill>
            </a:endParaRPr>
          </a:p>
        </p:txBody>
      </p:sp>
      <p:sp>
        <p:nvSpPr>
          <p:cNvPr id="14" name="Título 1"/>
          <p:cNvSpPr txBox="1">
            <a:spLocks/>
          </p:cNvSpPr>
          <p:nvPr/>
        </p:nvSpPr>
        <p:spPr>
          <a:xfrm>
            <a:off x="0"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dirty="0" smtClean="0"/>
              <a:t>1. Calentamiento Físico mediante un Juego de Desplazamientos en 3 minutos activo.  </a:t>
            </a:r>
            <a:endParaRPr lang="es-CL" dirty="0"/>
          </a:p>
        </p:txBody>
      </p:sp>
    </p:spTree>
    <p:extLst>
      <p:ext uri="{BB962C8B-B14F-4D97-AF65-F5344CB8AC3E}">
        <p14:creationId xmlns:p14="http://schemas.microsoft.com/office/powerpoint/2010/main" val="18187052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0515600" cy="1325563"/>
          </a:xfrm>
        </p:spPr>
        <p:txBody>
          <a:bodyPr/>
          <a:lstStyle/>
          <a:p>
            <a:pPr algn="ctr"/>
            <a:r>
              <a:rPr lang="es-CL" dirty="0"/>
              <a:t>2</a:t>
            </a:r>
            <a:r>
              <a:rPr lang="es-CL" dirty="0" smtClean="0"/>
              <a:t>. </a:t>
            </a:r>
            <a:r>
              <a:rPr lang="es-CL" sz="4000" dirty="0" smtClean="0"/>
              <a:t>Circuito de actividad física en intensidad </a:t>
            </a:r>
            <a:r>
              <a:rPr lang="es-CL" sz="4000" b="1" dirty="0" smtClean="0"/>
              <a:t>moderada a vigorosa. </a:t>
            </a:r>
            <a:endParaRPr lang="es-CL" sz="4000" b="1" dirty="0"/>
          </a:p>
        </p:txBody>
      </p:sp>
      <p:pic>
        <p:nvPicPr>
          <p:cNvPr id="5" name="Imagen 4"/>
          <p:cNvPicPr/>
          <p:nvPr/>
        </p:nvPicPr>
        <p:blipFill>
          <a:blip r:embed="rId3">
            <a:extLst>
              <a:ext uri="{28A0092B-C50C-407E-A947-70E740481C1C}">
                <a14:useLocalDpi xmlns:a14="http://schemas.microsoft.com/office/drawing/2010/main" val="0"/>
              </a:ext>
            </a:extLst>
          </a:blip>
          <a:srcRect/>
          <a:stretch>
            <a:fillRect/>
          </a:stretch>
        </p:blipFill>
        <p:spPr bwMode="auto">
          <a:xfrm>
            <a:off x="807110" y="3529704"/>
            <a:ext cx="1488145" cy="1627168"/>
          </a:xfrm>
          <a:prstGeom prst="rect">
            <a:avLst/>
          </a:prstGeom>
          <a:noFill/>
          <a:ln>
            <a:solidFill>
              <a:schemeClr val="tx1"/>
            </a:solidFill>
          </a:ln>
        </p:spPr>
      </p:pic>
      <p:sp>
        <p:nvSpPr>
          <p:cNvPr id="6" name="Llamada ovalada 5"/>
          <p:cNvSpPr/>
          <p:nvPr/>
        </p:nvSpPr>
        <p:spPr>
          <a:xfrm>
            <a:off x="53818" y="766080"/>
            <a:ext cx="2976012" cy="2220082"/>
          </a:xfrm>
          <a:prstGeom prst="wedgeEllipseCallout">
            <a:avLst>
              <a:gd name="adj1" fmla="val -4079"/>
              <a:gd name="adj2" fmla="val 80723"/>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a:t>Recordemos la Intensidad: </a:t>
            </a:r>
          </a:p>
          <a:p>
            <a:pPr algn="ctr"/>
            <a:r>
              <a:rPr lang="es-MX" dirty="0"/>
              <a:t>Nivel 1 Suave</a:t>
            </a:r>
          </a:p>
          <a:p>
            <a:pPr algn="ctr"/>
            <a:r>
              <a:rPr lang="es-MX" dirty="0"/>
              <a:t>Nivel 2 Más que 1</a:t>
            </a:r>
          </a:p>
          <a:p>
            <a:pPr algn="ctr"/>
            <a:r>
              <a:rPr lang="es-MX" dirty="0"/>
              <a:t>Nivel 3 Medio</a:t>
            </a:r>
          </a:p>
          <a:p>
            <a:pPr algn="ctr"/>
            <a:r>
              <a:rPr lang="es-MX" dirty="0"/>
              <a:t>Nivel 4 Más que 3</a:t>
            </a:r>
          </a:p>
          <a:p>
            <a:pPr algn="ctr"/>
            <a:r>
              <a:rPr lang="es-MX" dirty="0"/>
              <a:t>Nivel 5 Rápido.</a:t>
            </a:r>
            <a:endParaRPr lang="es-CL" dirty="0"/>
          </a:p>
        </p:txBody>
      </p:sp>
      <p:sp>
        <p:nvSpPr>
          <p:cNvPr id="24" name="AutoShape 14" descr="Vasos plásticos Verdes - Pack de 20 unidades - Cotillón - Azularia.cl"/>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4" name="Marcador de contenido 3"/>
          <p:cNvSpPr>
            <a:spLocks noGrp="1"/>
          </p:cNvSpPr>
          <p:nvPr>
            <p:ph idx="1"/>
          </p:nvPr>
        </p:nvSpPr>
        <p:spPr>
          <a:xfrm>
            <a:off x="3083647" y="1109972"/>
            <a:ext cx="9108353" cy="5748027"/>
          </a:xfrm>
        </p:spPr>
        <p:txBody>
          <a:bodyPr>
            <a:normAutofit fontScale="92500" lnSpcReduction="20000"/>
          </a:bodyPr>
          <a:lstStyle/>
          <a:p>
            <a:pPr marL="457200" indent="-457200">
              <a:buAutoNum type="arabicPeriod"/>
            </a:pPr>
            <a:r>
              <a:rPr lang="es-CL" sz="2400" b="1" dirty="0" smtClean="0">
                <a:solidFill>
                  <a:srgbClr val="FF0000"/>
                </a:solidFill>
              </a:rPr>
              <a:t>SENTADILLAS EN SILLA Y GIRO</a:t>
            </a:r>
            <a:r>
              <a:rPr lang="es-CL" sz="2200" b="1" dirty="0" smtClean="0">
                <a:solidFill>
                  <a:srgbClr val="FF0000"/>
                </a:solidFill>
              </a:rPr>
              <a:t>, 20 SEGUNDOS DE TRABAJO.</a:t>
            </a:r>
          </a:p>
          <a:p>
            <a:pPr marL="0" indent="0">
              <a:buNone/>
            </a:pPr>
            <a:r>
              <a:rPr lang="es-CL" sz="2200" dirty="0" smtClean="0"/>
              <a:t>				- Realiza 5 sentadillas procurando sentarte  					en la silla, luego de 5, ponte de pie y trotando o 				caminando bordeando la silla hacia un sentido, 				y vuelve a repetir la acción. </a:t>
            </a:r>
            <a:endParaRPr lang="es-CL" sz="2400" dirty="0" smtClean="0"/>
          </a:p>
          <a:p>
            <a:pPr marL="0" indent="0">
              <a:buNone/>
            </a:pPr>
            <a:r>
              <a:rPr lang="es-CL" sz="2400" dirty="0" smtClean="0"/>
              <a:t>		        </a:t>
            </a:r>
            <a:r>
              <a:rPr lang="es-CL" sz="2400" b="1" dirty="0" smtClean="0"/>
              <a:t>DESCANSA 20 SEGUNDOS. </a:t>
            </a:r>
          </a:p>
          <a:p>
            <a:pPr marL="0" indent="0">
              <a:buNone/>
            </a:pPr>
            <a:r>
              <a:rPr lang="es-CL" sz="2400" b="1" dirty="0" smtClean="0">
                <a:solidFill>
                  <a:srgbClr val="FF0000"/>
                </a:solidFill>
              </a:rPr>
              <a:t>2. SENTADILLA Y SALTO EXTENDIDO, 20 SEGUNDOS DE TRABAJO.</a:t>
            </a:r>
          </a:p>
          <a:p>
            <a:pPr marL="0" indent="0">
              <a:buNone/>
            </a:pPr>
            <a:r>
              <a:rPr lang="es-CL" sz="2400" dirty="0" smtClean="0">
                <a:solidFill>
                  <a:srgbClr val="FF0000"/>
                </a:solidFill>
              </a:rPr>
              <a:t>		    		</a:t>
            </a:r>
            <a:r>
              <a:rPr lang="es-CL" sz="2400" dirty="0" smtClean="0"/>
              <a:t>- De pie junto a una silla, realizar una 					sentadilla procurando sentarte, ponte de 				pie otra vez y realiza junto con ese 					movimiento un salto hacia arriba, la caída 				es suave y toma asiento.  Repite la acción. </a:t>
            </a:r>
          </a:p>
          <a:p>
            <a:pPr marL="0" indent="0">
              <a:buNone/>
            </a:pPr>
            <a:r>
              <a:rPr lang="es-CL" sz="2400" dirty="0" smtClean="0"/>
              <a:t>	                       </a:t>
            </a:r>
            <a:r>
              <a:rPr lang="es-CL" sz="2400" b="1" dirty="0" smtClean="0"/>
              <a:t>DESCANSA 20 SEGUNDOS. </a:t>
            </a:r>
          </a:p>
          <a:p>
            <a:pPr marL="0" indent="0">
              <a:buNone/>
            </a:pPr>
            <a:r>
              <a:rPr lang="es-CL" sz="2400" b="1" dirty="0" smtClean="0">
                <a:solidFill>
                  <a:srgbClr val="FF0000"/>
                </a:solidFill>
              </a:rPr>
              <a:t>3. FLEXIONES DE BRAZO EN SILLA, 20 SEGUNDOS DE TRABAJO. </a:t>
            </a:r>
            <a:r>
              <a:rPr lang="es-CL" sz="2400" b="1" dirty="0" smtClean="0"/>
              <a:t>		    					- </a:t>
            </a:r>
            <a:r>
              <a:rPr lang="es-CL" sz="2400" dirty="0" smtClean="0"/>
              <a:t>Frente a la silla ubica tus dos manos 				a un borde o sobre la silla, luego extiende tus 				piernas y apoya punta de pie para realizar 				flexiones de brazo. </a:t>
            </a:r>
            <a:r>
              <a:rPr lang="es-CL" sz="2400" b="1" dirty="0"/>
              <a:t>	</a:t>
            </a:r>
            <a:r>
              <a:rPr lang="es-CL" sz="2400" b="1" dirty="0" smtClean="0"/>
              <a:t>	</a:t>
            </a:r>
          </a:p>
          <a:p>
            <a:pPr marL="0" indent="0">
              <a:buNone/>
            </a:pPr>
            <a:r>
              <a:rPr lang="es-CL" sz="2400" b="1" dirty="0"/>
              <a:t>	</a:t>
            </a:r>
            <a:r>
              <a:rPr lang="es-CL" sz="2400" b="1" dirty="0" smtClean="0"/>
              <a:t>	          DESCANSA 20 SEGUNDOS. </a:t>
            </a:r>
          </a:p>
        </p:txBody>
      </p:sp>
      <p:sp>
        <p:nvSpPr>
          <p:cNvPr id="11" name="AutoShape 4" descr="60 ilustraciones, clipart, dibujos animados e iconos de stock de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pic>
        <p:nvPicPr>
          <p:cNvPr id="12" name="Imagen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5114" y="5347574"/>
            <a:ext cx="1243992" cy="1243992"/>
          </a:xfrm>
          <a:prstGeom prst="rect">
            <a:avLst/>
          </a:prstGeom>
          <a:noFill/>
          <a:ln>
            <a:noFill/>
          </a:ln>
        </p:spPr>
      </p:pic>
      <p:pic>
        <p:nvPicPr>
          <p:cNvPr id="3078" name="Picture 6" descr="Botella De Agua Y Toalla Azules Foto de archivo - Imagen de ..."/>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94840" y="5483318"/>
            <a:ext cx="845316" cy="972503"/>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2" name="CuadroTexto 21"/>
          <p:cNvSpPr txBox="1"/>
          <p:nvPr/>
        </p:nvSpPr>
        <p:spPr>
          <a:xfrm>
            <a:off x="2995008" y="6406900"/>
            <a:ext cx="8768972" cy="369332"/>
          </a:xfrm>
          <a:prstGeom prst="rect">
            <a:avLst/>
          </a:prstGeom>
          <a:noFill/>
        </p:spPr>
        <p:txBody>
          <a:bodyPr wrap="square" rtlCol="0">
            <a:spAutoFit/>
          </a:bodyPr>
          <a:lstStyle/>
          <a:p>
            <a:r>
              <a:rPr lang="es-CL" b="1" dirty="0" smtClean="0"/>
              <a:t>R E P I T E   E S T E    C I R C U I T O   U N A   V E Z   M Á S </a:t>
            </a:r>
            <a:endParaRPr lang="es-CL" b="1" dirty="0"/>
          </a:p>
        </p:txBody>
      </p:sp>
      <p:pic>
        <p:nvPicPr>
          <p:cNvPr id="14" name="Imagen 13"/>
          <p:cNvPicPr>
            <a:picLocks noChangeAspect="1"/>
          </p:cNvPicPr>
          <p:nvPr/>
        </p:nvPicPr>
        <p:blipFill>
          <a:blip r:embed="rId6"/>
          <a:stretch>
            <a:fillRect/>
          </a:stretch>
        </p:blipFill>
        <p:spPr>
          <a:xfrm>
            <a:off x="3186468" y="1470025"/>
            <a:ext cx="1962150" cy="1291835"/>
          </a:xfrm>
          <a:prstGeom prst="rect">
            <a:avLst/>
          </a:prstGeom>
        </p:spPr>
      </p:pic>
      <p:sp>
        <p:nvSpPr>
          <p:cNvPr id="30" name="Flecha circular 29"/>
          <p:cNvSpPr/>
          <p:nvPr/>
        </p:nvSpPr>
        <p:spPr>
          <a:xfrm rot="5400000">
            <a:off x="4864264" y="1326481"/>
            <a:ext cx="568708" cy="1119203"/>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schemeClr val="tx1"/>
              </a:solidFill>
            </a:endParaRPr>
          </a:p>
        </p:txBody>
      </p:sp>
      <p:pic>
        <p:nvPicPr>
          <p:cNvPr id="31" name="Imagen 30"/>
          <p:cNvPicPr>
            <a:picLocks noChangeAspect="1"/>
          </p:cNvPicPr>
          <p:nvPr/>
        </p:nvPicPr>
        <p:blipFill>
          <a:blip r:embed="rId7"/>
          <a:stretch>
            <a:fillRect/>
          </a:stretch>
        </p:blipFill>
        <p:spPr>
          <a:xfrm>
            <a:off x="3657421" y="3138984"/>
            <a:ext cx="2668559" cy="1337235"/>
          </a:xfrm>
          <a:prstGeom prst="rect">
            <a:avLst/>
          </a:prstGeom>
        </p:spPr>
      </p:pic>
      <p:pic>
        <p:nvPicPr>
          <p:cNvPr id="33" name="Imagen 32"/>
          <p:cNvPicPr>
            <a:picLocks noChangeAspect="1"/>
          </p:cNvPicPr>
          <p:nvPr/>
        </p:nvPicPr>
        <p:blipFill>
          <a:blip r:embed="rId8"/>
          <a:stretch>
            <a:fillRect/>
          </a:stretch>
        </p:blipFill>
        <p:spPr>
          <a:xfrm>
            <a:off x="3654600" y="5061873"/>
            <a:ext cx="2988036" cy="1098694"/>
          </a:xfrm>
          <a:prstGeom prst="rect">
            <a:avLst/>
          </a:prstGeom>
        </p:spPr>
      </p:pic>
    </p:spTree>
    <p:extLst>
      <p:ext uri="{BB962C8B-B14F-4D97-AF65-F5344CB8AC3E}">
        <p14:creationId xmlns:p14="http://schemas.microsoft.com/office/powerpoint/2010/main" val="7698248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325563"/>
          </a:xfrm>
        </p:spPr>
        <p:txBody>
          <a:bodyPr/>
          <a:lstStyle/>
          <a:p>
            <a:pPr algn="ctr"/>
            <a:r>
              <a:rPr lang="es-CL" dirty="0" smtClean="0"/>
              <a:t>Circuito que integra los siguientes grupos musculares:</a:t>
            </a:r>
            <a:endParaRPr lang="es-CL" dirty="0"/>
          </a:p>
        </p:txBody>
      </p:sp>
      <p:sp>
        <p:nvSpPr>
          <p:cNvPr id="4" name="Llamada ovalada 3"/>
          <p:cNvSpPr/>
          <p:nvPr/>
        </p:nvSpPr>
        <p:spPr>
          <a:xfrm>
            <a:off x="3800049" y="1325563"/>
            <a:ext cx="4265778" cy="4586074"/>
          </a:xfrm>
          <a:prstGeom prst="wedgeEllipseCallout">
            <a:avLst>
              <a:gd name="adj1" fmla="val -58473"/>
              <a:gd name="adj2" fmla="val 15889"/>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15000"/>
              </a:lnSpc>
              <a:spcAft>
                <a:spcPts val="1000"/>
              </a:spcAft>
            </a:pPr>
            <a:r>
              <a:rPr lang="es-CL" sz="1400" dirty="0">
                <a:effectLst/>
                <a:ea typeface="Calibri" panose="020F0502020204030204" pitchFamily="34" charset="0"/>
                <a:cs typeface="Times New Roman" panose="02020603050405020304" pitchFamily="18" charset="0"/>
              </a:rPr>
              <a:t>Ejercicio n°1 del circuito, estarás trabajando la musculatura de los muslos o musculatura del cuádriceps. </a:t>
            </a:r>
          </a:p>
          <a:p>
            <a:pPr algn="just">
              <a:lnSpc>
                <a:spcPct val="115000"/>
              </a:lnSpc>
              <a:spcAft>
                <a:spcPts val="1000"/>
              </a:spcAft>
            </a:pPr>
            <a:r>
              <a:rPr lang="es-CL" sz="1400" dirty="0">
                <a:effectLst/>
                <a:ea typeface="Calibri" panose="020F0502020204030204" pitchFamily="34" charset="0"/>
                <a:cs typeface="Times New Roman" panose="02020603050405020304" pitchFamily="18" charset="0"/>
              </a:rPr>
              <a:t>Ejercicio n°2 del circuito, estarás trabajando la musculatura de los muslos a mayor intensidad por el salto en extensión hacia arriba. </a:t>
            </a:r>
          </a:p>
          <a:p>
            <a:pPr algn="just">
              <a:lnSpc>
                <a:spcPct val="115000"/>
              </a:lnSpc>
              <a:spcAft>
                <a:spcPts val="1000"/>
              </a:spcAft>
            </a:pPr>
            <a:r>
              <a:rPr lang="es-CL" sz="1400" dirty="0">
                <a:effectLst/>
                <a:ea typeface="Calibri" panose="020F0502020204030204" pitchFamily="34" charset="0"/>
                <a:cs typeface="Times New Roman" panose="02020603050405020304" pitchFamily="18" charset="0"/>
              </a:rPr>
              <a:t>Ejercicio n°3 del circuito, estarás trabajando la musculatura de tus brazos y pecho. </a:t>
            </a:r>
          </a:p>
          <a:p>
            <a:pPr algn="just">
              <a:lnSpc>
                <a:spcPct val="115000"/>
              </a:lnSpc>
              <a:spcAft>
                <a:spcPts val="1000"/>
              </a:spcAft>
            </a:pPr>
            <a:r>
              <a:rPr lang="es-CL" sz="1400" dirty="0">
                <a:effectLst/>
                <a:ea typeface="Calibri" panose="020F0502020204030204" pitchFamily="34" charset="0"/>
                <a:cs typeface="Times New Roman" panose="02020603050405020304" pitchFamily="18" charset="0"/>
              </a:rPr>
              <a:t>Finaliza con estiramientos musculares. </a:t>
            </a:r>
          </a:p>
        </p:txBody>
      </p:sp>
      <p:pic>
        <p:nvPicPr>
          <p:cNvPr id="5" name="Imagen 4" descr="Músculos del Ciclismo 3/5: los Cuádriceps – Biker Sur 5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56433" y="1981811"/>
            <a:ext cx="1802765" cy="1202055"/>
          </a:xfrm>
          <a:prstGeom prst="rect">
            <a:avLst/>
          </a:prstGeom>
          <a:ln>
            <a:solidFill>
              <a:schemeClr val="tx1"/>
            </a:solidFill>
          </a:ln>
          <a:effectLst>
            <a:outerShdw blurRad="292100" dist="139700" dir="2700000" algn="tl" rotWithShape="0">
              <a:srgbClr val="333333">
                <a:alpha val="65000"/>
              </a:srgbClr>
            </a:outerShdw>
          </a:effectLst>
        </p:spPr>
      </p:pic>
      <p:pic>
        <p:nvPicPr>
          <p:cNvPr id="6" name="Imagen 5" descr="Corazón Que Dobla El Personaje De Dibujos Animados De Los Músculos ..."/>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56433" y="3715348"/>
            <a:ext cx="1504315" cy="1474470"/>
          </a:xfrm>
          <a:prstGeom prst="rect">
            <a:avLst/>
          </a:prstGeom>
          <a:noFill/>
          <a:ln>
            <a:noFill/>
          </a:ln>
        </p:spPr>
      </p:pic>
      <p:pic>
        <p:nvPicPr>
          <p:cNvPr id="7" name="Imagen 6"/>
          <p:cNvPicPr/>
          <p:nvPr/>
        </p:nvPicPr>
        <p:blipFill>
          <a:blip r:embed="rId5">
            <a:extLst>
              <a:ext uri="{28A0092B-C50C-407E-A947-70E740481C1C}">
                <a14:useLocalDpi xmlns:a14="http://schemas.microsoft.com/office/drawing/2010/main" val="0"/>
              </a:ext>
            </a:extLst>
          </a:blip>
          <a:srcRect/>
          <a:stretch>
            <a:fillRect/>
          </a:stretch>
        </p:blipFill>
        <p:spPr bwMode="auto">
          <a:xfrm>
            <a:off x="1991364" y="4191740"/>
            <a:ext cx="1418079" cy="1513024"/>
          </a:xfrm>
          <a:prstGeom prst="rect">
            <a:avLst/>
          </a:prstGeom>
          <a:noFill/>
          <a:ln>
            <a:solidFill>
              <a:schemeClr val="tx1"/>
            </a:solidFill>
          </a:ln>
        </p:spPr>
      </p:pic>
      <p:sp>
        <p:nvSpPr>
          <p:cNvPr id="10" name="Flecha derecha 9"/>
          <p:cNvSpPr/>
          <p:nvPr/>
        </p:nvSpPr>
        <p:spPr>
          <a:xfrm>
            <a:off x="7438030" y="2306472"/>
            <a:ext cx="977460" cy="2533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1" name="Flecha derecha 10"/>
          <p:cNvSpPr/>
          <p:nvPr/>
        </p:nvSpPr>
        <p:spPr>
          <a:xfrm>
            <a:off x="7438030" y="2942144"/>
            <a:ext cx="977460" cy="2417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2" name="Flecha derecha 11"/>
          <p:cNvSpPr/>
          <p:nvPr/>
        </p:nvSpPr>
        <p:spPr>
          <a:xfrm>
            <a:off x="7478973" y="4043914"/>
            <a:ext cx="977460" cy="2417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2871702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0515600" cy="789066"/>
          </a:xfrm>
        </p:spPr>
        <p:txBody>
          <a:bodyPr>
            <a:normAutofit/>
          </a:bodyPr>
          <a:lstStyle/>
          <a:p>
            <a:pPr algn="ctr"/>
            <a:r>
              <a:rPr lang="es-CL" dirty="0"/>
              <a:t>3</a:t>
            </a:r>
            <a:r>
              <a:rPr lang="es-CL" dirty="0" smtClean="0"/>
              <a:t>. Juegos motrices.</a:t>
            </a:r>
            <a:r>
              <a:rPr lang="es-CL" dirty="0"/>
              <a:t> </a:t>
            </a:r>
          </a:p>
        </p:txBody>
      </p:sp>
      <p:sp>
        <p:nvSpPr>
          <p:cNvPr id="3" name="Marcador de contenido 2"/>
          <p:cNvSpPr>
            <a:spLocks noGrp="1"/>
          </p:cNvSpPr>
          <p:nvPr>
            <p:ph idx="1"/>
          </p:nvPr>
        </p:nvSpPr>
        <p:spPr>
          <a:xfrm>
            <a:off x="4284242" y="789067"/>
            <a:ext cx="4051305" cy="4531057"/>
          </a:xfrm>
        </p:spPr>
        <p:txBody>
          <a:bodyPr>
            <a:normAutofit lnSpcReduction="10000"/>
          </a:bodyPr>
          <a:lstStyle/>
          <a:p>
            <a:pPr marL="0" indent="0">
              <a:buNone/>
            </a:pPr>
            <a:r>
              <a:rPr lang="es-CL" sz="2400" b="1" dirty="0" smtClean="0"/>
              <a:t>1. Juego de equilibrio con papel higiénico. </a:t>
            </a:r>
          </a:p>
          <a:p>
            <a:pPr marL="0" indent="0">
              <a:buNone/>
            </a:pPr>
            <a:r>
              <a:rPr lang="es-CL" sz="2400" u="sng" dirty="0" smtClean="0"/>
              <a:t>Desafío: </a:t>
            </a:r>
            <a:r>
              <a:rPr lang="es-CL" sz="2400" dirty="0" smtClean="0"/>
              <a:t>Invita y desafía a un familiar o solo(a). </a:t>
            </a:r>
          </a:p>
          <a:p>
            <a:pPr marL="0" indent="0">
              <a:buNone/>
            </a:pPr>
            <a:r>
              <a:rPr lang="es-CL" sz="2400" u="sng" dirty="0" smtClean="0"/>
              <a:t>Materiales para cada integrante: </a:t>
            </a:r>
            <a:r>
              <a:rPr lang="es-CL" sz="2400" dirty="0" smtClean="0"/>
              <a:t>un rollo de papel higiénico para cada uno. </a:t>
            </a:r>
          </a:p>
          <a:p>
            <a:pPr marL="0" indent="0">
              <a:buNone/>
            </a:pPr>
            <a:r>
              <a:rPr lang="es-CL" sz="2400" u="sng" dirty="0" smtClean="0"/>
              <a:t>Consiste:</a:t>
            </a:r>
            <a:r>
              <a:rPr lang="es-CL" sz="2400" dirty="0"/>
              <a:t> Tumbarse boca abajo en el suelo, ubicar el rollo de papel en la nuca de la cabeza. Luego intentar ponerse de pie manteniendo el equilibrio del rollo de papel. </a:t>
            </a:r>
            <a:endParaRPr lang="es-CL" sz="2400" dirty="0" smtClean="0"/>
          </a:p>
          <a:p>
            <a:pPr marL="0" indent="0">
              <a:buNone/>
            </a:pPr>
            <a:endParaRPr lang="es-CL" sz="2400" dirty="0" smtClean="0"/>
          </a:p>
          <a:p>
            <a:pPr marL="0" indent="0">
              <a:buNone/>
            </a:pPr>
            <a:endParaRPr lang="es-CL" sz="2400" u="sng" dirty="0"/>
          </a:p>
          <a:p>
            <a:pPr marL="0" indent="0">
              <a:buNone/>
            </a:pPr>
            <a:endParaRPr lang="es-CL" sz="2400" dirty="0" smtClean="0"/>
          </a:p>
          <a:p>
            <a:pPr marL="0" indent="0">
              <a:buNone/>
            </a:pPr>
            <a:endParaRPr lang="es-CL" sz="2400" dirty="0"/>
          </a:p>
          <a:p>
            <a:pPr marL="0" indent="0">
              <a:buNone/>
            </a:pPr>
            <a:endParaRPr lang="es-CL" sz="2400" dirty="0" smtClean="0"/>
          </a:p>
          <a:p>
            <a:pPr marL="0" indent="0">
              <a:buNone/>
            </a:pPr>
            <a:endParaRPr lang="es-CL" sz="2400" dirty="0"/>
          </a:p>
          <a:p>
            <a:pPr marL="0" indent="0">
              <a:buNone/>
            </a:pPr>
            <a:endParaRPr lang="es-CL" sz="2400" dirty="0"/>
          </a:p>
        </p:txBody>
      </p:sp>
      <p:pic>
        <p:nvPicPr>
          <p:cNvPr id="4" name="Imagen 3"/>
          <p:cNvPicPr/>
          <p:nvPr/>
        </p:nvPicPr>
        <p:blipFill>
          <a:blip r:embed="rId2">
            <a:extLst>
              <a:ext uri="{28A0092B-C50C-407E-A947-70E740481C1C}">
                <a14:useLocalDpi xmlns:a14="http://schemas.microsoft.com/office/drawing/2010/main" val="0"/>
              </a:ext>
            </a:extLst>
          </a:blip>
          <a:srcRect/>
          <a:stretch>
            <a:fillRect/>
          </a:stretch>
        </p:blipFill>
        <p:spPr bwMode="auto">
          <a:xfrm>
            <a:off x="623075" y="3542770"/>
            <a:ext cx="1488145" cy="1627168"/>
          </a:xfrm>
          <a:prstGeom prst="rect">
            <a:avLst/>
          </a:prstGeom>
          <a:noFill/>
          <a:ln>
            <a:solidFill>
              <a:schemeClr val="tx1"/>
            </a:solidFill>
          </a:ln>
        </p:spPr>
      </p:pic>
      <p:sp>
        <p:nvSpPr>
          <p:cNvPr id="5" name="Llamada ovalada 4"/>
          <p:cNvSpPr/>
          <p:nvPr/>
        </p:nvSpPr>
        <p:spPr>
          <a:xfrm>
            <a:off x="107582" y="714161"/>
            <a:ext cx="4285397" cy="2518985"/>
          </a:xfrm>
          <a:prstGeom prst="wedgeEllipseCallou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smtClean="0"/>
              <a:t>En estos juegos motrices vamos a trabajar la habilidad motriz de Locomoción.</a:t>
            </a:r>
          </a:p>
          <a:p>
            <a:pPr algn="ctr"/>
            <a:r>
              <a:rPr lang="es-CL" dirty="0" smtClean="0"/>
              <a:t>¡¡DIVIERTETE!!</a:t>
            </a:r>
          </a:p>
        </p:txBody>
      </p:sp>
      <p:sp>
        <p:nvSpPr>
          <p:cNvPr id="8" name="Marcador de contenido 2"/>
          <p:cNvSpPr txBox="1">
            <a:spLocks/>
          </p:cNvSpPr>
          <p:nvPr/>
        </p:nvSpPr>
        <p:spPr>
          <a:xfrm>
            <a:off x="8140695" y="394534"/>
            <a:ext cx="4051305" cy="453105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CL" sz="2400" b="1" dirty="0" smtClean="0"/>
              <a:t>2. Juego de equilibrio y desplazamiento de un lugar a otro. </a:t>
            </a:r>
          </a:p>
          <a:p>
            <a:pPr marL="0" indent="0">
              <a:buNone/>
            </a:pPr>
            <a:r>
              <a:rPr lang="es-CL" sz="2400" u="sng" dirty="0" smtClean="0"/>
              <a:t>Desafío:</a:t>
            </a:r>
            <a:r>
              <a:rPr lang="es-CL" sz="2400" dirty="0" smtClean="0"/>
              <a:t> invita a un familiar o solo(a).</a:t>
            </a:r>
          </a:p>
          <a:p>
            <a:pPr marL="0" indent="0">
              <a:buNone/>
            </a:pPr>
            <a:r>
              <a:rPr lang="es-CL" sz="2400" u="sng" dirty="0"/>
              <a:t>Materiales para cada integrante: </a:t>
            </a:r>
            <a:r>
              <a:rPr lang="es-CL" sz="2400" dirty="0" smtClean="0"/>
              <a:t>1 silla para cada uno. </a:t>
            </a:r>
          </a:p>
          <a:p>
            <a:pPr marL="0" indent="0">
              <a:buNone/>
            </a:pPr>
            <a:r>
              <a:rPr lang="es-CL" sz="2400" u="sng" dirty="0" smtClean="0"/>
              <a:t>Consiste:</a:t>
            </a:r>
            <a:r>
              <a:rPr lang="es-CL" sz="2400" dirty="0" smtClean="0"/>
              <a:t> Tumbarse boca abajo en el suelo, ubicar el rollo de papel en la nuca de la cabeza. Luego intentar ponerse de pie manteniendo el equilibrio del rollo de papel. Acomodar rollo sobre la cabeza y caminar 5 pasos y finalizar sentándose en la silla. </a:t>
            </a:r>
            <a:endParaRPr lang="es-CL" sz="2400" dirty="0"/>
          </a:p>
        </p:txBody>
      </p:sp>
      <p:pic>
        <p:nvPicPr>
          <p:cNvPr id="6" name="Imagen 5"/>
          <p:cNvPicPr>
            <a:picLocks noChangeAspect="1"/>
          </p:cNvPicPr>
          <p:nvPr/>
        </p:nvPicPr>
        <p:blipFill>
          <a:blip r:embed="rId3"/>
          <a:stretch>
            <a:fillRect/>
          </a:stretch>
        </p:blipFill>
        <p:spPr>
          <a:xfrm>
            <a:off x="5366982" y="5023216"/>
            <a:ext cx="2360422" cy="1711954"/>
          </a:xfrm>
          <a:prstGeom prst="rect">
            <a:avLst/>
          </a:prstGeom>
        </p:spPr>
      </p:pic>
      <p:pic>
        <p:nvPicPr>
          <p:cNvPr id="1028" name="Picture 4" descr="Simples Huellas Al Caminar Es Sinónimo De Energía. Ilustraciones ..."/>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73911" y="5320124"/>
            <a:ext cx="2072466" cy="1402900"/>
          </a:xfrm>
          <a:prstGeom prst="rect">
            <a:avLst/>
          </a:prstGeom>
          <a:noFill/>
          <a:extLst>
            <a:ext uri="{909E8E84-426E-40DD-AFC4-6F175D3DCCD1}">
              <a14:hiddenFill xmlns:a14="http://schemas.microsoft.com/office/drawing/2010/main">
                <a:solidFill>
                  <a:srgbClr val="FFFFFF"/>
                </a:solidFill>
              </a14:hiddenFill>
            </a:ext>
          </a:extLst>
        </p:spPr>
      </p:pic>
      <p:sp>
        <p:nvSpPr>
          <p:cNvPr id="7" name="AutoShape 6" descr="silla párvulo madera nuev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pic>
        <p:nvPicPr>
          <p:cNvPr id="1032" name="Picture 8" descr="Silla 46x41x96 cm beige Homy"/>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892884" y="5023216"/>
            <a:ext cx="1671567" cy="16715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64083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7546" y="37533"/>
            <a:ext cx="11599460" cy="6820467"/>
          </a:xfrm>
        </p:spPr>
        <p:txBody>
          <a:bodyPr>
            <a:normAutofit/>
          </a:bodyPr>
          <a:lstStyle/>
          <a:p>
            <a:pPr algn="ctr"/>
            <a:r>
              <a:rPr lang="es-CL" dirty="0" smtClean="0"/>
              <a:t/>
            </a:r>
            <a:br>
              <a:rPr lang="es-CL" dirty="0" smtClean="0"/>
            </a:br>
            <a:endParaRPr lang="es-CL" dirty="0"/>
          </a:p>
        </p:txBody>
      </p:sp>
      <p:sp>
        <p:nvSpPr>
          <p:cNvPr id="3" name="Título 1"/>
          <p:cNvSpPr txBox="1">
            <a:spLocks/>
          </p:cNvSpPr>
          <p:nvPr/>
        </p:nvSpPr>
        <p:spPr>
          <a:xfrm>
            <a:off x="479946" y="189933"/>
            <a:ext cx="11599460" cy="68204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CL" dirty="0" smtClean="0"/>
              <a:t>Recuerda la Higiene Personal.  </a:t>
            </a:r>
            <a:br>
              <a:rPr lang="es-CL" dirty="0" smtClean="0"/>
            </a:br>
            <a:r>
              <a:rPr lang="es-CL" dirty="0" smtClean="0"/>
              <a:t/>
            </a:r>
            <a:br>
              <a:rPr lang="es-CL" dirty="0" smtClean="0"/>
            </a:br>
            <a:r>
              <a:rPr lang="es-CL" dirty="0" smtClean="0"/>
              <a:t/>
            </a:r>
            <a:br>
              <a:rPr lang="es-CL" dirty="0" smtClean="0"/>
            </a:br>
            <a:r>
              <a:rPr lang="es-CL" dirty="0" smtClean="0"/>
              <a:t/>
            </a:r>
            <a:br>
              <a:rPr lang="es-CL" dirty="0" smtClean="0"/>
            </a:br>
            <a:r>
              <a:rPr lang="es-CL" dirty="0" smtClean="0"/>
              <a:t/>
            </a:r>
            <a:br>
              <a:rPr lang="es-CL" dirty="0" smtClean="0"/>
            </a:br>
            <a:r>
              <a:rPr lang="es-CL" dirty="0" smtClean="0"/>
              <a:t/>
            </a:r>
            <a:br>
              <a:rPr lang="es-CL" dirty="0" smtClean="0"/>
            </a:br>
            <a:r>
              <a:rPr lang="es-CL" dirty="0" smtClean="0"/>
              <a:t/>
            </a:r>
            <a:br>
              <a:rPr lang="es-CL" dirty="0" smtClean="0"/>
            </a:br>
            <a:r>
              <a:rPr lang="es-CL" dirty="0" smtClean="0"/>
              <a:t/>
            </a:r>
            <a:br>
              <a:rPr lang="es-CL" dirty="0" smtClean="0"/>
            </a:br>
            <a:r>
              <a:rPr lang="es-CL" dirty="0" smtClean="0"/>
              <a:t/>
            </a:r>
            <a:br>
              <a:rPr lang="es-CL" dirty="0" smtClean="0"/>
            </a:br>
            <a:r>
              <a:rPr lang="es-CL" dirty="0" smtClean="0"/>
              <a:t/>
            </a:r>
            <a:br>
              <a:rPr lang="es-CL" dirty="0" smtClean="0"/>
            </a:br>
            <a:r>
              <a:rPr lang="es-CL" dirty="0" smtClean="0"/>
              <a:t>Vuelve a la guía y responde. </a:t>
            </a:r>
            <a:endParaRPr lang="es-CL" dirty="0"/>
          </a:p>
        </p:txBody>
      </p:sp>
      <p:pic>
        <p:nvPicPr>
          <p:cNvPr id="5" name="Picture 4" descr="Línea de meta - Iconos gratis de educació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8876" y="1009365"/>
            <a:ext cx="4876800" cy="4876801"/>
          </a:xfrm>
          <a:prstGeom prst="rect">
            <a:avLst/>
          </a:prstGeom>
          <a:solidFill>
            <a:srgbClr val="FFFFFF">
              <a:shade val="85000"/>
            </a:srgbClr>
          </a:solidFill>
          <a:ln w="88900" cap="sq">
            <a:solidFill>
              <a:srgbClr val="FF00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6" name="Picture 6" descr="Funcionando a línea de meta | Icono Grati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6385" y="2693161"/>
            <a:ext cx="2681782" cy="2681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769575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2744</TotalTime>
  <Words>543</Words>
  <Application>Microsoft Office PowerPoint</Application>
  <PresentationFormat>Panorámica</PresentationFormat>
  <Paragraphs>65</Paragraphs>
  <Slides>7</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Calibri Light</vt:lpstr>
      <vt:lpstr>Times New Roman</vt:lpstr>
      <vt:lpstr>Tema de Office</vt:lpstr>
      <vt:lpstr>Material de Apoyo para guía n°16 en 4° Básicos.  “Actividad física con intensidad moderada a vigorosa integrando grupos musculares, y juegos motrices”</vt:lpstr>
      <vt:lpstr>Presentación de PowerPoint</vt:lpstr>
      <vt:lpstr>Presentación de PowerPoint</vt:lpstr>
      <vt:lpstr>2. Circuito de actividad física en intensidad moderada a vigorosa. </vt:lpstr>
      <vt:lpstr>Circuito que integra los siguientes grupos musculares:</vt:lpstr>
      <vt:lpstr>3. Juegos motrices. </vt:lpstr>
      <vt:lpstr> </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higiene personal</dc:title>
  <dc:creator>Cuenta Microsoft</dc:creator>
  <cp:lastModifiedBy>Cuenta Microsoft</cp:lastModifiedBy>
  <cp:revision>305</cp:revision>
  <dcterms:created xsi:type="dcterms:W3CDTF">2020-03-21T01:23:08Z</dcterms:created>
  <dcterms:modified xsi:type="dcterms:W3CDTF">2020-08-18T02:35:04Z</dcterms:modified>
</cp:coreProperties>
</file>