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79" r:id="rId3"/>
    <p:sldId id="274" r:id="rId4"/>
    <p:sldId id="275" r:id="rId5"/>
    <p:sldId id="277" r:id="rId6"/>
    <p:sldId id="278" r:id="rId7"/>
    <p:sldId id="267" r:id="rId8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9259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352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7725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0494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0641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6956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8279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4114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18326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3560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47AD0-E6CC-40CF-B22B-E02A12BBAFFF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9297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47AD0-E6CC-40CF-B22B-E02A12BBAFFF}" type="datetimeFigureOut">
              <a:rPr lang="es-CL" smtClean="0"/>
              <a:t>24-06-2020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8710F-A1C2-45AB-A9C2-E741809E4962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7936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H0xaXs44N38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1140" y="513300"/>
            <a:ext cx="9966960" cy="3103952"/>
          </a:xfrm>
        </p:spPr>
        <p:txBody>
          <a:bodyPr>
            <a:normAutofit/>
          </a:bodyPr>
          <a:lstStyle/>
          <a:p>
            <a:r>
              <a:rPr lang="es-CL" dirty="0" smtClean="0"/>
              <a:t>Material de Apoyo para guía n°13 en 4° Básicos. </a:t>
            </a:r>
            <a:br>
              <a:rPr lang="es-CL" dirty="0" smtClean="0"/>
            </a:br>
            <a:r>
              <a:rPr lang="es-CL" dirty="0" smtClean="0"/>
              <a:t>Tema: “El juego colectivo”. </a:t>
            </a:r>
            <a:endParaRPr lang="es-CL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68489" y="4002836"/>
            <a:ext cx="5449968" cy="2346158"/>
          </a:xfrm>
        </p:spPr>
        <p:txBody>
          <a:bodyPr>
            <a:normAutofit/>
          </a:bodyPr>
          <a:lstStyle/>
          <a:p>
            <a:pPr algn="just"/>
            <a:endParaRPr lang="es-MX" sz="3200" dirty="0" smtClean="0"/>
          </a:p>
          <a:p>
            <a:pPr algn="just"/>
            <a:endParaRPr lang="es-MX" sz="3200" dirty="0"/>
          </a:p>
          <a:p>
            <a:pPr algn="just"/>
            <a:r>
              <a:rPr lang="es-MX" sz="3200" dirty="0" smtClean="0"/>
              <a:t>Profesor: Diego Chávez.</a:t>
            </a:r>
          </a:p>
          <a:p>
            <a:pPr algn="just"/>
            <a:r>
              <a:rPr lang="es-MX" sz="3200" dirty="0" smtClean="0"/>
              <a:t>Asignatura: Ed. Física y Salud.</a:t>
            </a:r>
          </a:p>
        </p:txBody>
      </p:sp>
      <p:pic>
        <p:nvPicPr>
          <p:cNvPr id="5" name="Picture 2" descr="C:\Users\Usuario\Desktop\insignia colegio azulita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8160" y="160610"/>
            <a:ext cx="1125622" cy="1460978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4" name="Picture 2" descr="Nuestro Familia: Noche de juegos en Familia | Metro Republica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8895" y="3823080"/>
            <a:ext cx="4058505" cy="27056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729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056564" y="1285390"/>
            <a:ext cx="10515600" cy="173644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s-CL" sz="2400" dirty="0" smtClean="0"/>
              <a:t>Estimado estudiante: Invita </a:t>
            </a:r>
            <a:r>
              <a:rPr lang="es-CL" sz="2400" dirty="0"/>
              <a:t>a </a:t>
            </a:r>
            <a:r>
              <a:rPr lang="es-CL" sz="2400" dirty="0" smtClean="0"/>
              <a:t>integrantes de tu </a:t>
            </a:r>
            <a:r>
              <a:rPr lang="es-CL" sz="2400" dirty="0"/>
              <a:t>grupo familiar a participar de este material de </a:t>
            </a:r>
            <a:r>
              <a:rPr lang="es-CL" sz="2400" dirty="0" smtClean="0"/>
              <a:t>apoyo </a:t>
            </a:r>
            <a:r>
              <a:rPr lang="es-CL" sz="2400" dirty="0"/>
              <a:t>que </a:t>
            </a:r>
            <a:r>
              <a:rPr lang="es-CL" sz="2400" dirty="0" smtClean="0"/>
              <a:t>guía </a:t>
            </a:r>
            <a:r>
              <a:rPr lang="es-CL" sz="2400" dirty="0" smtClean="0"/>
              <a:t>los pasos </a:t>
            </a:r>
            <a:r>
              <a:rPr lang="es-CL" sz="2400" dirty="0"/>
              <a:t>a realizar, con la intensión de desarrollar dos juegos recreativos, trabajando las habilidades motrices básicas como; el salto, el desplazamiento, la manipulación o </a:t>
            </a:r>
            <a:r>
              <a:rPr lang="es-CL" sz="2400" dirty="0" smtClean="0"/>
              <a:t>manualidades</a:t>
            </a:r>
            <a:r>
              <a:rPr lang="es-CL" sz="2400" dirty="0"/>
              <a:t> </a:t>
            </a:r>
            <a:r>
              <a:rPr lang="es-CL" sz="2400" dirty="0" smtClean="0"/>
              <a:t>y también el juego colectivo (con más personas). </a:t>
            </a:r>
            <a:endParaRPr lang="es-CL" sz="2400" dirty="0"/>
          </a:p>
        </p:txBody>
      </p:sp>
      <p:pic>
        <p:nvPicPr>
          <p:cNvPr id="1026" name="Picture 2" descr="Unidad 4: Movimiento en diferentes ambientes, práctica de juegos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3617" y="3378390"/>
            <a:ext cx="5424108" cy="220354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6940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s-CL" dirty="0" smtClean="0"/>
              <a:t>1. Juego de “el mejor lanzador”.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996288"/>
            <a:ext cx="12192000" cy="5861712"/>
          </a:xfrm>
        </p:spPr>
        <p:txBody>
          <a:bodyPr/>
          <a:lstStyle/>
          <a:p>
            <a:pPr marL="0" indent="0">
              <a:buNone/>
            </a:pPr>
            <a:r>
              <a:rPr lang="es-CL" sz="2400" dirty="0" smtClean="0"/>
              <a:t>			                                                                                                       </a:t>
            </a:r>
            <a:endParaRPr lang="es-CL" dirty="0" smtClean="0"/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723" y="2799626"/>
            <a:ext cx="1488145" cy="16271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6" name="Llamada ovalada 5"/>
          <p:cNvSpPr/>
          <p:nvPr/>
        </p:nvSpPr>
        <p:spPr>
          <a:xfrm>
            <a:off x="466299" y="1109973"/>
            <a:ext cx="4285397" cy="1692322"/>
          </a:xfrm>
          <a:prstGeom prst="wedgeEllipseCallou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 smtClean="0"/>
          </a:p>
          <a:p>
            <a:pPr algn="ctr"/>
            <a:endParaRPr lang="es-CL" dirty="0"/>
          </a:p>
          <a:p>
            <a:pPr algn="ctr"/>
            <a:r>
              <a:rPr lang="es-CL" u="sng" dirty="0" smtClean="0"/>
              <a:t>Estimado estudiante y familia:</a:t>
            </a:r>
          </a:p>
          <a:p>
            <a:pPr algn="ctr"/>
            <a:r>
              <a:rPr lang="es-CL" dirty="0" smtClean="0"/>
              <a:t>Se necesitan los siguientes materiales para realizar este juego. </a:t>
            </a:r>
          </a:p>
          <a:p>
            <a:pPr algn="ctr"/>
            <a:r>
              <a:rPr lang="es-CL" dirty="0" smtClean="0"/>
              <a:t> </a:t>
            </a:r>
          </a:p>
          <a:p>
            <a:pPr algn="ctr"/>
            <a:endParaRPr lang="es-CL" dirty="0" smtClean="0"/>
          </a:p>
        </p:txBody>
      </p:sp>
      <p:sp>
        <p:nvSpPr>
          <p:cNvPr id="24" name="AutoShape 14" descr="Vasos plásticos Verdes - Pack de 20 unidades - Cotillón - Azularia.cl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37" name="Marcador de contenido 2"/>
          <p:cNvSpPr txBox="1">
            <a:spLocks/>
          </p:cNvSpPr>
          <p:nvPr/>
        </p:nvSpPr>
        <p:spPr>
          <a:xfrm>
            <a:off x="0" y="979464"/>
            <a:ext cx="12192000" cy="58785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CL" dirty="0" smtClean="0"/>
              <a:t>                                                                                   </a:t>
            </a:r>
            <a:r>
              <a:rPr lang="es-CL" sz="2000" dirty="0" smtClean="0"/>
              <a:t>        </a:t>
            </a:r>
            <a:r>
              <a:rPr lang="es-CL" sz="2000" b="1" dirty="0" smtClean="0"/>
              <a:t>1).  </a:t>
            </a:r>
            <a:r>
              <a:rPr lang="es-CL" sz="2000" dirty="0" smtClean="0"/>
              <a:t>Cinta Maskin / o tiras de papel de 									cuaderno o diario largas.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s-CL" sz="20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s-CL" sz="2000" dirty="0" smtClean="0"/>
              <a:t>							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CL" sz="2000" dirty="0"/>
              <a:t>	</a:t>
            </a:r>
            <a:r>
              <a:rPr lang="es-CL" sz="2000" dirty="0" smtClean="0"/>
              <a:t>					</a:t>
            </a:r>
            <a:r>
              <a:rPr lang="es-CL" sz="2000" b="1" dirty="0" smtClean="0"/>
              <a:t>2). </a:t>
            </a:r>
            <a:r>
              <a:rPr lang="es-CL" sz="2000" dirty="0" smtClean="0"/>
              <a:t>Corta 6 tiras de cinta maskin de 12 cm c/u,  o corta tiras de 						papel con tijeras de 12 cm aproximado.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s-CL" sz="2000" dirty="0"/>
          </a:p>
          <a:p>
            <a:pPr marL="0" indent="0">
              <a:buFont typeface="Arial" panose="020B0604020202020204" pitchFamily="34" charset="0"/>
              <a:buNone/>
            </a:pPr>
            <a:endParaRPr lang="es-CL" sz="2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s-CL" sz="2000" dirty="0"/>
              <a:t>	</a:t>
            </a:r>
            <a:r>
              <a:rPr lang="es-CL" sz="2000" dirty="0" smtClean="0"/>
              <a:t>				</a:t>
            </a:r>
            <a:r>
              <a:rPr lang="es-CL" sz="2000" b="1" dirty="0" smtClean="0"/>
              <a:t>3).  </a:t>
            </a:r>
            <a:r>
              <a:rPr lang="es-CL" sz="2000" dirty="0" smtClean="0"/>
              <a:t>Consigue 10 o más tapas de botellas de bebidas, o 10 fichas o 						papeles arrugados.  </a:t>
            </a:r>
            <a:r>
              <a:rPr lang="es-CL" sz="2000" b="1" dirty="0" smtClean="0"/>
              <a:t> </a:t>
            </a:r>
            <a:r>
              <a:rPr lang="es-CL" sz="2000" dirty="0" smtClean="0"/>
              <a:t>	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s-CL" sz="20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s-CL" sz="2000" b="1" dirty="0" smtClean="0"/>
              <a:t>4). </a:t>
            </a:r>
            <a:r>
              <a:rPr lang="es-CL" sz="2000" dirty="0" smtClean="0"/>
              <a:t>Selecciona un espacio dentro de tu casa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CL" sz="2000" dirty="0" smtClean="0"/>
              <a:t>y pega la cinta maskin o las tiras de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CL" sz="2000" dirty="0"/>
              <a:t> </a:t>
            </a:r>
            <a:r>
              <a:rPr lang="es-CL" sz="2000" dirty="0" smtClean="0"/>
              <a:t>papeles de la siguiente manera: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s-CL" sz="2000" dirty="0" smtClean="0"/>
              <a:t>(en el suelo o en una mesa) </a:t>
            </a:r>
            <a:endParaRPr lang="es-CL" sz="2000" dirty="0"/>
          </a:p>
        </p:txBody>
      </p:sp>
      <p:pic>
        <p:nvPicPr>
          <p:cNvPr id="39" name="Picture 4" descr="Los otros usos del papel periódic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9917" y="1405666"/>
            <a:ext cx="1591203" cy="9619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6" descr="Tijeras Maped Vivo Escolar Punta Redonda - $ 1.190 en Mercado Libr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0326" y="2839263"/>
            <a:ext cx="1070387" cy="1154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Mural con tapas de botellas » Babytut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2741" y="4426794"/>
            <a:ext cx="1858380" cy="96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49759" y="4911619"/>
            <a:ext cx="4521201" cy="1726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982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s-CL" dirty="0" smtClean="0"/>
              <a:t>Descripción del Juego: 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979464"/>
            <a:ext cx="12192000" cy="5878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sz="2300" dirty="0" smtClean="0"/>
              <a:t>                                                          	</a:t>
            </a:r>
            <a:r>
              <a:rPr lang="es-CL" sz="2300" b="1" dirty="0" smtClean="0"/>
              <a:t>1). </a:t>
            </a:r>
            <a:r>
              <a:rPr lang="es-CL" sz="2300" dirty="0" smtClean="0"/>
              <a:t>Cada jugador tendrá en su poder 5 tapas, o 							papeles arrugados.</a:t>
            </a:r>
          </a:p>
          <a:p>
            <a:pPr marL="0" indent="0">
              <a:buNone/>
            </a:pPr>
            <a:r>
              <a:rPr lang="es-CL" sz="2300" dirty="0"/>
              <a:t>	</a:t>
            </a:r>
            <a:r>
              <a:rPr lang="es-CL" sz="2300" dirty="0" smtClean="0"/>
              <a:t>		</a:t>
            </a:r>
            <a:r>
              <a:rPr lang="es-CL" sz="2300" dirty="0"/>
              <a:t>	</a:t>
            </a:r>
            <a:r>
              <a:rPr lang="es-CL" sz="2300" dirty="0" smtClean="0"/>
              <a:t>	</a:t>
            </a:r>
            <a:r>
              <a:rPr lang="es-CL" sz="2300" b="1" dirty="0" smtClean="0"/>
              <a:t>2). </a:t>
            </a:r>
            <a:r>
              <a:rPr lang="es-CL" sz="2300" dirty="0" smtClean="0"/>
              <a:t>El jugador que comienza el juego es quien gane un 						cachipun. </a:t>
            </a:r>
          </a:p>
          <a:p>
            <a:pPr marL="0" indent="0">
              <a:buNone/>
            </a:pPr>
            <a:r>
              <a:rPr lang="es-CL" sz="2300" dirty="0"/>
              <a:t>	</a:t>
            </a:r>
            <a:r>
              <a:rPr lang="es-CL" sz="2300" dirty="0" smtClean="0"/>
              <a:t>				</a:t>
            </a:r>
            <a:r>
              <a:rPr lang="es-CL" sz="2300" b="1" dirty="0" smtClean="0"/>
              <a:t>3). </a:t>
            </a:r>
            <a:r>
              <a:rPr lang="es-CL" sz="2300" dirty="0" smtClean="0"/>
              <a:t>Debe ubicar su objeto antes de tocar la línea límite de 						lanzamiento y con un dedo (con la uña) golpear el objeto, 						intentando que el objeto se introduzca en el cuadrado. </a:t>
            </a:r>
          </a:p>
          <a:p>
            <a:pPr marL="0" indent="0">
              <a:buNone/>
            </a:pPr>
            <a:endParaRPr lang="es-CL" sz="2300" dirty="0"/>
          </a:p>
          <a:p>
            <a:pPr marL="0" indent="0">
              <a:buNone/>
            </a:pPr>
            <a:endParaRPr lang="es-CL" sz="2300" dirty="0" smtClean="0"/>
          </a:p>
          <a:p>
            <a:pPr marL="0" indent="0">
              <a:buNone/>
            </a:pPr>
            <a:r>
              <a:rPr lang="es-CL" sz="2300" dirty="0"/>
              <a:t>	</a:t>
            </a:r>
            <a:r>
              <a:rPr lang="es-CL" sz="2300" dirty="0" smtClean="0"/>
              <a:t>				</a:t>
            </a:r>
            <a:r>
              <a:rPr lang="es-CL" sz="2300" b="1" dirty="0" smtClean="0"/>
              <a:t>4). </a:t>
            </a:r>
            <a:r>
              <a:rPr lang="es-CL" sz="2300" dirty="0" smtClean="0"/>
              <a:t>Si el jugador lanza y cruza la línea límite del jugador 						contrario, le entrega una oportunidad más de ganar. </a:t>
            </a:r>
          </a:p>
          <a:p>
            <a:pPr marL="0" indent="0">
              <a:buNone/>
            </a:pPr>
            <a:r>
              <a:rPr lang="es-CL" sz="2300" dirty="0"/>
              <a:t>	</a:t>
            </a:r>
            <a:r>
              <a:rPr lang="es-CL" sz="2300" dirty="0" smtClean="0"/>
              <a:t>				</a:t>
            </a:r>
            <a:r>
              <a:rPr lang="es-CL" sz="2300" b="1" dirty="0" smtClean="0"/>
              <a:t>5). </a:t>
            </a:r>
            <a:r>
              <a:rPr lang="es-CL" sz="2300" dirty="0" smtClean="0"/>
              <a:t>Si el jugador lanza y cae dentro del cuadrado, él decide </a:t>
            </a:r>
          </a:p>
          <a:p>
            <a:pPr marL="0" indent="0">
              <a:buNone/>
            </a:pPr>
            <a:r>
              <a:rPr lang="es-CL" sz="2300" dirty="0"/>
              <a:t>	</a:t>
            </a:r>
            <a:r>
              <a:rPr lang="es-CL" sz="2300" dirty="0" smtClean="0"/>
              <a:t>				si sigue lanzando o le toca al otro </a:t>
            </a:r>
            <a:r>
              <a:rPr lang="es-CL" sz="2300" smtClean="0"/>
              <a:t>compañero lanzar. </a:t>
            </a:r>
            <a:endParaRPr lang="es-CL" sz="2300" dirty="0"/>
          </a:p>
        </p:txBody>
      </p:sp>
      <p:pic>
        <p:nvPicPr>
          <p:cNvPr id="6" name="Imagen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30" y="2663663"/>
            <a:ext cx="1613920" cy="16570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7" name="Llamada ovalada 6"/>
          <p:cNvSpPr/>
          <p:nvPr/>
        </p:nvSpPr>
        <p:spPr>
          <a:xfrm>
            <a:off x="167776" y="971341"/>
            <a:ext cx="4285397" cy="1692322"/>
          </a:xfrm>
          <a:prstGeom prst="wedgeEllipseCallou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 smtClean="0"/>
          </a:p>
          <a:p>
            <a:pPr algn="ctr"/>
            <a:endParaRPr lang="es-CL" dirty="0"/>
          </a:p>
          <a:p>
            <a:pPr algn="ctr"/>
            <a:r>
              <a:rPr lang="es-CL" sz="1900" u="sng" dirty="0" smtClean="0"/>
              <a:t>Estimado estudiante y familia:</a:t>
            </a:r>
          </a:p>
          <a:p>
            <a:pPr algn="ctr"/>
            <a:r>
              <a:rPr lang="es-CL" sz="1900" dirty="0" smtClean="0"/>
              <a:t>Ahora vamos a nombrar las indicaciones y reglas del juego colectivo. </a:t>
            </a:r>
          </a:p>
          <a:p>
            <a:pPr algn="ctr"/>
            <a:endParaRPr lang="es-CL" dirty="0" smtClean="0"/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776" y="4320739"/>
            <a:ext cx="4285397" cy="2537261"/>
          </a:xfrm>
          <a:prstGeom prst="rect">
            <a:avLst/>
          </a:prstGeom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62627" y="3452883"/>
            <a:ext cx="868964" cy="1011294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54876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46674"/>
            <a:ext cx="10515600" cy="1325563"/>
          </a:xfrm>
        </p:spPr>
        <p:txBody>
          <a:bodyPr/>
          <a:lstStyle/>
          <a:p>
            <a:r>
              <a:rPr lang="es-CL" dirty="0" smtClean="0"/>
              <a:t>2. Juego de saltos y memoria. </a:t>
            </a:r>
            <a:endParaRPr lang="es-CL" dirty="0"/>
          </a:p>
        </p:txBody>
      </p:sp>
      <p:sp>
        <p:nvSpPr>
          <p:cNvPr id="4" name="Marcador de contenido 2"/>
          <p:cNvSpPr>
            <a:spLocks noGrp="1"/>
          </p:cNvSpPr>
          <p:nvPr>
            <p:ph idx="1"/>
          </p:nvPr>
        </p:nvSpPr>
        <p:spPr>
          <a:xfrm>
            <a:off x="0" y="1006760"/>
            <a:ext cx="12192000" cy="58512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s-CL" sz="2400" dirty="0" smtClean="0"/>
          </a:p>
          <a:p>
            <a:pPr marL="0" indent="0">
              <a:buNone/>
            </a:pPr>
            <a:r>
              <a:rPr lang="es-CL" sz="2400" b="1" dirty="0" smtClean="0"/>
              <a:t>1). </a:t>
            </a:r>
            <a:r>
              <a:rPr lang="es-CL" sz="2400" dirty="0" smtClean="0"/>
              <a:t>Cinta adhesiva o stickfix. Para pegar los papeles.  </a:t>
            </a:r>
          </a:p>
          <a:p>
            <a:pPr marL="0" indent="0">
              <a:buNone/>
            </a:pPr>
            <a:endParaRPr lang="es-CL" sz="2400" dirty="0" smtClean="0"/>
          </a:p>
          <a:p>
            <a:pPr marL="0" indent="0">
              <a:buNone/>
            </a:pPr>
            <a:r>
              <a:rPr lang="es-CL" sz="2400" b="1" dirty="0" smtClean="0"/>
              <a:t>2). </a:t>
            </a:r>
            <a:r>
              <a:rPr lang="es-CL" sz="2400" dirty="0" smtClean="0"/>
              <a:t>Recorta tiras de papel de cuaderno </a:t>
            </a:r>
          </a:p>
          <a:p>
            <a:pPr marL="0" indent="0">
              <a:buNone/>
            </a:pPr>
            <a:r>
              <a:rPr lang="es-CL" sz="2400" dirty="0" smtClean="0"/>
              <a:t>      o diario, largas / cinta maskin. </a:t>
            </a:r>
          </a:p>
          <a:p>
            <a:pPr marL="0" indent="0">
              <a:buNone/>
            </a:pPr>
            <a:endParaRPr lang="es-CL" sz="2400" dirty="0" smtClean="0"/>
          </a:p>
          <a:p>
            <a:pPr marL="0" indent="0">
              <a:buNone/>
            </a:pPr>
            <a:r>
              <a:rPr lang="es-CL" sz="2400" b="1" dirty="0"/>
              <a:t>3</a:t>
            </a:r>
            <a:r>
              <a:rPr lang="es-CL" sz="2400" b="1" dirty="0" smtClean="0"/>
              <a:t>). </a:t>
            </a:r>
            <a:r>
              <a:rPr lang="es-CL" sz="2400" dirty="0" smtClean="0"/>
              <a:t>Confecciona los cuadros que aparecen en la imagen: </a:t>
            </a:r>
          </a:p>
          <a:p>
            <a:pPr>
              <a:buFontTx/>
              <a:buChar char="-"/>
            </a:pPr>
            <a:r>
              <a:rPr lang="es-CL" sz="2400" dirty="0" smtClean="0"/>
              <a:t>pegando las tiras de papel en el suelo / cinta maskin. </a:t>
            </a:r>
          </a:p>
          <a:p>
            <a:pPr>
              <a:buFontTx/>
              <a:buChar char="-"/>
            </a:pPr>
            <a:endParaRPr lang="es-CL" sz="2400" dirty="0"/>
          </a:p>
          <a:p>
            <a:pPr>
              <a:buFontTx/>
              <a:buChar char="-"/>
            </a:pPr>
            <a:endParaRPr lang="es-CL" sz="2400" dirty="0" smtClean="0"/>
          </a:p>
          <a:p>
            <a:pPr marL="0" indent="0">
              <a:buNone/>
            </a:pPr>
            <a:endParaRPr lang="es-CL" sz="2400" dirty="0"/>
          </a:p>
          <a:p>
            <a:pPr marL="0" indent="0">
              <a:buNone/>
            </a:pPr>
            <a:endParaRPr lang="es-CL" sz="2400" dirty="0" smtClean="0"/>
          </a:p>
          <a:p>
            <a:pPr marL="0" indent="0">
              <a:buNone/>
            </a:pPr>
            <a:endParaRPr lang="es-CL" sz="2400" dirty="0" smtClean="0"/>
          </a:p>
          <a:p>
            <a:pPr marL="0" indent="0">
              <a:buNone/>
            </a:pPr>
            <a:r>
              <a:rPr lang="es-CL" sz="2400" b="1" dirty="0" smtClean="0"/>
              <a:t>4). </a:t>
            </a:r>
            <a:r>
              <a:rPr lang="es-CL" sz="2400" dirty="0" smtClean="0"/>
              <a:t>Parlante y música </a:t>
            </a:r>
            <a:r>
              <a:rPr lang="es-CL" sz="2400" dirty="0"/>
              <a:t>a gusto para ambientar. </a:t>
            </a:r>
          </a:p>
        </p:txBody>
      </p:sp>
      <p:pic>
        <p:nvPicPr>
          <p:cNvPr id="5" name="Marcador de contenido 5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057132" y="2804239"/>
            <a:ext cx="1475320" cy="171316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6" name="Llamada ovalada 5"/>
          <p:cNvSpPr/>
          <p:nvPr/>
        </p:nvSpPr>
        <p:spPr>
          <a:xfrm>
            <a:off x="7355603" y="586854"/>
            <a:ext cx="4602112" cy="1969781"/>
          </a:xfrm>
          <a:prstGeom prst="wedgeEllipseCallout">
            <a:avLst>
              <a:gd name="adj1" fmla="val 17384"/>
              <a:gd name="adj2" fmla="val 68952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 smtClean="0"/>
          </a:p>
          <a:p>
            <a:pPr algn="ctr"/>
            <a:endParaRPr lang="es-CL" dirty="0"/>
          </a:p>
          <a:p>
            <a:pPr algn="ctr"/>
            <a:r>
              <a:rPr lang="es-CL" sz="2000" u="sng" dirty="0" smtClean="0"/>
              <a:t>Estimado estudiante y familia:</a:t>
            </a:r>
          </a:p>
          <a:p>
            <a:pPr algn="ctr"/>
            <a:r>
              <a:rPr lang="es-CL" sz="2000" dirty="0" smtClean="0"/>
              <a:t>Se necesitan los siguientes materiales para realizar este juego. </a:t>
            </a:r>
          </a:p>
          <a:p>
            <a:pPr algn="ctr"/>
            <a:r>
              <a:rPr lang="es-CL" dirty="0" smtClean="0"/>
              <a:t> </a:t>
            </a:r>
          </a:p>
          <a:p>
            <a:pPr algn="ctr"/>
            <a:endParaRPr lang="es-CL" dirty="0" smtClean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1401" y="1110295"/>
            <a:ext cx="709927" cy="79447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098" name="Picture 2" descr="Ilustración de Pedazos De La Nota De Blanco Roto Las Tiras De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0967" y="1904767"/>
            <a:ext cx="1371867" cy="1371867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anciones para las rutinas del Jardín | Niños cantando, Canciones ...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1401" y="5345793"/>
            <a:ext cx="1837905" cy="138761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 descr="Tijeras Maped Vivo Escolar Punta Redonda - $ 1.190 en Mercado Libre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1102" y="2103171"/>
            <a:ext cx="1070387" cy="1154533"/>
          </a:xfrm>
          <a:prstGeom prst="rect">
            <a:avLst/>
          </a:prstGeom>
          <a:ln>
            <a:solidFill>
              <a:schemeClr val="tx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825086" y="4278767"/>
            <a:ext cx="2326309" cy="2134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1308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1325563"/>
          </a:xfrm>
        </p:spPr>
        <p:txBody>
          <a:bodyPr/>
          <a:lstStyle/>
          <a:p>
            <a:r>
              <a:rPr lang="es-CL" dirty="0" smtClean="0"/>
              <a:t>Descripción del Juego: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1138400"/>
            <a:ext cx="12192000" cy="5719600"/>
          </a:xfrm>
        </p:spPr>
        <p:txBody>
          <a:bodyPr/>
          <a:lstStyle/>
          <a:p>
            <a:pPr marL="0" indent="0">
              <a:buNone/>
            </a:pPr>
            <a:r>
              <a:rPr lang="es-CL" sz="2400" b="1" dirty="0" smtClean="0"/>
              <a:t>1). </a:t>
            </a:r>
            <a:r>
              <a:rPr lang="es-CL" sz="2400" dirty="0" smtClean="0"/>
              <a:t>El jugador (1) deberá realizar una secuencia de saltos y cuando finalice, el jugador (2) deberá realizar los mismos movimientos y saltos que realizo el jugador (1).</a:t>
            </a:r>
          </a:p>
          <a:p>
            <a:pPr marL="0" indent="0">
              <a:buNone/>
            </a:pPr>
            <a:r>
              <a:rPr lang="es-CL" sz="2400" b="1" dirty="0" smtClean="0"/>
              <a:t>2). </a:t>
            </a:r>
            <a:r>
              <a:rPr lang="es-CL" sz="2400" dirty="0" smtClean="0"/>
              <a:t>Ejemplo de la imagen mas abajo: El jugador (1) comienza con sus dos pies saltando adelante en cayendo en los cuadros 1, luego salta separando sus dos piernas cayendo en el cuadro 2 y por ultimo salta con sus dos pies adelante en el cuadro 3. (Aquí se aprecian 3 movimientos, puedes crear una secuencia de 5, 6 o 7 movimientos. </a:t>
            </a:r>
          </a:p>
          <a:p>
            <a:pPr marL="0" indent="0">
              <a:buNone/>
            </a:pPr>
            <a:r>
              <a:rPr lang="es-CL" sz="2400" b="1" dirty="0" smtClean="0"/>
              <a:t>3).  </a:t>
            </a:r>
            <a:r>
              <a:rPr lang="es-CL" sz="2400" dirty="0" smtClean="0"/>
              <a:t>Utiliza ambas piernas o una, agrégale música a gusto y puedes realizar una mini coreografía. </a:t>
            </a:r>
          </a:p>
          <a:p>
            <a:pPr marL="0" indent="0">
              <a:buNone/>
            </a:pPr>
            <a:endParaRPr lang="es-CL" b="1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5968" y="5083033"/>
            <a:ext cx="1142410" cy="124790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Llamada ovalada 4"/>
          <p:cNvSpPr/>
          <p:nvPr/>
        </p:nvSpPr>
        <p:spPr>
          <a:xfrm>
            <a:off x="5662094" y="4123848"/>
            <a:ext cx="4285397" cy="2508964"/>
          </a:xfrm>
          <a:prstGeom prst="wedgeEllipseCallout">
            <a:avLst>
              <a:gd name="adj1" fmla="val 75982"/>
              <a:gd name="adj2" fmla="val -4309"/>
            </a:avLst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 smtClean="0"/>
          </a:p>
          <a:p>
            <a:pPr algn="ctr"/>
            <a:endParaRPr lang="es-CL" dirty="0"/>
          </a:p>
          <a:p>
            <a:pPr algn="ctr"/>
            <a:r>
              <a:rPr lang="es-CL" sz="1900" u="sng" dirty="0" smtClean="0"/>
              <a:t>Estimado estudiante y familia:</a:t>
            </a:r>
          </a:p>
          <a:p>
            <a:pPr algn="ctr"/>
            <a:r>
              <a:rPr lang="es-CL" sz="1900" dirty="0" smtClean="0"/>
              <a:t>Si no has quedado claro con la descripción te dejo Link de ejemplo. </a:t>
            </a:r>
          </a:p>
          <a:p>
            <a:pPr algn="ctr"/>
            <a:r>
              <a:rPr lang="es-CL" sz="1900" dirty="0">
                <a:hlinkClick r:id="rId3"/>
              </a:rPr>
              <a:t>https://www.youtube.com/watch?v=H0xaXs44N38</a:t>
            </a:r>
            <a:endParaRPr lang="es-CL" sz="1900" dirty="0" smtClean="0"/>
          </a:p>
          <a:p>
            <a:pPr algn="ctr"/>
            <a:endParaRPr lang="es-CL" dirty="0" smtClean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8075" y="3712191"/>
            <a:ext cx="5217861" cy="3058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37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7546" y="37533"/>
            <a:ext cx="11599460" cy="6820467"/>
          </a:xfrm>
        </p:spPr>
        <p:txBody>
          <a:bodyPr>
            <a:normAutofit/>
          </a:bodyPr>
          <a:lstStyle/>
          <a:p>
            <a:pPr algn="ctr"/>
            <a:r>
              <a:rPr lang="es-CL" dirty="0" smtClean="0"/>
              <a:t/>
            </a:r>
            <a:br>
              <a:rPr lang="es-CL" dirty="0" smtClean="0"/>
            </a:br>
            <a:endParaRPr lang="es-CL" dirty="0"/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479946" y="189933"/>
            <a:ext cx="11599460" cy="68204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CL" dirty="0" smtClean="0"/>
              <a:t>Recuerda la Higiene Personal.  </a:t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/>
            </a:r>
            <a:br>
              <a:rPr lang="es-CL" dirty="0" smtClean="0"/>
            </a:br>
            <a:r>
              <a:rPr lang="es-CL" dirty="0" smtClean="0"/>
              <a:t>Vuelve nuevamente a la guía y responde. </a:t>
            </a:r>
            <a:endParaRPr lang="es-CL" dirty="0"/>
          </a:p>
        </p:txBody>
      </p:sp>
      <p:pic>
        <p:nvPicPr>
          <p:cNvPr id="5" name="Picture 4" descr="Línea de meta - Iconos gratis de educació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8876" y="1009365"/>
            <a:ext cx="4876800" cy="487680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6" name="Picture 6" descr="Funcionando a línea de meta | Icono Grati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85" y="2693161"/>
            <a:ext cx="2681782" cy="26817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769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2299</TotalTime>
  <Words>386</Words>
  <Application>Microsoft Office PowerPoint</Application>
  <PresentationFormat>Panorámica</PresentationFormat>
  <Paragraphs>69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Material de Apoyo para guía n°13 en 4° Básicos.  Tema: “El juego colectivo”. </vt:lpstr>
      <vt:lpstr>Presentación de PowerPoint</vt:lpstr>
      <vt:lpstr>1. Juego de “el mejor lanzador”. </vt:lpstr>
      <vt:lpstr>Descripción del Juego: </vt:lpstr>
      <vt:lpstr>2. Juego de saltos y memoria. </vt:lpstr>
      <vt:lpstr>Descripción del Juego:</vt:lpstr>
      <vt:lpstr> 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higiene personal</dc:title>
  <dc:creator>Cuenta Microsoft</dc:creator>
  <cp:lastModifiedBy>Cuenta Microsoft</cp:lastModifiedBy>
  <cp:revision>250</cp:revision>
  <dcterms:created xsi:type="dcterms:W3CDTF">2020-03-21T01:23:08Z</dcterms:created>
  <dcterms:modified xsi:type="dcterms:W3CDTF">2020-06-24T04:36:20Z</dcterms:modified>
</cp:coreProperties>
</file>