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2" d="100"/>
          <a:sy n="62" d="100"/>
        </p:scale>
        <p:origin x="-360" y="-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26FF3DB-4E3C-4C2F-99B8-04B89A5863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8F7328D2-E7C3-4696-AD60-E683648E24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A7F3DE3-3955-4F4C-A9B0-1BBF346D2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7C57F-673A-480F-A96A-5D159883FE18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9A7964A2-3FB0-4B3E-B010-62AAB7ACA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DDAE2DF-1700-40F4-B797-3A2A0E971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A5604-697F-4860-8253-854117CDF5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8675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F83D9E9-6144-4B60-BC1B-96DBDB8BD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413ED399-F736-410F-B52E-31DA1F739D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63AC118-71C1-4765-852E-6B80F1BD9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7C57F-673A-480F-A96A-5D159883FE18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93A607F1-94EC-45D3-8F18-31208EE69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55861316-8E16-4A55-8B4A-455F18A8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A5604-697F-4860-8253-854117CDF5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9747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C4D1EC6A-F4A7-477B-9A37-B1A05E7BAD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D7524D30-3B03-4D1E-A285-C8760E93F2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5E1E26E-F207-48D4-8803-033552490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7C57F-673A-480F-A96A-5D159883FE18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1962631-E119-4746-BEC2-20207084B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862BCAB6-C96C-4BD2-878D-90176EF24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A5604-697F-4860-8253-854117CDF5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4053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54182" y="403412"/>
            <a:ext cx="11085484" cy="605252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7" name="bg object 17"/>
          <p:cNvSpPr/>
          <p:nvPr/>
        </p:nvSpPr>
        <p:spPr>
          <a:xfrm>
            <a:off x="554182" y="403859"/>
            <a:ext cx="11085484" cy="90991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8" name="bg object 18"/>
          <p:cNvSpPr/>
          <p:nvPr/>
        </p:nvSpPr>
        <p:spPr>
          <a:xfrm>
            <a:off x="5885411" y="403635"/>
            <a:ext cx="5754255" cy="5322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9" name="bg object 19"/>
          <p:cNvSpPr/>
          <p:nvPr/>
        </p:nvSpPr>
        <p:spPr>
          <a:xfrm>
            <a:off x="554182" y="403635"/>
            <a:ext cx="11020829" cy="90207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20" name="bg object 20"/>
          <p:cNvSpPr/>
          <p:nvPr/>
        </p:nvSpPr>
        <p:spPr>
          <a:xfrm>
            <a:off x="554182" y="452269"/>
            <a:ext cx="11085484" cy="79561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12" b="0" i="0">
                <a:solidFill>
                  <a:srgbClr val="03607B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9" b="0" i="0">
                <a:solidFill>
                  <a:srgbClr val="035B75"/>
                </a:solidFill>
                <a:latin typeface="Arial"/>
                <a:cs typeface="Arial"/>
              </a:defRPr>
            </a:lvl1pPr>
          </a:lstStyle>
          <a:p>
            <a:pPr marL="33619">
              <a:lnSpc>
                <a:spcPts val="1094"/>
              </a:lnSpc>
            </a:pPr>
            <a:fld id="{81D60167-4931-47E6-BA6A-407CBD079E47}" type="slidenum">
              <a:rPr lang="es-CL" spc="-260" smtClean="0"/>
              <a:pPr marL="33619">
                <a:lnSpc>
                  <a:spcPts val="1094"/>
                </a:lnSpc>
              </a:pPr>
              <a:t>‹Nº›</a:t>
            </a:fld>
            <a:endParaRPr lang="es-CL" spc="-260" dirty="0"/>
          </a:p>
        </p:txBody>
      </p:sp>
    </p:spTree>
    <p:extLst>
      <p:ext uri="{BB962C8B-B14F-4D97-AF65-F5344CB8AC3E}">
        <p14:creationId xmlns:p14="http://schemas.microsoft.com/office/powerpoint/2010/main" val="1292774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9" b="0" i="0">
                <a:solidFill>
                  <a:srgbClr val="035B75"/>
                </a:solidFill>
                <a:latin typeface="Arial"/>
                <a:cs typeface="Arial"/>
              </a:defRPr>
            </a:lvl1pPr>
          </a:lstStyle>
          <a:p>
            <a:pPr marL="33619">
              <a:lnSpc>
                <a:spcPts val="1094"/>
              </a:lnSpc>
            </a:pPr>
            <a:fld id="{81D60167-4931-47E6-BA6A-407CBD079E47}" type="slidenum">
              <a:rPr lang="es-CL" spc="-260" smtClean="0"/>
              <a:pPr marL="33619">
                <a:lnSpc>
                  <a:spcPts val="1094"/>
                </a:lnSpc>
              </a:pPr>
              <a:t>‹Nº›</a:t>
            </a:fld>
            <a:endParaRPr lang="es-CL" spc="-260" dirty="0"/>
          </a:p>
        </p:txBody>
      </p:sp>
    </p:spTree>
    <p:extLst>
      <p:ext uri="{BB962C8B-B14F-4D97-AF65-F5344CB8AC3E}">
        <p14:creationId xmlns:p14="http://schemas.microsoft.com/office/powerpoint/2010/main" val="3708983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20B2EFF-1862-4A51-B205-BE02D52D1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CE263DA-C77D-4E9E-AC54-312B2B4774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F04AF26-5E9D-44CB-8908-5C6EB38CF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7C57F-673A-480F-A96A-5D159883FE18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BEB1A09-2F38-44A6-9554-E4B29B98B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876A772-751F-4597-B97F-E6B9A7D17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A5604-697F-4860-8253-854117CDF5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9254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396DA91-1C51-4E18-98C6-3E8FCA875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C434B2A4-3DBC-41C8-8223-486FE2BFC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223C31B-DD8E-42A7-A219-D87343A79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7C57F-673A-480F-A96A-5D159883FE18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C6D0998-2E45-4D3F-A426-56BF1EFCE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06B1130-4A32-4004-AB1A-E6CF81960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A5604-697F-4860-8253-854117CDF5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1160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F0DC81E-58D1-4D99-B55E-9DA22E195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107C06D-8FF9-46D0-80FF-57EBD6AC8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DE8E67EF-FB60-4BEE-B01C-68B429D976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0716A487-830C-4304-A26F-21DD5B8B6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7C57F-673A-480F-A96A-5D159883FE18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4FFDA111-C412-4048-8C6F-E50DB2BE5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D92BBE80-D635-4CF4-A831-ED5E217C7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A5604-697F-4860-8253-854117CDF5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476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B63E8EA-1209-45B6-9BB8-2027F3248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52DE9BF-D419-43A9-AD05-4188672487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3B08C9DD-5923-4B2C-A8AD-BAA72F218F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0844FEB1-2E23-4195-AC9E-FFD22D3D0B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5EE201E4-EC96-49B8-A9E0-70A334ABD2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F730D608-42F8-433E-AC0C-612BF6A09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7C57F-673A-480F-A96A-5D159883FE18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87A2362C-6E43-4C06-BC4F-7AA2D2462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DEDE467B-E67B-4776-BBE7-0803ED3B1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A5604-697F-4860-8253-854117CDF5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777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97FEAC4-CA0B-4CC2-A877-246D99879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2EA6F7D2-1C7D-49BA-8A60-754333650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7C57F-673A-480F-A96A-5D159883FE18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D43C4C52-8CB2-445C-8ADA-C1BA496E8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EFFC6149-DBFA-42F3-B5FE-B6C691419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A5604-697F-4860-8253-854117CDF5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0074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951BA110-9A77-4B71-8671-5AA37E36E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7C57F-673A-480F-A96A-5D159883FE18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AD6AC0FA-92EF-4BAD-9579-F0C99F5E7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A97568BD-B1B7-473B-9315-112581B5E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A5604-697F-4860-8253-854117CDF5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3390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7910115-D127-490C-9C6C-DF3F41B43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5282EA5-D7E9-4F5E-A762-8F483A280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62D84412-0631-4CC9-8DD7-3DE460DA01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C631AA53-5118-45D4-BFAD-7FFAD04E4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7C57F-673A-480F-A96A-5D159883FE18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1D6521A1-EA8F-4CF2-9F8F-3A322629D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767D752E-452E-4C5A-A5D7-69E60451C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A5604-697F-4860-8253-854117CDF5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31127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DCE4B5E-2B53-4E63-8587-549F190BF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483AD0B6-32A6-419C-9325-D1AF9CBE75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ECA44288-1867-433D-A71E-4F32B87786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E5A100E7-6D7F-4B1D-B6C3-188A1D708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7C57F-673A-480F-A96A-5D159883FE18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182E58EC-7064-4B3B-96CD-D0999BDA1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50852B9C-48B2-421A-B350-CE7C940AA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A5604-697F-4860-8253-854117CDF5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2205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5C576121-FBCD-4694-AD49-AABC30986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088A1454-DBCD-479B-9C97-43EB525900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7A601C0-02F5-441E-A756-48E59AAE1D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7C57F-673A-480F-A96A-5D159883FE18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4893E0B-D647-4577-962D-0DA4D5FED1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191A28C-73E2-4870-AC2D-ACC044C345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A5604-697F-4860-8253-854117CDF5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0178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FC910D2-80E0-44A1-AC5C-28B834E2B8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4504" y="313473"/>
            <a:ext cx="9144000" cy="2387600"/>
          </a:xfrm>
        </p:spPr>
        <p:txBody>
          <a:bodyPr/>
          <a:lstStyle/>
          <a:p>
            <a:r>
              <a:rPr lang="es-ES" dirty="0"/>
              <a:t>Capas de la Tierra.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4684BC2A-2702-42C6-B2D9-BFC2E3931F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0" y="3464094"/>
            <a:ext cx="9144000" cy="1655762"/>
          </a:xfrm>
        </p:spPr>
        <p:txBody>
          <a:bodyPr>
            <a:normAutofit/>
          </a:bodyPr>
          <a:lstStyle/>
          <a:p>
            <a:r>
              <a:rPr lang="es-ES" dirty="0"/>
              <a:t>Docente: Luis E. Medina Jorquera.</a:t>
            </a:r>
          </a:p>
          <a:p>
            <a:r>
              <a:rPr lang="es-ES" dirty="0"/>
              <a:t>Curso:4º A- B –C.</a:t>
            </a:r>
          </a:p>
          <a:p>
            <a:r>
              <a:rPr lang="es-CL" dirty="0"/>
              <a:t>Año:2020.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xmlns="" id="{16BADE39-0CA5-4B8D-87D8-E41D521AD2B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105" y="545342"/>
            <a:ext cx="1653521" cy="19682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web">
            <a:extLst>
              <a:ext uri="{FF2B5EF4-FFF2-40B4-BE49-F238E27FC236}">
                <a16:creationId xmlns:a16="http://schemas.microsoft.com/office/drawing/2014/main" xmlns="" id="{BF164BF9-2EE2-453C-814B-F30DE3B4422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830" y="3179695"/>
            <a:ext cx="3657192" cy="2856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2367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5312" y="1315533"/>
            <a:ext cx="7175468" cy="690849"/>
          </a:xfrm>
          <a:prstGeom prst="rect">
            <a:avLst/>
          </a:prstGeom>
        </p:spPr>
        <p:txBody>
          <a:bodyPr vert="horz" wrap="square" lIns="0" tIns="11766" rIns="0" bIns="0" rtlCol="0" anchor="ctr">
            <a:spAutoFit/>
          </a:bodyPr>
          <a:lstStyle/>
          <a:p>
            <a:pPr marL="11206">
              <a:lnSpc>
                <a:spcPct val="100000"/>
              </a:lnSpc>
              <a:spcBef>
                <a:spcPts val="93"/>
              </a:spcBef>
            </a:pPr>
            <a:r>
              <a:rPr spc="-4" dirty="0"/>
              <a:t>Capas </a:t>
            </a:r>
            <a:r>
              <a:rPr spc="-18" dirty="0"/>
              <a:t>internas </a:t>
            </a:r>
            <a:r>
              <a:rPr spc="-4" dirty="0"/>
              <a:t>de la</a:t>
            </a:r>
            <a:r>
              <a:rPr spc="-62" dirty="0"/>
              <a:t> </a:t>
            </a:r>
            <a:r>
              <a:rPr spc="-22" dirty="0"/>
              <a:t>Tierra</a:t>
            </a:r>
          </a:p>
        </p:txBody>
      </p:sp>
      <p:sp>
        <p:nvSpPr>
          <p:cNvPr id="3" name="object 3"/>
          <p:cNvSpPr/>
          <p:nvPr/>
        </p:nvSpPr>
        <p:spPr>
          <a:xfrm>
            <a:off x="2326341" y="2279375"/>
            <a:ext cx="7175468" cy="39848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9256059" y="5699096"/>
            <a:ext cx="2420471" cy="14106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33619">
              <a:lnSpc>
                <a:spcPts val="1094"/>
              </a:lnSpc>
            </a:pPr>
            <a:fld id="{81D60167-4931-47E6-BA6A-407CBD079E47}" type="slidenum">
              <a:rPr spc="-260" dirty="0"/>
              <a:pPr marL="33619">
                <a:lnSpc>
                  <a:spcPts val="1094"/>
                </a:lnSpc>
              </a:pPr>
              <a:t>2</a:t>
            </a:fld>
            <a:endParaRPr spc="-26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object 7"/>
          <p:cNvGrpSpPr/>
          <p:nvPr/>
        </p:nvGrpSpPr>
        <p:grpSpPr>
          <a:xfrm>
            <a:off x="2107602" y="1207845"/>
            <a:ext cx="6408869" cy="4641626"/>
            <a:chOff x="1905000" y="1676400"/>
            <a:chExt cx="5867400" cy="4953000"/>
          </a:xfrm>
        </p:grpSpPr>
        <p:sp>
          <p:nvSpPr>
            <p:cNvPr id="8" name="object 8"/>
            <p:cNvSpPr/>
            <p:nvPr/>
          </p:nvSpPr>
          <p:spPr>
            <a:xfrm>
              <a:off x="2438400" y="1676400"/>
              <a:ext cx="5105400" cy="4953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" name="object 9"/>
            <p:cNvSpPr/>
            <p:nvPr/>
          </p:nvSpPr>
          <p:spPr>
            <a:xfrm>
              <a:off x="1905000" y="2590799"/>
              <a:ext cx="5867400" cy="3276600"/>
            </a:xfrm>
            <a:custGeom>
              <a:avLst/>
              <a:gdLst/>
              <a:ahLst/>
              <a:cxnLst/>
              <a:rect l="l" t="t" r="r" b="b"/>
              <a:pathLst>
                <a:path w="5867400" h="3276600">
                  <a:moveTo>
                    <a:pt x="1147572" y="760476"/>
                  </a:moveTo>
                  <a:lnTo>
                    <a:pt x="585406" y="57023"/>
                  </a:lnTo>
                  <a:lnTo>
                    <a:pt x="597700" y="47244"/>
                  </a:lnTo>
                  <a:lnTo>
                    <a:pt x="611124" y="36576"/>
                  </a:lnTo>
                  <a:lnTo>
                    <a:pt x="533400" y="0"/>
                  </a:lnTo>
                  <a:lnTo>
                    <a:pt x="551688" y="83820"/>
                  </a:lnTo>
                  <a:lnTo>
                    <a:pt x="577773" y="63093"/>
                  </a:lnTo>
                  <a:lnTo>
                    <a:pt x="1139952" y="765048"/>
                  </a:lnTo>
                  <a:lnTo>
                    <a:pt x="1147572" y="760476"/>
                  </a:lnTo>
                  <a:close/>
                </a:path>
                <a:path w="5867400" h="3276600">
                  <a:moveTo>
                    <a:pt x="1452372" y="917448"/>
                  </a:moveTo>
                  <a:lnTo>
                    <a:pt x="1444752" y="912876"/>
                  </a:lnTo>
                  <a:lnTo>
                    <a:pt x="36563" y="3210293"/>
                  </a:lnTo>
                  <a:lnTo>
                    <a:pt x="7620" y="3192780"/>
                  </a:lnTo>
                  <a:lnTo>
                    <a:pt x="0" y="3276600"/>
                  </a:lnTo>
                  <a:lnTo>
                    <a:pt x="73152" y="3232404"/>
                  </a:lnTo>
                  <a:lnTo>
                    <a:pt x="63068" y="3226308"/>
                  </a:lnTo>
                  <a:lnTo>
                    <a:pt x="44843" y="3215297"/>
                  </a:lnTo>
                  <a:lnTo>
                    <a:pt x="1452372" y="917448"/>
                  </a:lnTo>
                  <a:close/>
                </a:path>
                <a:path w="5867400" h="3276600">
                  <a:moveTo>
                    <a:pt x="5638800" y="533400"/>
                  </a:moveTo>
                  <a:lnTo>
                    <a:pt x="5554980" y="527304"/>
                  </a:lnTo>
                  <a:lnTo>
                    <a:pt x="5567642" y="557999"/>
                  </a:lnTo>
                  <a:lnTo>
                    <a:pt x="3579876" y="1368552"/>
                  </a:lnTo>
                  <a:lnTo>
                    <a:pt x="3584448" y="1376172"/>
                  </a:lnTo>
                  <a:lnTo>
                    <a:pt x="5571312" y="566877"/>
                  </a:lnTo>
                  <a:lnTo>
                    <a:pt x="5583936" y="597408"/>
                  </a:lnTo>
                  <a:lnTo>
                    <a:pt x="5621807" y="553212"/>
                  </a:lnTo>
                  <a:lnTo>
                    <a:pt x="5638800" y="533400"/>
                  </a:lnTo>
                  <a:close/>
                </a:path>
                <a:path w="5867400" h="3276600">
                  <a:moveTo>
                    <a:pt x="5867400" y="3048000"/>
                  </a:moveTo>
                  <a:lnTo>
                    <a:pt x="5850255" y="3017520"/>
                  </a:lnTo>
                  <a:lnTo>
                    <a:pt x="5826252" y="2974848"/>
                  </a:lnTo>
                  <a:lnTo>
                    <a:pt x="5808205" y="3001264"/>
                  </a:lnTo>
                  <a:lnTo>
                    <a:pt x="4422648" y="2054352"/>
                  </a:lnTo>
                  <a:lnTo>
                    <a:pt x="4418076" y="2061972"/>
                  </a:lnTo>
                  <a:lnTo>
                    <a:pt x="5802020" y="3010331"/>
                  </a:lnTo>
                  <a:lnTo>
                    <a:pt x="5783580" y="3037332"/>
                  </a:lnTo>
                  <a:lnTo>
                    <a:pt x="5867400" y="30480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2917138" y="1763771"/>
            <a:ext cx="643778" cy="25567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588" spc="-13" dirty="0">
                <a:latin typeface="Carlito"/>
                <a:cs typeface="Carlito"/>
              </a:rPr>
              <a:t>Corteza</a:t>
            </a:r>
            <a:endParaRPr sz="1588">
              <a:latin typeface="Carlito"/>
              <a:cs typeface="Carlito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xfrm>
            <a:off x="9256059" y="5699096"/>
            <a:ext cx="2420471" cy="14106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33619">
              <a:lnSpc>
                <a:spcPts val="1094"/>
              </a:lnSpc>
            </a:pPr>
            <a:fld id="{81D60167-4931-47E6-BA6A-407CBD079E47}" type="slidenum">
              <a:rPr spc="-260" dirty="0"/>
              <a:pPr marL="33619">
                <a:lnSpc>
                  <a:spcPts val="1094"/>
                </a:lnSpc>
              </a:pPr>
              <a:t>3</a:t>
            </a:fld>
            <a:endParaRPr spc="-260" dirty="0"/>
          </a:p>
        </p:txBody>
      </p:sp>
      <p:sp>
        <p:nvSpPr>
          <p:cNvPr id="11" name="object 11"/>
          <p:cNvSpPr txBox="1"/>
          <p:nvPr/>
        </p:nvSpPr>
        <p:spPr>
          <a:xfrm>
            <a:off x="2853903" y="5394477"/>
            <a:ext cx="568699" cy="25567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588" spc="-4" dirty="0">
                <a:latin typeface="Carlito"/>
                <a:cs typeface="Carlito"/>
              </a:rPr>
              <a:t>M</a:t>
            </a:r>
            <a:r>
              <a:rPr sz="1588" dirty="0">
                <a:latin typeface="Carlito"/>
                <a:cs typeface="Carlito"/>
              </a:rPr>
              <a:t>a</a:t>
            </a:r>
            <a:r>
              <a:rPr sz="1588" spc="-9" dirty="0">
                <a:latin typeface="Carlito"/>
                <a:cs typeface="Carlito"/>
              </a:rPr>
              <a:t>n</a:t>
            </a:r>
            <a:r>
              <a:rPr sz="1588" spc="-18" dirty="0">
                <a:latin typeface="Carlito"/>
                <a:cs typeface="Carlito"/>
              </a:rPr>
              <a:t>t</a:t>
            </a:r>
            <a:r>
              <a:rPr sz="1588" dirty="0">
                <a:latin typeface="Carlito"/>
                <a:cs typeface="Carlito"/>
              </a:rPr>
              <a:t>o</a:t>
            </a:r>
            <a:endParaRPr sz="1588">
              <a:latin typeface="Carlito"/>
              <a:cs typeface="Carlito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452698" y="2368889"/>
            <a:ext cx="625849" cy="500039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 marR="4483">
              <a:spcBef>
                <a:spcPts val="88"/>
              </a:spcBef>
            </a:pPr>
            <a:r>
              <a:rPr sz="1588" spc="-4" dirty="0">
                <a:latin typeface="Carlito"/>
                <a:cs typeface="Carlito"/>
              </a:rPr>
              <a:t>Núcleo  </a:t>
            </a:r>
            <a:r>
              <a:rPr sz="1588" dirty="0">
                <a:latin typeface="Carlito"/>
                <a:cs typeface="Carlito"/>
              </a:rPr>
              <a:t>I</a:t>
            </a:r>
            <a:r>
              <a:rPr sz="1588" spc="-9" dirty="0">
                <a:latin typeface="Carlito"/>
                <a:cs typeface="Carlito"/>
              </a:rPr>
              <a:t>n</a:t>
            </a:r>
            <a:r>
              <a:rPr sz="1588" spc="-26" dirty="0">
                <a:latin typeface="Carlito"/>
                <a:cs typeface="Carlito"/>
              </a:rPr>
              <a:t>t</a:t>
            </a:r>
            <a:r>
              <a:rPr sz="1588" dirty="0">
                <a:latin typeface="Carlito"/>
                <a:cs typeface="Carlito"/>
              </a:rPr>
              <a:t>e</a:t>
            </a:r>
            <a:r>
              <a:rPr sz="1588" spc="-4" dirty="0">
                <a:latin typeface="Carlito"/>
                <a:cs typeface="Carlito"/>
              </a:rPr>
              <a:t>r</a:t>
            </a:r>
            <a:r>
              <a:rPr sz="1588" dirty="0">
                <a:latin typeface="Carlito"/>
                <a:cs typeface="Carlito"/>
              </a:rPr>
              <a:t>no</a:t>
            </a:r>
            <a:endParaRPr sz="1588">
              <a:latin typeface="Carlito"/>
              <a:cs typeface="Carli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049286" y="5125536"/>
            <a:ext cx="1276910" cy="25567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588" spc="-4" dirty="0">
                <a:latin typeface="Carlito"/>
                <a:cs typeface="Carlito"/>
              </a:rPr>
              <a:t>Núcleo</a:t>
            </a:r>
            <a:r>
              <a:rPr sz="1588" spc="-35" dirty="0">
                <a:latin typeface="Carlito"/>
                <a:cs typeface="Carlito"/>
              </a:rPr>
              <a:t> </a:t>
            </a:r>
            <a:r>
              <a:rPr sz="1588" spc="-9" dirty="0">
                <a:latin typeface="Carlito"/>
                <a:cs typeface="Carlito"/>
              </a:rPr>
              <a:t>Externo</a:t>
            </a:r>
            <a:endParaRPr sz="1588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4665233" y="1748118"/>
          <a:ext cx="3938868" cy="41672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388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62448">
                <a:tc>
                  <a:txBody>
                    <a:bodyPr/>
                    <a:lstStyle/>
                    <a:p>
                      <a:pPr marL="91440" marR="325755">
                        <a:lnSpc>
                          <a:spcPts val="1390"/>
                        </a:lnSpc>
                        <a:spcBef>
                          <a:spcPts val="955"/>
                        </a:spcBef>
                      </a:pPr>
                      <a:r>
                        <a:rPr sz="11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La atmósfera (el 90% de su masa se concentra  en los primeros 15</a:t>
                      </a:r>
                      <a:r>
                        <a:rPr sz="1100" b="1" spc="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km.)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107016" marB="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33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94721">
                <a:tc>
                  <a:txBody>
                    <a:bodyPr/>
                    <a:lstStyle/>
                    <a:p>
                      <a:pPr marL="91440" marR="492759">
                        <a:lnSpc>
                          <a:spcPts val="1390"/>
                        </a:lnSpc>
                        <a:spcBef>
                          <a:spcPts val="950"/>
                        </a:spcBef>
                      </a:pPr>
                      <a:r>
                        <a:rPr sz="11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Una corteza externa, sólida , de 6 a 40 km de  espesor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106456" marB="0"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96066">
                <a:tc>
                  <a:txBody>
                    <a:bodyPr/>
                    <a:lstStyle/>
                    <a:p>
                      <a:pPr marL="91440" marR="535940">
                        <a:lnSpc>
                          <a:spcPts val="1390"/>
                        </a:lnSpc>
                        <a:spcBef>
                          <a:spcPts val="1250"/>
                        </a:spcBef>
                      </a:pPr>
                      <a:r>
                        <a:rPr sz="11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Un manto, de material fundido y en continuo  movimiento, de 2.800</a:t>
                      </a:r>
                      <a:r>
                        <a:rPr sz="1100" b="1" spc="1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km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140074" marB="0">
                    <a:lnT w="76200">
                      <a:solidFill>
                        <a:srgbClr val="FFFFFF"/>
                      </a:solidFill>
                      <a:prstDash val="solid"/>
                    </a:lnT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08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62448">
                <a:tc>
                  <a:txBody>
                    <a:bodyPr/>
                    <a:lstStyle/>
                    <a:p>
                      <a:pPr marL="91440" marR="887730">
                        <a:lnSpc>
                          <a:spcPts val="1390"/>
                        </a:lnSpc>
                        <a:spcBef>
                          <a:spcPts val="944"/>
                        </a:spcBef>
                      </a:pPr>
                      <a:r>
                        <a:rPr sz="11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Un núcleo externo fundido y en continuo  movimiento, de 2.300</a:t>
                      </a:r>
                      <a:r>
                        <a:rPr sz="1100" b="1" spc="1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km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105895" marB="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062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61104">
                <a:tc>
                  <a:txBody>
                    <a:bodyPr/>
                    <a:lstStyle/>
                    <a:p>
                      <a:pPr marL="91440" marR="439420">
                        <a:lnSpc>
                          <a:spcPts val="1390"/>
                        </a:lnSpc>
                        <a:spcBef>
                          <a:spcPts val="955"/>
                        </a:spcBef>
                      </a:pPr>
                      <a:r>
                        <a:rPr sz="11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Un núcleo interno, sólido y a unos 4.000†C de  temperatura, de 2,400</a:t>
                      </a:r>
                      <a:r>
                        <a:rPr sz="1100" b="1" spc="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km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107016" marB="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8" name="object 8"/>
          <p:cNvSpPr/>
          <p:nvPr/>
        </p:nvSpPr>
        <p:spPr>
          <a:xfrm>
            <a:off x="1522325" y="1855305"/>
            <a:ext cx="3142908" cy="36727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xfrm>
            <a:off x="9256059" y="5699096"/>
            <a:ext cx="2420471" cy="14106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33619">
              <a:lnSpc>
                <a:spcPts val="1094"/>
              </a:lnSpc>
            </a:pPr>
            <a:fld id="{81D60167-4931-47E6-BA6A-407CBD079E47}" type="slidenum">
              <a:rPr spc="-260" dirty="0"/>
              <a:pPr marL="33619">
                <a:lnSpc>
                  <a:spcPts val="1094"/>
                </a:lnSpc>
              </a:pPr>
              <a:t>4</a:t>
            </a:fld>
            <a:endParaRPr spc="-26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07165" y="403635"/>
            <a:ext cx="10058400" cy="910142"/>
            <a:chOff x="457200" y="457453"/>
            <a:chExt cx="9145524" cy="1031494"/>
          </a:xfrm>
        </p:grpSpPr>
        <p:sp>
          <p:nvSpPr>
            <p:cNvPr id="3" name="object 3"/>
            <p:cNvSpPr/>
            <p:nvPr/>
          </p:nvSpPr>
          <p:spPr>
            <a:xfrm>
              <a:off x="457200" y="457707"/>
              <a:ext cx="9145524" cy="103124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" name="object 4"/>
            <p:cNvSpPr/>
            <p:nvPr/>
          </p:nvSpPr>
          <p:spPr>
            <a:xfrm>
              <a:off x="4855464" y="457453"/>
              <a:ext cx="4747260" cy="60325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455312" y="1316463"/>
            <a:ext cx="4545666" cy="688989"/>
          </a:xfrm>
          <a:prstGeom prst="rect">
            <a:avLst/>
          </a:prstGeom>
        </p:spPr>
        <p:txBody>
          <a:bodyPr vert="horz" wrap="square" lIns="0" tIns="11766" rIns="0" bIns="0" rtlCol="0" anchor="ctr">
            <a:spAutoFit/>
          </a:bodyPr>
          <a:lstStyle/>
          <a:p>
            <a:pPr marL="11206">
              <a:lnSpc>
                <a:spcPct val="100000"/>
              </a:lnSpc>
              <a:spcBef>
                <a:spcPts val="93"/>
              </a:spcBef>
            </a:pPr>
            <a:r>
              <a:rPr spc="-4" dirty="0"/>
              <a:t>La </a:t>
            </a:r>
            <a:r>
              <a:rPr spc="-22" dirty="0"/>
              <a:t>Tierra </a:t>
            </a:r>
            <a:r>
              <a:rPr spc="-4" dirty="0"/>
              <a:t>por</a:t>
            </a:r>
            <a:r>
              <a:rPr spc="-49" dirty="0"/>
              <a:t> </a:t>
            </a:r>
            <a:r>
              <a:rPr spc="-22" dirty="0"/>
              <a:t>dentro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285460" y="2797326"/>
            <a:ext cx="5117142" cy="1263347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29135" rIns="0" bIns="0" rtlCol="0">
            <a:spAutoFit/>
          </a:bodyPr>
          <a:lstStyle/>
          <a:p>
            <a:pPr marL="704888" marR="698724" algn="ctr">
              <a:spcBef>
                <a:spcPts val="229"/>
              </a:spcBef>
            </a:pPr>
            <a:r>
              <a:rPr sz="1588" spc="-4" dirty="0">
                <a:latin typeface="Comic Sans MS"/>
                <a:cs typeface="Comic Sans MS"/>
              </a:rPr>
              <a:t>Sin embargo, si</a:t>
            </a:r>
            <a:r>
              <a:rPr sz="1588" spc="-75" dirty="0">
                <a:latin typeface="Comic Sans MS"/>
                <a:cs typeface="Comic Sans MS"/>
              </a:rPr>
              <a:t> </a:t>
            </a:r>
            <a:r>
              <a:rPr sz="1588" spc="-4" dirty="0">
                <a:latin typeface="Comic Sans MS"/>
                <a:cs typeface="Comic Sans MS"/>
              </a:rPr>
              <a:t>cortáramos  la Tierra por la</a:t>
            </a:r>
            <a:r>
              <a:rPr sz="1588" spc="-35" dirty="0">
                <a:latin typeface="Comic Sans MS"/>
                <a:cs typeface="Comic Sans MS"/>
              </a:rPr>
              <a:t> </a:t>
            </a:r>
            <a:r>
              <a:rPr sz="1588" spc="-4" dirty="0">
                <a:latin typeface="Comic Sans MS"/>
                <a:cs typeface="Comic Sans MS"/>
              </a:rPr>
              <a:t>mitad,</a:t>
            </a:r>
            <a:endParaRPr sz="1588" dirty="0">
              <a:latin typeface="Comic Sans MS"/>
              <a:cs typeface="Comic Sans MS"/>
            </a:endParaRPr>
          </a:p>
          <a:p>
            <a:pPr marL="437053" marR="431449" algn="ctr"/>
            <a:r>
              <a:rPr sz="1588" spc="-4" dirty="0">
                <a:latin typeface="Comic Sans MS"/>
                <a:cs typeface="Comic Sans MS"/>
              </a:rPr>
              <a:t>veríamos </a:t>
            </a:r>
            <a:r>
              <a:rPr sz="1588" dirty="0">
                <a:latin typeface="Comic Sans MS"/>
                <a:cs typeface="Comic Sans MS"/>
              </a:rPr>
              <a:t>que </a:t>
            </a:r>
            <a:r>
              <a:rPr sz="1588" spc="-4" dirty="0">
                <a:latin typeface="Comic Sans MS"/>
                <a:cs typeface="Comic Sans MS"/>
              </a:rPr>
              <a:t>está compuesta</a:t>
            </a:r>
            <a:r>
              <a:rPr sz="1588" spc="-49" dirty="0">
                <a:latin typeface="Comic Sans MS"/>
                <a:cs typeface="Comic Sans MS"/>
              </a:rPr>
              <a:t> </a:t>
            </a:r>
            <a:r>
              <a:rPr sz="1588" spc="-4" dirty="0">
                <a:latin typeface="Comic Sans MS"/>
                <a:cs typeface="Comic Sans MS"/>
              </a:rPr>
              <a:t>por  diferentes</a:t>
            </a:r>
            <a:r>
              <a:rPr sz="1588" spc="-13" dirty="0">
                <a:latin typeface="Comic Sans MS"/>
                <a:cs typeface="Comic Sans MS"/>
              </a:rPr>
              <a:t> </a:t>
            </a:r>
            <a:r>
              <a:rPr sz="1588" spc="-4" dirty="0">
                <a:latin typeface="Comic Sans MS"/>
                <a:cs typeface="Comic Sans MS"/>
              </a:rPr>
              <a:t>capas:</a:t>
            </a:r>
            <a:endParaRPr sz="1588" dirty="0">
              <a:latin typeface="Comic Sans MS"/>
              <a:cs typeface="Comic Sans MS"/>
            </a:endParaRPr>
          </a:p>
          <a:p>
            <a:pPr marL="220768" marR="212363" algn="ctr">
              <a:lnSpc>
                <a:spcPts val="1897"/>
              </a:lnSpc>
              <a:spcBef>
                <a:spcPts val="71"/>
              </a:spcBef>
            </a:pPr>
            <a:r>
              <a:rPr sz="1588" spc="-4" dirty="0">
                <a:latin typeface="Comic Sans MS"/>
                <a:cs typeface="Comic Sans MS"/>
              </a:rPr>
              <a:t>su </a:t>
            </a:r>
            <a:r>
              <a:rPr sz="1588" spc="-4" dirty="0">
                <a:solidFill>
                  <a:srgbClr val="FF9900"/>
                </a:solidFill>
                <a:latin typeface="Comic Sans MS"/>
                <a:cs typeface="Comic Sans MS"/>
              </a:rPr>
              <a:t>núcleo</a:t>
            </a:r>
            <a:r>
              <a:rPr sz="1588" spc="-4" dirty="0">
                <a:latin typeface="Comic Sans MS"/>
                <a:cs typeface="Comic Sans MS"/>
              </a:rPr>
              <a:t>, </a:t>
            </a:r>
            <a:r>
              <a:rPr sz="1588" dirty="0">
                <a:latin typeface="Comic Sans MS"/>
                <a:cs typeface="Comic Sans MS"/>
              </a:rPr>
              <a:t>una </a:t>
            </a:r>
            <a:r>
              <a:rPr sz="1588" spc="-4" dirty="0">
                <a:latin typeface="Comic Sans MS"/>
                <a:cs typeface="Comic Sans MS"/>
              </a:rPr>
              <a:t>capa llamada </a:t>
            </a:r>
            <a:r>
              <a:rPr sz="1588" dirty="0">
                <a:solidFill>
                  <a:srgbClr val="FF9900"/>
                </a:solidFill>
                <a:latin typeface="Comic Sans MS"/>
                <a:cs typeface="Comic Sans MS"/>
              </a:rPr>
              <a:t>manto </a:t>
            </a:r>
            <a:r>
              <a:rPr sz="1588" dirty="0">
                <a:latin typeface="Comic Sans MS"/>
                <a:cs typeface="Comic Sans MS"/>
              </a:rPr>
              <a:t>y </a:t>
            </a:r>
            <a:r>
              <a:rPr sz="1588" spc="-4" dirty="0">
                <a:latin typeface="Comic Sans MS"/>
                <a:cs typeface="Comic Sans MS"/>
              </a:rPr>
              <a:t>la  </a:t>
            </a:r>
            <a:r>
              <a:rPr sz="1588" spc="-4" dirty="0">
                <a:solidFill>
                  <a:srgbClr val="FF9900"/>
                </a:solidFill>
                <a:latin typeface="Comic Sans MS"/>
                <a:cs typeface="Comic Sans MS"/>
              </a:rPr>
              <a:t>corteza</a:t>
            </a:r>
            <a:r>
              <a:rPr sz="1588" spc="-4" dirty="0">
                <a:latin typeface="Comic Sans MS"/>
                <a:cs typeface="Comic Sans MS"/>
              </a:rPr>
              <a:t>.</a:t>
            </a:r>
            <a:endParaRPr sz="1588" dirty="0">
              <a:latin typeface="Comic Sans MS"/>
              <a:cs typeface="Comic Sans M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187550" y="1313777"/>
            <a:ext cx="4408102" cy="420383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xfrm>
            <a:off x="8977744" y="7011862"/>
            <a:ext cx="207009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s-CL"/>
            </a:defPPr>
            <a:lvl1pPr marL="0" algn="l" defTabSz="914400" rtl="0" eaLnBrk="1" latinLnBrk="0" hangingPunct="1">
              <a:defRPr sz="1200" b="0" i="0" kern="1200">
                <a:solidFill>
                  <a:srgbClr val="035B75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lang="es-CL" spc="-295" smtClean="0"/>
              <a:pPr marL="38100">
                <a:lnSpc>
                  <a:spcPts val="1240"/>
                </a:lnSpc>
              </a:pPr>
              <a:t>5</a:t>
            </a:fld>
            <a:endParaRPr spc="-26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8AE2F86F55E541B757657AB36EE7EE" ma:contentTypeVersion="2" ma:contentTypeDescription="Create a new document." ma:contentTypeScope="" ma:versionID="db085b2a3fa2b04baa46fe668beaffdb">
  <xsd:schema xmlns:xsd="http://www.w3.org/2001/XMLSchema" xmlns:xs="http://www.w3.org/2001/XMLSchema" xmlns:p="http://schemas.microsoft.com/office/2006/metadata/properties" xmlns:ns3="40a67e7f-b25a-49bb-87b3-1f20919c54da" targetNamespace="http://schemas.microsoft.com/office/2006/metadata/properties" ma:root="true" ma:fieldsID="ee1441c974ae680410d8b53a8f0c603b" ns3:_="">
    <xsd:import namespace="40a67e7f-b25a-49bb-87b3-1f20919c54d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a67e7f-b25a-49bb-87b3-1f20919c54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35D8AB0-C60E-4799-A220-AE64A8C093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a67e7f-b25a-49bb-87b3-1f20919c54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02DD6A-AD40-4F50-9603-56F033EE28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0F61ACD-1361-4F0D-8941-1F559505E8BD}">
  <ds:schemaRefs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40a67e7f-b25a-49bb-87b3-1f20919c54d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141</Words>
  <Application>Microsoft Office PowerPoint</Application>
  <PresentationFormat>Personalizado</PresentationFormat>
  <Paragraphs>22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Capas de la Tierra.</vt:lpstr>
      <vt:lpstr>Capas internas de la Tierra</vt:lpstr>
      <vt:lpstr>Presentación de PowerPoint</vt:lpstr>
      <vt:lpstr>Presentación de PowerPoint</vt:lpstr>
      <vt:lpstr>La Tierra por dentro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Capas de la tierra.</dc:title>
  <dc:creator>nicolas ignacio caceres fernandez</dc:creator>
  <cp:lastModifiedBy>Notebook10</cp:lastModifiedBy>
  <cp:revision>5</cp:revision>
  <dcterms:created xsi:type="dcterms:W3CDTF">2020-05-19T03:50:59Z</dcterms:created>
  <dcterms:modified xsi:type="dcterms:W3CDTF">2020-05-23T23:04:04Z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0x0101005C8AE2F86F55E541B757657AB36EE7EE</vt:lpwstr>
  </property>
</Properties>
</file>