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45" d="100"/>
          <a:sy n="45" d="100"/>
        </p:scale>
        <p:origin x="82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586B75A-687E-405C-8A0B-8D00578BA2C3}" type="datetimeFigureOut">
              <a:rPr lang="en-US" dirty="0"/>
              <a:pPr/>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11/5/2020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11/5/2020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11/5/2020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p>
            <a:fld id="{5586B75A-687E-405C-8A0B-8D00578BA2C3}" type="datetimeFigureOut">
              <a:rPr lang="en-US" dirty="0"/>
              <a:pPr/>
              <a:t>11/5/2020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p>
            <a:fld id="{5586B75A-687E-405C-8A0B-8D00578BA2C3}" type="datetimeFigureOut">
              <a:rPr lang="en-US" dirty="0"/>
              <a:pPr/>
              <a:t>11/5/2020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11/5/2020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0EC0F6-E8A8-4254-83E4-562036DA14C2}"/>
              </a:ext>
            </a:extLst>
          </p:cNvPr>
          <p:cNvSpPr>
            <a:spLocks noGrp="1"/>
          </p:cNvSpPr>
          <p:nvPr>
            <p:ph type="ctrTitle"/>
          </p:nvPr>
        </p:nvSpPr>
        <p:spPr/>
        <p:txBody>
          <a:bodyPr>
            <a:normAutofit fontScale="90000"/>
          </a:bodyPr>
          <a:lstStyle/>
          <a:p>
            <a:r>
              <a:rPr lang="es-CL" dirty="0"/>
              <a:t>Material complementario </a:t>
            </a:r>
            <a:br>
              <a:rPr lang="es-CL" dirty="0"/>
            </a:br>
            <a:r>
              <a:rPr lang="es-CL" dirty="0"/>
              <a:t> 4° básico A,B,C</a:t>
            </a:r>
            <a:br>
              <a:rPr lang="es-CL" dirty="0"/>
            </a:br>
            <a:r>
              <a:rPr lang="es-CL" dirty="0"/>
              <a:t>artes visuales </a:t>
            </a:r>
            <a:br>
              <a:rPr lang="es-CL" dirty="0"/>
            </a:br>
            <a:endParaRPr lang="es-CL" dirty="0"/>
          </a:p>
        </p:txBody>
      </p:sp>
      <p:sp>
        <p:nvSpPr>
          <p:cNvPr id="3" name="Subtítulo 2">
            <a:extLst>
              <a:ext uri="{FF2B5EF4-FFF2-40B4-BE49-F238E27FC236}">
                <a16:creationId xmlns:a16="http://schemas.microsoft.com/office/drawing/2014/main" id="{314472CD-0631-478C-B364-DAAD303EFF3A}"/>
              </a:ext>
            </a:extLst>
          </p:cNvPr>
          <p:cNvSpPr>
            <a:spLocks noGrp="1"/>
          </p:cNvSpPr>
          <p:nvPr>
            <p:ph type="subTitle" idx="1"/>
          </p:nvPr>
        </p:nvSpPr>
        <p:spPr/>
        <p:txBody>
          <a:bodyPr/>
          <a:lstStyle/>
          <a:p>
            <a:r>
              <a:rPr lang="es-ES" dirty="0"/>
              <a:t>Profesor : María Isabel Vargas M</a:t>
            </a:r>
          </a:p>
          <a:p>
            <a:r>
              <a:rPr lang="es-ES" dirty="0"/>
              <a:t>Guía  </a:t>
            </a:r>
            <a:r>
              <a:rPr lang="es-ES" dirty="0" err="1"/>
              <a:t>N°</a:t>
            </a:r>
            <a:r>
              <a:rPr lang="es-ES" dirty="0"/>
              <a:t> 20 </a:t>
            </a:r>
          </a:p>
          <a:p>
            <a:endParaRPr lang="es-CL" dirty="0"/>
          </a:p>
        </p:txBody>
      </p:sp>
      <p:pic>
        <p:nvPicPr>
          <p:cNvPr id="7" name="Imagen 6">
            <a:extLst>
              <a:ext uri="{FF2B5EF4-FFF2-40B4-BE49-F238E27FC236}">
                <a16:creationId xmlns:a16="http://schemas.microsoft.com/office/drawing/2014/main" id="{E1808FDC-D936-4768-B6D2-634585BD183B}"/>
              </a:ext>
            </a:extLst>
          </p:cNvPr>
          <p:cNvPicPr>
            <a:picLocks noChangeAspect="1"/>
          </p:cNvPicPr>
          <p:nvPr/>
        </p:nvPicPr>
        <p:blipFill>
          <a:blip r:embed="rId2"/>
          <a:stretch>
            <a:fillRect/>
          </a:stretch>
        </p:blipFill>
        <p:spPr>
          <a:xfrm>
            <a:off x="0" y="0"/>
            <a:ext cx="1816765" cy="1615580"/>
          </a:xfrm>
          <a:prstGeom prst="rect">
            <a:avLst/>
          </a:prstGeom>
        </p:spPr>
      </p:pic>
      <p:pic>
        <p:nvPicPr>
          <p:cNvPr id="8" name="Imagen 7">
            <a:extLst>
              <a:ext uri="{FF2B5EF4-FFF2-40B4-BE49-F238E27FC236}">
                <a16:creationId xmlns:a16="http://schemas.microsoft.com/office/drawing/2014/main" id="{62956DE4-5CD8-44F8-861E-3C5F02E69FA5}"/>
              </a:ext>
            </a:extLst>
          </p:cNvPr>
          <p:cNvPicPr>
            <a:picLocks noChangeAspect="1"/>
          </p:cNvPicPr>
          <p:nvPr/>
        </p:nvPicPr>
        <p:blipFill>
          <a:blip r:embed="rId3"/>
          <a:stretch>
            <a:fillRect/>
          </a:stretch>
        </p:blipFill>
        <p:spPr>
          <a:xfrm>
            <a:off x="9229060" y="0"/>
            <a:ext cx="2962940" cy="6858000"/>
          </a:xfrm>
          <a:prstGeom prst="rect">
            <a:avLst/>
          </a:prstGeom>
        </p:spPr>
      </p:pic>
    </p:spTree>
    <p:extLst>
      <p:ext uri="{BB962C8B-B14F-4D97-AF65-F5344CB8AC3E}">
        <p14:creationId xmlns:p14="http://schemas.microsoft.com/office/powerpoint/2010/main" val="3710892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E10566-89C4-4282-B1B6-68D3861CF117}"/>
              </a:ext>
            </a:extLst>
          </p:cNvPr>
          <p:cNvSpPr>
            <a:spLocks noGrp="1"/>
          </p:cNvSpPr>
          <p:nvPr>
            <p:ph type="ctrTitle"/>
          </p:nvPr>
        </p:nvSpPr>
        <p:spPr>
          <a:xfrm>
            <a:off x="139954" y="808074"/>
            <a:ext cx="8245094" cy="6507126"/>
          </a:xfrm>
        </p:spPr>
        <p:txBody>
          <a:bodyPr>
            <a:normAutofit/>
          </a:bodyPr>
          <a:lstStyle/>
          <a:p>
            <a:pPr marL="342900" indent="-342900">
              <a:buFont typeface="Wingdings" panose="05000000000000000000" pitchFamily="2" charset="2"/>
              <a:buChar char="Ø"/>
            </a:pPr>
            <a:r>
              <a:rPr lang="es-ES" sz="2200" dirty="0"/>
              <a:t>Me conecto 5 minutos antes que comience la clase .</a:t>
            </a:r>
            <a:br>
              <a:rPr lang="es-ES" sz="2200" dirty="0"/>
            </a:br>
            <a:br>
              <a:rPr lang="es-ES" sz="2200" dirty="0"/>
            </a:br>
            <a:r>
              <a:rPr lang="es-ES" sz="2200" dirty="0"/>
              <a:t>Durante la clase virtud no se permite ingerir alimentos , tomar desayuno .</a:t>
            </a:r>
            <a:br>
              <a:rPr lang="es-ES" sz="2200" dirty="0"/>
            </a:br>
            <a:br>
              <a:rPr lang="es-ES" sz="2200" dirty="0"/>
            </a:br>
            <a:r>
              <a:rPr lang="es-ES" sz="2200" dirty="0"/>
              <a:t>El uso del celular estará prohibido , durante la clase. Excepción en el caso</a:t>
            </a:r>
            <a:br>
              <a:rPr lang="es-ES" sz="2200" dirty="0"/>
            </a:br>
            <a:r>
              <a:rPr lang="es-ES" sz="2200" dirty="0"/>
              <a:t> que el estudiante utilice dicho dispositivo para participar de la clase. </a:t>
            </a:r>
            <a:br>
              <a:rPr lang="es-ES" sz="2200" dirty="0"/>
            </a:br>
            <a:r>
              <a:rPr lang="es-ES" sz="2200" dirty="0"/>
              <a:t>Los estudiantes deben seguir instrucciones del profesor.</a:t>
            </a:r>
            <a:br>
              <a:rPr lang="es-ES" sz="2200" dirty="0"/>
            </a:br>
            <a:br>
              <a:rPr lang="es-ES" sz="2200" dirty="0"/>
            </a:br>
            <a:r>
              <a:rPr lang="es-ES" sz="2200" dirty="0"/>
              <a:t>Mantener el respeto hacia el docente que imparte la clase.</a:t>
            </a:r>
            <a:br>
              <a:rPr lang="es-ES" sz="2200" dirty="0"/>
            </a:br>
            <a:br>
              <a:rPr lang="es-ES" sz="2200" dirty="0"/>
            </a:br>
            <a:r>
              <a:rPr lang="es-ES" sz="2200" dirty="0"/>
              <a:t>Los micrófonos deben estar silenciado .durante el desarrollo de la clase .y activarlo solo cuando necesite realizar una consulta . </a:t>
            </a:r>
            <a:br>
              <a:rPr lang="es-ES" sz="2200" dirty="0"/>
            </a:br>
            <a:br>
              <a:rPr lang="es-ES" sz="2200" dirty="0"/>
            </a:br>
            <a:r>
              <a:rPr lang="es-ES" sz="2200" dirty="0"/>
              <a:t>Levantar la mano para participar .</a:t>
            </a:r>
            <a:br>
              <a:rPr lang="es-ES" sz="2200" dirty="0"/>
            </a:br>
            <a:br>
              <a:rPr lang="es-ES" sz="2200" dirty="0"/>
            </a:br>
            <a:r>
              <a:rPr lang="es-ES" sz="2200" dirty="0"/>
              <a:t>Usar el chat solo para preguntar relacionadas a la clase .</a:t>
            </a:r>
            <a:br>
              <a:rPr lang="es-ES" sz="2200" dirty="0"/>
            </a:br>
            <a:br>
              <a:rPr lang="es-ES" sz="1600" dirty="0"/>
            </a:br>
            <a:br>
              <a:rPr lang="es-ES" sz="1600" dirty="0"/>
            </a:br>
            <a:br>
              <a:rPr lang="es-ES" sz="1600" dirty="0"/>
            </a:br>
            <a:endParaRPr lang="es-CL" sz="1600" dirty="0"/>
          </a:p>
        </p:txBody>
      </p:sp>
      <p:sp>
        <p:nvSpPr>
          <p:cNvPr id="3" name="Subtítulo 2">
            <a:extLst>
              <a:ext uri="{FF2B5EF4-FFF2-40B4-BE49-F238E27FC236}">
                <a16:creationId xmlns:a16="http://schemas.microsoft.com/office/drawing/2014/main" id="{49B6B957-D9C8-4751-9FA8-5C05877E9ED2}"/>
              </a:ext>
            </a:extLst>
          </p:cNvPr>
          <p:cNvSpPr>
            <a:spLocks noGrp="1"/>
          </p:cNvSpPr>
          <p:nvPr>
            <p:ph type="subTitle" idx="1"/>
          </p:nvPr>
        </p:nvSpPr>
        <p:spPr>
          <a:xfrm>
            <a:off x="139954" y="350874"/>
            <a:ext cx="8642539" cy="914400"/>
          </a:xfrm>
        </p:spPr>
        <p:txBody>
          <a:bodyPr>
            <a:normAutofit/>
          </a:bodyPr>
          <a:lstStyle/>
          <a:p>
            <a:r>
              <a:rPr lang="es-CL" sz="2800" dirty="0">
                <a:solidFill>
                  <a:srgbClr val="FF0000"/>
                </a:solidFill>
              </a:rPr>
              <a:t>NORMAS DE CONVIVENCIA DE CLASES ON LINE.</a:t>
            </a:r>
          </a:p>
        </p:txBody>
      </p:sp>
      <p:pic>
        <p:nvPicPr>
          <p:cNvPr id="5" name="Imagen 4">
            <a:extLst>
              <a:ext uri="{FF2B5EF4-FFF2-40B4-BE49-F238E27FC236}">
                <a16:creationId xmlns:a16="http://schemas.microsoft.com/office/drawing/2014/main" id="{A8B3840F-020B-48CD-83C1-9BDB71A2AC85}"/>
              </a:ext>
            </a:extLst>
          </p:cNvPr>
          <p:cNvPicPr>
            <a:picLocks noChangeAspect="1"/>
          </p:cNvPicPr>
          <p:nvPr/>
        </p:nvPicPr>
        <p:blipFill>
          <a:blip r:embed="rId2"/>
          <a:stretch>
            <a:fillRect/>
          </a:stretch>
        </p:blipFill>
        <p:spPr>
          <a:xfrm>
            <a:off x="9207795" y="0"/>
            <a:ext cx="2984205" cy="6858000"/>
          </a:xfrm>
          <a:prstGeom prst="rect">
            <a:avLst/>
          </a:prstGeom>
        </p:spPr>
      </p:pic>
    </p:spTree>
    <p:extLst>
      <p:ext uri="{BB962C8B-B14F-4D97-AF65-F5344CB8AC3E}">
        <p14:creationId xmlns:p14="http://schemas.microsoft.com/office/powerpoint/2010/main" val="999668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2D1D38-D97C-4BD5-8EBA-CC8F79BA64EB}"/>
              </a:ext>
            </a:extLst>
          </p:cNvPr>
          <p:cNvSpPr>
            <a:spLocks noGrp="1"/>
          </p:cNvSpPr>
          <p:nvPr>
            <p:ph type="title"/>
          </p:nvPr>
        </p:nvSpPr>
        <p:spPr>
          <a:xfrm>
            <a:off x="0" y="1123837"/>
            <a:ext cx="3657599" cy="4601183"/>
          </a:xfrm>
        </p:spPr>
        <p:txBody>
          <a:bodyPr/>
          <a:lstStyle/>
          <a:p>
            <a:r>
              <a:rPr lang="es-CL" dirty="0"/>
              <a:t>EN ESTA CLASE APRENDEREMOS </a:t>
            </a:r>
          </a:p>
        </p:txBody>
      </p:sp>
      <p:sp>
        <p:nvSpPr>
          <p:cNvPr id="3" name="Marcador de contenido 2">
            <a:extLst>
              <a:ext uri="{FF2B5EF4-FFF2-40B4-BE49-F238E27FC236}">
                <a16:creationId xmlns:a16="http://schemas.microsoft.com/office/drawing/2014/main" id="{C9E01B96-FEF9-41E9-82C8-7DF457A790FC}"/>
              </a:ext>
            </a:extLst>
          </p:cNvPr>
          <p:cNvSpPr>
            <a:spLocks noGrp="1"/>
          </p:cNvSpPr>
          <p:nvPr>
            <p:ph idx="1"/>
          </p:nvPr>
        </p:nvSpPr>
        <p:spPr/>
        <p:txBody>
          <a:bodyPr>
            <a:normAutofit/>
          </a:bodyPr>
          <a:lstStyle/>
          <a:p>
            <a:r>
              <a:rPr lang="es-CL" sz="3200" b="1" i="1" dirty="0"/>
              <a:t>Objetivo de clase</a:t>
            </a:r>
            <a:r>
              <a:rPr lang="es-CL" sz="3200" dirty="0"/>
              <a:t>. </a:t>
            </a:r>
            <a:r>
              <a:rPr lang="es-ES" sz="3200" i="1" dirty="0"/>
              <a:t>Crear trabajos de arte con un propósito expresivo, aplicando elementos de la técnicas del </a:t>
            </a:r>
            <a:r>
              <a:rPr lang="es-ES" sz="3200" i="1" dirty="0" err="1"/>
              <a:t>frottage</a:t>
            </a:r>
            <a:r>
              <a:rPr lang="es-ES" sz="3200" i="1" dirty="0"/>
              <a:t> .</a:t>
            </a:r>
            <a:endParaRPr lang="es-CL" sz="3200" i="1" dirty="0"/>
          </a:p>
        </p:txBody>
      </p:sp>
      <p:pic>
        <p:nvPicPr>
          <p:cNvPr id="4" name="Imagen 3">
            <a:extLst>
              <a:ext uri="{FF2B5EF4-FFF2-40B4-BE49-F238E27FC236}">
                <a16:creationId xmlns:a16="http://schemas.microsoft.com/office/drawing/2014/main" id="{BE1BFA2A-54E1-4E6D-8A26-DC2A20E562CE}"/>
              </a:ext>
            </a:extLst>
          </p:cNvPr>
          <p:cNvPicPr>
            <a:picLocks noChangeAspect="1"/>
          </p:cNvPicPr>
          <p:nvPr/>
        </p:nvPicPr>
        <p:blipFill>
          <a:blip r:embed="rId2"/>
          <a:stretch>
            <a:fillRect/>
          </a:stretch>
        </p:blipFill>
        <p:spPr>
          <a:xfrm>
            <a:off x="3657599" y="52274"/>
            <a:ext cx="7060020" cy="2457010"/>
          </a:xfrm>
          <a:prstGeom prst="rect">
            <a:avLst/>
          </a:prstGeom>
        </p:spPr>
      </p:pic>
    </p:spTree>
    <p:extLst>
      <p:ext uri="{BB962C8B-B14F-4D97-AF65-F5344CB8AC3E}">
        <p14:creationId xmlns:p14="http://schemas.microsoft.com/office/powerpoint/2010/main" val="1707598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7748EB7-3157-48CB-B79F-9C2B7888DE15}"/>
              </a:ext>
            </a:extLst>
          </p:cNvPr>
          <p:cNvPicPr>
            <a:picLocks noChangeAspect="1"/>
          </p:cNvPicPr>
          <p:nvPr/>
        </p:nvPicPr>
        <p:blipFill>
          <a:blip r:embed="rId2"/>
          <a:stretch>
            <a:fillRect/>
          </a:stretch>
        </p:blipFill>
        <p:spPr>
          <a:xfrm>
            <a:off x="5172075" y="2195512"/>
            <a:ext cx="1847850" cy="2466975"/>
          </a:xfrm>
          <a:prstGeom prst="rect">
            <a:avLst/>
          </a:prstGeom>
        </p:spPr>
      </p:pic>
      <p:sp>
        <p:nvSpPr>
          <p:cNvPr id="2" name="Título 1">
            <a:extLst>
              <a:ext uri="{FF2B5EF4-FFF2-40B4-BE49-F238E27FC236}">
                <a16:creationId xmlns:a16="http://schemas.microsoft.com/office/drawing/2014/main" id="{0326E692-28B8-4359-927F-77A58A5DA9B4}"/>
              </a:ext>
            </a:extLst>
          </p:cNvPr>
          <p:cNvSpPr>
            <a:spLocks noGrp="1"/>
          </p:cNvSpPr>
          <p:nvPr>
            <p:ph type="title"/>
          </p:nvPr>
        </p:nvSpPr>
        <p:spPr/>
        <p:txBody>
          <a:bodyPr/>
          <a:lstStyle/>
          <a:p>
            <a:r>
              <a:rPr lang="es-CL" dirty="0"/>
              <a:t>Arte </a:t>
            </a:r>
            <a:r>
              <a:rPr lang="es-CL" dirty="0" err="1"/>
              <a:t>Frotegge</a:t>
            </a:r>
            <a:endParaRPr lang="es-CL" dirty="0"/>
          </a:p>
        </p:txBody>
      </p:sp>
      <p:pic>
        <p:nvPicPr>
          <p:cNvPr id="6" name="Marcador de contenido 5">
            <a:extLst>
              <a:ext uri="{FF2B5EF4-FFF2-40B4-BE49-F238E27FC236}">
                <a16:creationId xmlns:a16="http://schemas.microsoft.com/office/drawing/2014/main" id="{2A3BB198-FAB6-4CAA-8BC1-B7784B85EA9A}"/>
              </a:ext>
            </a:extLst>
          </p:cNvPr>
          <p:cNvPicPr>
            <a:picLocks noGrp="1" noChangeAspect="1"/>
          </p:cNvPicPr>
          <p:nvPr>
            <p:ph sz="half" idx="1"/>
          </p:nvPr>
        </p:nvPicPr>
        <p:blipFill>
          <a:blip r:embed="rId3"/>
          <a:stretch>
            <a:fillRect/>
          </a:stretch>
        </p:blipFill>
        <p:spPr>
          <a:xfrm>
            <a:off x="3904456" y="616688"/>
            <a:ext cx="3729721" cy="5592725"/>
          </a:xfrm>
          <a:prstGeom prst="rect">
            <a:avLst/>
          </a:prstGeom>
        </p:spPr>
      </p:pic>
      <p:pic>
        <p:nvPicPr>
          <p:cNvPr id="7" name="Marcador de contenido 6">
            <a:extLst>
              <a:ext uri="{FF2B5EF4-FFF2-40B4-BE49-F238E27FC236}">
                <a16:creationId xmlns:a16="http://schemas.microsoft.com/office/drawing/2014/main" id="{88307DE6-F200-4B43-8729-732112B07A6C}"/>
              </a:ext>
            </a:extLst>
          </p:cNvPr>
          <p:cNvPicPr>
            <a:picLocks noGrp="1" noChangeAspect="1"/>
          </p:cNvPicPr>
          <p:nvPr>
            <p:ph sz="half" idx="2"/>
          </p:nvPr>
        </p:nvPicPr>
        <p:blipFill>
          <a:blip r:embed="rId4"/>
          <a:stretch>
            <a:fillRect/>
          </a:stretch>
        </p:blipFill>
        <p:spPr>
          <a:xfrm>
            <a:off x="7818438" y="616688"/>
            <a:ext cx="3475037" cy="5592725"/>
          </a:xfrm>
          <a:prstGeom prst="rect">
            <a:avLst/>
          </a:prstGeom>
        </p:spPr>
      </p:pic>
    </p:spTree>
    <p:extLst>
      <p:ext uri="{BB962C8B-B14F-4D97-AF65-F5344CB8AC3E}">
        <p14:creationId xmlns:p14="http://schemas.microsoft.com/office/powerpoint/2010/main" val="1192572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BD1822-6607-4265-9835-091C651B4E07}"/>
              </a:ext>
            </a:extLst>
          </p:cNvPr>
          <p:cNvSpPr>
            <a:spLocks noGrp="1"/>
          </p:cNvSpPr>
          <p:nvPr>
            <p:ph type="title"/>
          </p:nvPr>
        </p:nvSpPr>
        <p:spPr/>
        <p:txBody>
          <a:bodyPr/>
          <a:lstStyle/>
          <a:p>
            <a:r>
              <a:rPr lang="es-CL" sz="5400" dirty="0"/>
              <a:t>Max </a:t>
            </a:r>
            <a:r>
              <a:rPr lang="es-CL" sz="4800" dirty="0"/>
              <a:t>Ernst:</a:t>
            </a:r>
            <a:br>
              <a:rPr lang="es-CL" dirty="0"/>
            </a:br>
            <a:r>
              <a:rPr lang="es-ES" sz="2000" dirty="0"/>
              <a:t>(Brühl, Alemania, el 2 de abril de 1891 - París, Francia, el 1 de abril de 1976)</a:t>
            </a:r>
            <a:endParaRPr lang="es-CL" dirty="0"/>
          </a:p>
        </p:txBody>
      </p:sp>
      <p:sp>
        <p:nvSpPr>
          <p:cNvPr id="3" name="Marcador de texto 2">
            <a:extLst>
              <a:ext uri="{FF2B5EF4-FFF2-40B4-BE49-F238E27FC236}">
                <a16:creationId xmlns:a16="http://schemas.microsoft.com/office/drawing/2014/main" id="{44F1FDBF-1897-485B-B031-CC773D8DBCF7}"/>
              </a:ext>
            </a:extLst>
          </p:cNvPr>
          <p:cNvSpPr>
            <a:spLocks noGrp="1"/>
          </p:cNvSpPr>
          <p:nvPr>
            <p:ph type="body" idx="1"/>
          </p:nvPr>
        </p:nvSpPr>
        <p:spPr/>
        <p:txBody>
          <a:bodyPr/>
          <a:lstStyle/>
          <a:p>
            <a:r>
              <a:rPr lang="es-ES" dirty="0"/>
              <a:t>Fue ideado por el pintor surrealista Max Ernst en 1925.</a:t>
            </a:r>
            <a:endParaRPr lang="es-CL" dirty="0"/>
          </a:p>
        </p:txBody>
      </p:sp>
      <p:pic>
        <p:nvPicPr>
          <p:cNvPr id="7" name="Marcador de contenido 6">
            <a:extLst>
              <a:ext uri="{FF2B5EF4-FFF2-40B4-BE49-F238E27FC236}">
                <a16:creationId xmlns:a16="http://schemas.microsoft.com/office/drawing/2014/main" id="{199866FB-3647-4780-A785-7A7BDE3961F0}"/>
              </a:ext>
            </a:extLst>
          </p:cNvPr>
          <p:cNvPicPr>
            <a:picLocks noGrp="1" noChangeAspect="1"/>
          </p:cNvPicPr>
          <p:nvPr>
            <p:ph sz="half" idx="2"/>
          </p:nvPr>
        </p:nvPicPr>
        <p:blipFill>
          <a:blip r:embed="rId2"/>
          <a:stretch>
            <a:fillRect/>
          </a:stretch>
        </p:blipFill>
        <p:spPr>
          <a:xfrm>
            <a:off x="3867912" y="1930936"/>
            <a:ext cx="3277167" cy="4235948"/>
          </a:xfrm>
          <a:prstGeom prst="rect">
            <a:avLst/>
          </a:prstGeom>
        </p:spPr>
      </p:pic>
      <p:sp>
        <p:nvSpPr>
          <p:cNvPr id="5" name="Marcador de texto 4">
            <a:extLst>
              <a:ext uri="{FF2B5EF4-FFF2-40B4-BE49-F238E27FC236}">
                <a16:creationId xmlns:a16="http://schemas.microsoft.com/office/drawing/2014/main" id="{65F9641C-025C-4486-8298-0732D2549839}"/>
              </a:ext>
            </a:extLst>
          </p:cNvPr>
          <p:cNvSpPr>
            <a:spLocks noGrp="1"/>
          </p:cNvSpPr>
          <p:nvPr>
            <p:ph type="body" sz="quarter" idx="3"/>
          </p:nvPr>
        </p:nvSpPr>
        <p:spPr/>
        <p:txBody>
          <a:bodyPr/>
          <a:lstStyle/>
          <a:p>
            <a:r>
              <a:rPr lang="es-CL" dirty="0"/>
              <a:t>Creador del </a:t>
            </a:r>
            <a:r>
              <a:rPr lang="es-CL" dirty="0" err="1"/>
              <a:t>frottage</a:t>
            </a:r>
            <a:endParaRPr lang="es-CL" dirty="0"/>
          </a:p>
        </p:txBody>
      </p:sp>
      <p:sp>
        <p:nvSpPr>
          <p:cNvPr id="6" name="Marcador de contenido 5">
            <a:extLst>
              <a:ext uri="{FF2B5EF4-FFF2-40B4-BE49-F238E27FC236}">
                <a16:creationId xmlns:a16="http://schemas.microsoft.com/office/drawing/2014/main" id="{D7736ADF-4EAB-4641-96C2-A6021CE57FAA}"/>
              </a:ext>
            </a:extLst>
          </p:cNvPr>
          <p:cNvSpPr>
            <a:spLocks noGrp="1"/>
          </p:cNvSpPr>
          <p:nvPr>
            <p:ph sz="quarter" idx="4"/>
          </p:nvPr>
        </p:nvSpPr>
        <p:spPr/>
        <p:txBody>
          <a:bodyPr/>
          <a:lstStyle/>
          <a:p>
            <a:r>
              <a:rPr lang="es-ES" dirty="0"/>
              <a:t>Fue desarrollado por Ernst en 1925. Ernst se inspiró en un antiguo suelo de madera donde el grano de las tablas se había acentuado por muchos años de fregado. Los patrones de </a:t>
            </a:r>
            <a:r>
              <a:rPr lang="es-ES" dirty="0" err="1"/>
              <a:t>graining</a:t>
            </a:r>
            <a:r>
              <a:rPr lang="es-ES" dirty="0"/>
              <a:t> le sugirieron imágenes extrañas. Los capturó colocando hojas de papel en el suelo y frotándolas con un lápiz suave.</a:t>
            </a:r>
            <a:endParaRPr lang="es-CL" dirty="0"/>
          </a:p>
        </p:txBody>
      </p:sp>
    </p:spTree>
    <p:extLst>
      <p:ext uri="{BB962C8B-B14F-4D97-AF65-F5344CB8AC3E}">
        <p14:creationId xmlns:p14="http://schemas.microsoft.com/office/powerpoint/2010/main" val="901270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60701D-8C55-418A-AC8C-6D5D990BC264}"/>
              </a:ext>
            </a:extLst>
          </p:cNvPr>
          <p:cNvSpPr>
            <a:spLocks noGrp="1"/>
          </p:cNvSpPr>
          <p:nvPr>
            <p:ph type="title"/>
          </p:nvPr>
        </p:nvSpPr>
        <p:spPr/>
        <p:txBody>
          <a:bodyPr/>
          <a:lstStyle/>
          <a:p>
            <a:r>
              <a:rPr lang="es-CL" dirty="0"/>
              <a:t>Creaciones de Max  Ernst:</a:t>
            </a:r>
            <a:br>
              <a:rPr lang="es-CL" dirty="0"/>
            </a:br>
            <a:r>
              <a:rPr lang="es-CL" dirty="0" err="1"/>
              <a:t>frottage</a:t>
            </a:r>
            <a:r>
              <a:rPr lang="es-CL" dirty="0"/>
              <a:t>.</a:t>
            </a:r>
          </a:p>
        </p:txBody>
      </p:sp>
      <p:pic>
        <p:nvPicPr>
          <p:cNvPr id="5" name="Marcador de contenido 4">
            <a:extLst>
              <a:ext uri="{FF2B5EF4-FFF2-40B4-BE49-F238E27FC236}">
                <a16:creationId xmlns:a16="http://schemas.microsoft.com/office/drawing/2014/main" id="{EA299DD9-61FD-4678-ACCE-A91C89414753}"/>
              </a:ext>
            </a:extLst>
          </p:cNvPr>
          <p:cNvPicPr>
            <a:picLocks noGrp="1" noChangeAspect="1"/>
          </p:cNvPicPr>
          <p:nvPr>
            <p:ph sz="half" idx="1"/>
          </p:nvPr>
        </p:nvPicPr>
        <p:blipFill>
          <a:blip r:embed="rId2"/>
          <a:stretch>
            <a:fillRect/>
          </a:stretch>
        </p:blipFill>
        <p:spPr>
          <a:xfrm>
            <a:off x="3904406" y="868363"/>
            <a:ext cx="3400526" cy="5121275"/>
          </a:xfrm>
          <a:prstGeom prst="rect">
            <a:avLst/>
          </a:prstGeom>
        </p:spPr>
      </p:pic>
      <p:pic>
        <p:nvPicPr>
          <p:cNvPr id="6" name="Marcador de contenido 5">
            <a:extLst>
              <a:ext uri="{FF2B5EF4-FFF2-40B4-BE49-F238E27FC236}">
                <a16:creationId xmlns:a16="http://schemas.microsoft.com/office/drawing/2014/main" id="{6197E497-D0AA-4389-B514-E699FB89FC78}"/>
              </a:ext>
            </a:extLst>
          </p:cNvPr>
          <p:cNvPicPr>
            <a:picLocks noGrp="1" noChangeAspect="1"/>
          </p:cNvPicPr>
          <p:nvPr>
            <p:ph sz="half" idx="2"/>
          </p:nvPr>
        </p:nvPicPr>
        <p:blipFill>
          <a:blip r:embed="rId3"/>
          <a:stretch>
            <a:fillRect/>
          </a:stretch>
        </p:blipFill>
        <p:spPr>
          <a:xfrm>
            <a:off x="7818438" y="868364"/>
            <a:ext cx="3475037" cy="5121274"/>
          </a:xfrm>
          <a:prstGeom prst="rect">
            <a:avLst/>
          </a:prstGeom>
        </p:spPr>
      </p:pic>
    </p:spTree>
    <p:extLst>
      <p:ext uri="{BB962C8B-B14F-4D97-AF65-F5344CB8AC3E}">
        <p14:creationId xmlns:p14="http://schemas.microsoft.com/office/powerpoint/2010/main" val="2264245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1CEE59-9349-4B35-AD95-DE8C753FAB9B}"/>
              </a:ext>
            </a:extLst>
          </p:cNvPr>
          <p:cNvSpPr>
            <a:spLocks noGrp="1"/>
          </p:cNvSpPr>
          <p:nvPr>
            <p:ph type="title"/>
          </p:nvPr>
        </p:nvSpPr>
        <p:spPr/>
        <p:txBody>
          <a:bodyPr/>
          <a:lstStyle/>
          <a:p>
            <a:r>
              <a:rPr lang="es-CL" dirty="0"/>
              <a:t>Creaciones de </a:t>
            </a:r>
            <a:r>
              <a:rPr lang="es-CL" dirty="0" err="1"/>
              <a:t>forttage</a:t>
            </a:r>
            <a:r>
              <a:rPr lang="es-CL" dirty="0"/>
              <a:t> </a:t>
            </a:r>
            <a:br>
              <a:rPr lang="es-CL" dirty="0"/>
            </a:br>
            <a:r>
              <a:rPr lang="es-CL" dirty="0"/>
              <a:t>de niños </a:t>
            </a:r>
          </a:p>
        </p:txBody>
      </p:sp>
      <p:pic>
        <p:nvPicPr>
          <p:cNvPr id="5" name="Marcador de contenido 4">
            <a:extLst>
              <a:ext uri="{FF2B5EF4-FFF2-40B4-BE49-F238E27FC236}">
                <a16:creationId xmlns:a16="http://schemas.microsoft.com/office/drawing/2014/main" id="{03F22D28-9E40-439F-A0FE-DFD2CC3404B1}"/>
              </a:ext>
            </a:extLst>
          </p:cNvPr>
          <p:cNvPicPr>
            <a:picLocks noGrp="1" noChangeAspect="1"/>
          </p:cNvPicPr>
          <p:nvPr>
            <p:ph sz="half" idx="1"/>
          </p:nvPr>
        </p:nvPicPr>
        <p:blipFill>
          <a:blip r:embed="rId2"/>
          <a:stretch>
            <a:fillRect/>
          </a:stretch>
        </p:blipFill>
        <p:spPr>
          <a:xfrm>
            <a:off x="3867150" y="868680"/>
            <a:ext cx="3475038" cy="5387659"/>
          </a:xfrm>
          <a:prstGeom prst="rect">
            <a:avLst/>
          </a:prstGeom>
        </p:spPr>
      </p:pic>
      <p:pic>
        <p:nvPicPr>
          <p:cNvPr id="6" name="Marcador de contenido 5">
            <a:extLst>
              <a:ext uri="{FF2B5EF4-FFF2-40B4-BE49-F238E27FC236}">
                <a16:creationId xmlns:a16="http://schemas.microsoft.com/office/drawing/2014/main" id="{7B6678EB-A766-4149-9E16-AF390337A712}"/>
              </a:ext>
            </a:extLst>
          </p:cNvPr>
          <p:cNvPicPr>
            <a:picLocks noGrp="1" noChangeAspect="1"/>
          </p:cNvPicPr>
          <p:nvPr>
            <p:ph sz="half" idx="2"/>
          </p:nvPr>
        </p:nvPicPr>
        <p:blipFill>
          <a:blip r:embed="rId3"/>
          <a:stretch>
            <a:fillRect/>
          </a:stretch>
        </p:blipFill>
        <p:spPr>
          <a:xfrm>
            <a:off x="7818438" y="868680"/>
            <a:ext cx="3475037" cy="5387659"/>
          </a:xfrm>
          <a:prstGeom prst="rect">
            <a:avLst/>
          </a:prstGeom>
        </p:spPr>
      </p:pic>
    </p:spTree>
    <p:extLst>
      <p:ext uri="{BB962C8B-B14F-4D97-AF65-F5344CB8AC3E}">
        <p14:creationId xmlns:p14="http://schemas.microsoft.com/office/powerpoint/2010/main" val="1862537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C79330-E200-44A4-8006-9E21705B0444}"/>
              </a:ext>
            </a:extLst>
          </p:cNvPr>
          <p:cNvSpPr>
            <a:spLocks noGrp="1"/>
          </p:cNvSpPr>
          <p:nvPr>
            <p:ph type="title"/>
          </p:nvPr>
        </p:nvSpPr>
        <p:spPr/>
        <p:txBody>
          <a:bodyPr/>
          <a:lstStyle/>
          <a:p>
            <a:r>
              <a:rPr lang="es-CL" dirty="0"/>
              <a:t>Como se hacen </a:t>
            </a:r>
          </a:p>
        </p:txBody>
      </p:sp>
      <p:pic>
        <p:nvPicPr>
          <p:cNvPr id="5" name="Marcador de contenido 4">
            <a:extLst>
              <a:ext uri="{FF2B5EF4-FFF2-40B4-BE49-F238E27FC236}">
                <a16:creationId xmlns:a16="http://schemas.microsoft.com/office/drawing/2014/main" id="{65405E6B-EA89-426B-AA9D-C24B253B84B6}"/>
              </a:ext>
            </a:extLst>
          </p:cNvPr>
          <p:cNvPicPr>
            <a:picLocks noGrp="1" noChangeAspect="1"/>
          </p:cNvPicPr>
          <p:nvPr>
            <p:ph idx="1"/>
          </p:nvPr>
        </p:nvPicPr>
        <p:blipFill>
          <a:blip r:embed="rId2"/>
          <a:stretch>
            <a:fillRect/>
          </a:stretch>
        </p:blipFill>
        <p:spPr>
          <a:xfrm>
            <a:off x="4423145" y="1071563"/>
            <a:ext cx="6655982" cy="4714875"/>
          </a:xfrm>
          <a:prstGeom prst="rect">
            <a:avLst/>
          </a:prstGeom>
        </p:spPr>
      </p:pic>
      <p:sp>
        <p:nvSpPr>
          <p:cNvPr id="4" name="Marcador de texto 3">
            <a:extLst>
              <a:ext uri="{FF2B5EF4-FFF2-40B4-BE49-F238E27FC236}">
                <a16:creationId xmlns:a16="http://schemas.microsoft.com/office/drawing/2014/main" id="{AF9112FC-74E3-4654-AF5B-CBFA3D602AA9}"/>
              </a:ext>
            </a:extLst>
          </p:cNvPr>
          <p:cNvSpPr>
            <a:spLocks noGrp="1"/>
          </p:cNvSpPr>
          <p:nvPr>
            <p:ph type="body" sz="half" idx="2"/>
          </p:nvPr>
        </p:nvSpPr>
        <p:spPr/>
        <p:txBody>
          <a:bodyPr>
            <a:normAutofit/>
          </a:bodyPr>
          <a:lstStyle/>
          <a:p>
            <a:r>
              <a:rPr lang="es-ES" sz="1800" dirty="0"/>
              <a:t>Con  superficial rugosas  , todo tipo de materiales </a:t>
            </a:r>
          </a:p>
          <a:p>
            <a:pPr marL="285750" indent="-285750">
              <a:buFontTx/>
              <a:buChar char="-"/>
            </a:pPr>
            <a:r>
              <a:rPr lang="es-ES" sz="1800" dirty="0"/>
              <a:t>Hojas de oficio </a:t>
            </a:r>
          </a:p>
          <a:p>
            <a:pPr marL="285750" indent="-285750">
              <a:buFontTx/>
              <a:buChar char="-"/>
            </a:pPr>
            <a:r>
              <a:rPr lang="es-ES" sz="1800" dirty="0"/>
              <a:t>Diferentes tipos de lápices. </a:t>
            </a:r>
          </a:p>
        </p:txBody>
      </p:sp>
    </p:spTree>
    <p:extLst>
      <p:ext uri="{BB962C8B-B14F-4D97-AF65-F5344CB8AC3E}">
        <p14:creationId xmlns:p14="http://schemas.microsoft.com/office/powerpoint/2010/main" val="2479064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62580A-DA6F-434E-AD70-DE78DCB0C33D}"/>
              </a:ext>
            </a:extLst>
          </p:cNvPr>
          <p:cNvSpPr>
            <a:spLocks noGrp="1"/>
          </p:cNvSpPr>
          <p:nvPr>
            <p:ph type="ctrTitle"/>
          </p:nvPr>
        </p:nvSpPr>
        <p:spPr/>
        <p:txBody>
          <a:bodyPr>
            <a:normAutofit fontScale="90000"/>
          </a:bodyPr>
          <a:lstStyle/>
          <a:p>
            <a:r>
              <a:rPr lang="es-CL" dirty="0"/>
              <a:t>Mis queridos Estudiantes los invito a crear su arte con la técnica </a:t>
            </a:r>
            <a:r>
              <a:rPr lang="es-CL" dirty="0" err="1"/>
              <a:t>forttage</a:t>
            </a:r>
            <a:endParaRPr lang="es-CL" dirty="0"/>
          </a:p>
        </p:txBody>
      </p:sp>
      <p:sp>
        <p:nvSpPr>
          <p:cNvPr id="3" name="Subtítulo 2">
            <a:extLst>
              <a:ext uri="{FF2B5EF4-FFF2-40B4-BE49-F238E27FC236}">
                <a16:creationId xmlns:a16="http://schemas.microsoft.com/office/drawing/2014/main" id="{003E9720-C89D-4921-B7CE-1EE4EA311604}"/>
              </a:ext>
            </a:extLst>
          </p:cNvPr>
          <p:cNvSpPr>
            <a:spLocks noGrp="1"/>
          </p:cNvSpPr>
          <p:nvPr>
            <p:ph type="subTitle" idx="1"/>
          </p:nvPr>
        </p:nvSpPr>
        <p:spPr/>
        <p:txBody>
          <a:bodyPr/>
          <a:lstStyle/>
          <a:p>
            <a:endParaRPr lang="es-CL" dirty="0"/>
          </a:p>
        </p:txBody>
      </p:sp>
      <p:pic>
        <p:nvPicPr>
          <p:cNvPr id="4" name="Imagen 3">
            <a:extLst>
              <a:ext uri="{FF2B5EF4-FFF2-40B4-BE49-F238E27FC236}">
                <a16:creationId xmlns:a16="http://schemas.microsoft.com/office/drawing/2014/main" id="{1D5E2D0D-D990-4DEF-975B-79C74703D034}"/>
              </a:ext>
            </a:extLst>
          </p:cNvPr>
          <p:cNvPicPr>
            <a:picLocks noChangeAspect="1"/>
          </p:cNvPicPr>
          <p:nvPr/>
        </p:nvPicPr>
        <p:blipFill>
          <a:blip r:embed="rId2"/>
          <a:stretch>
            <a:fillRect/>
          </a:stretch>
        </p:blipFill>
        <p:spPr>
          <a:xfrm>
            <a:off x="8618574" y="765434"/>
            <a:ext cx="3573426" cy="5667375"/>
          </a:xfrm>
          <a:prstGeom prst="rect">
            <a:avLst/>
          </a:prstGeom>
        </p:spPr>
      </p:pic>
    </p:spTree>
    <p:extLst>
      <p:ext uri="{BB962C8B-B14F-4D97-AF65-F5344CB8AC3E}">
        <p14:creationId xmlns:p14="http://schemas.microsoft.com/office/powerpoint/2010/main" val="178316501"/>
      </p:ext>
    </p:extLst>
  </p:cSld>
  <p:clrMapOvr>
    <a:masterClrMapping/>
  </p:clrMapOvr>
</p:sld>
</file>

<file path=ppt/theme/theme1.xml><?xml version="1.0" encoding="utf-8"?>
<a:theme xmlns:a="http://schemas.openxmlformats.org/drawingml/2006/main" name="Marco">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TM03457475[[fn=Marco]]</Template>
  <TotalTime>42</TotalTime>
  <Words>331</Words>
  <Application>Microsoft Office PowerPoint</Application>
  <PresentationFormat>Panorámica</PresentationFormat>
  <Paragraphs>19</Paragraphs>
  <Slides>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Corbel</vt:lpstr>
      <vt:lpstr>Wingdings</vt:lpstr>
      <vt:lpstr>Wingdings 2</vt:lpstr>
      <vt:lpstr>Marco</vt:lpstr>
      <vt:lpstr>Material complementario   4° básico A,B,C artes visuales  </vt:lpstr>
      <vt:lpstr>Me conecto 5 minutos antes que comience la clase .  Durante la clase virtud no se permite ingerir alimentos , tomar desayuno .  El uso del celular estará prohibido , durante la clase. Excepción en el caso  que el estudiante utilice dicho dispositivo para participar de la clase.  Los estudiantes deben seguir instrucciones del profesor.  Mantener el respeto hacia el docente que imparte la clase.  Los micrófonos deben estar silenciado .durante el desarrollo de la clase .y activarlo solo cuando necesite realizar una consulta .   Levantar la mano para participar .  Usar el chat solo para preguntar relacionadas a la clase .    </vt:lpstr>
      <vt:lpstr>EN ESTA CLASE APRENDEREMOS </vt:lpstr>
      <vt:lpstr>Arte Frotegge</vt:lpstr>
      <vt:lpstr>Max Ernst: (Brühl, Alemania, el 2 de abril de 1891 - París, Francia, el 1 de abril de 1976)</vt:lpstr>
      <vt:lpstr>Creaciones de Max  Ernst: frottage.</vt:lpstr>
      <vt:lpstr>Creaciones de forttage  de niños </vt:lpstr>
      <vt:lpstr>Como se hacen </vt:lpstr>
      <vt:lpstr>Mis queridos Estudiantes los invito a crear su arte con la técnica forttage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 complementario   4° básico A,B,C artes visuales</dc:title>
  <dc:creator>María Isabel</dc:creator>
  <cp:lastModifiedBy>María Isabel</cp:lastModifiedBy>
  <cp:revision>5</cp:revision>
  <dcterms:created xsi:type="dcterms:W3CDTF">2020-11-05T04:09:20Z</dcterms:created>
  <dcterms:modified xsi:type="dcterms:W3CDTF">2020-11-05T04:51:34Z</dcterms:modified>
</cp:coreProperties>
</file>