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74" r:id="rId4"/>
    <p:sldId id="271" r:id="rId5"/>
    <p:sldId id="269" r:id="rId6"/>
    <p:sldId id="273" r:id="rId7"/>
    <p:sldId id="262" r:id="rId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1" autoAdjust="0"/>
    <p:restoredTop sz="94660"/>
  </p:normalViewPr>
  <p:slideViewPr>
    <p:cSldViewPr>
      <p:cViewPr varScale="1">
        <p:scale>
          <a:sx n="72" d="100"/>
          <a:sy n="72" d="100"/>
        </p:scale>
        <p:origin x="137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19" name="18 Marcador de pie de página"/>
          <p:cNvSpPr>
            <a:spLocks noGrp="1"/>
          </p:cNvSpPr>
          <p:nvPr>
            <p:ph type="ftr" sz="quarter" idx="11"/>
          </p:nvPr>
        </p:nvSpPr>
        <p:spPr/>
        <p:txBody>
          <a:bodyPr/>
          <a:lstStyle/>
          <a:p>
            <a:endParaRPr lang="es-CL"/>
          </a:p>
        </p:txBody>
      </p:sp>
      <p:sp>
        <p:nvSpPr>
          <p:cNvPr id="27" name="26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AA6F84A-966E-4A8F-9C9C-29FCB67EA8F4}"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2A8BF4F9-E6C8-4BD9-9E72-4B7421BE76E5}" type="datetimeFigureOut">
              <a:rPr lang="es-CL" smtClean="0"/>
              <a:pPr/>
              <a:t>21-08-2020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077200" y="6356350"/>
            <a:ext cx="609600" cy="365125"/>
          </a:xfrm>
        </p:spPr>
        <p:txBody>
          <a:bodyPr/>
          <a:lstStyle/>
          <a:p>
            <a:fld id="{8AA6F84A-966E-4A8F-9C9C-29FCB67EA8F4}" type="slidenum">
              <a:rPr lang="es-CL" smtClean="0"/>
              <a:pPr/>
              <a:t>‹Nº›</a:t>
            </a:fld>
            <a:endParaRPr lang="es-C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8BF4F9-E6C8-4BD9-9E72-4B7421BE76E5}" type="datetimeFigureOut">
              <a:rPr lang="es-CL" smtClean="0"/>
              <a:pPr/>
              <a:t>21-08-2020</a:t>
            </a:fld>
            <a:endParaRPr lang="es-C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A6F84A-966E-4A8F-9C9C-29FCB67EA8F4}" type="slidenum">
              <a:rPr lang="es-CL" smtClean="0"/>
              <a:pPr/>
              <a:t>‹Nº›</a:t>
            </a:fld>
            <a:endParaRPr lang="es-C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Desktop\insignia colegio azul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0"/>
            <a:ext cx="1742302" cy="3093688"/>
          </a:xfrm>
          <a:prstGeom prst="rect">
            <a:avLst/>
          </a:prstGeom>
          <a:noFill/>
          <a:extLst/>
        </p:spPr>
      </p:pic>
      <p:sp>
        <p:nvSpPr>
          <p:cNvPr id="5" name="4 Rectángulo"/>
          <p:cNvSpPr/>
          <p:nvPr/>
        </p:nvSpPr>
        <p:spPr>
          <a:xfrm>
            <a:off x="2267744" y="3356992"/>
            <a:ext cx="5832648" cy="240065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 </a:t>
            </a:r>
            <a:r>
              <a:rPr lang="es-ES"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Música </a:t>
            </a:r>
            <a:r>
              <a:rPr lang="es-ES" sz="48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28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3°A,B,C</a:t>
            </a:r>
          </a:p>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CLASE N° </a:t>
            </a:r>
            <a:r>
              <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16</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3208">
            <a:off x="439825" y="859223"/>
            <a:ext cx="2762916" cy="249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racaso aprendizaje y educación | Revista SIC - Centro Gum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76124">
            <a:off x="6051279" y="969134"/>
            <a:ext cx="2845778" cy="19637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077072"/>
            <a:ext cx="22479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17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lstStyle/>
          <a:p>
            <a:endParaRPr lang="es-CL"/>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2187"/>
            <a:ext cx="8568952" cy="620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691680" y="908720"/>
            <a:ext cx="7127233" cy="923330"/>
          </a:xfrm>
          <a:prstGeom prst="rect">
            <a:avLst/>
          </a:prstGeom>
          <a:noFill/>
        </p:spPr>
        <p:txBody>
          <a:bodyPr wrap="square" rtlCol="0">
            <a:spAutoFit/>
          </a:bodyPr>
          <a:lstStyle/>
          <a:p>
            <a:r>
              <a:rPr lang="es-CL" dirty="0"/>
              <a:t>Objetivo: Unidad2  nivel 2 OA3:  Escuchar música en forma abundante de diversos contextos y culturas poniendo énfasis en: Tradición escrita (docta), música inspirada en raíces folclóricas de Chile y el mundo</a:t>
            </a:r>
            <a:r>
              <a:rPr lang="es-ES" dirty="0"/>
              <a:t>.</a:t>
            </a:r>
          </a:p>
        </p:txBody>
      </p:sp>
      <p:sp>
        <p:nvSpPr>
          <p:cNvPr id="10" name="9 Rectángulo"/>
          <p:cNvSpPr/>
          <p:nvPr/>
        </p:nvSpPr>
        <p:spPr>
          <a:xfrm>
            <a:off x="1115616" y="3717032"/>
            <a:ext cx="6840760" cy="369332"/>
          </a:xfrm>
          <a:prstGeom prst="rect">
            <a:avLst/>
          </a:prstGeom>
        </p:spPr>
        <p:txBody>
          <a:bodyPr wrap="square">
            <a:spAutoFit/>
          </a:bodyPr>
          <a:lstStyle/>
          <a:p>
            <a:endParaRPr lang="es-CL" dirty="0"/>
          </a:p>
        </p:txBody>
      </p:sp>
      <p:sp>
        <p:nvSpPr>
          <p:cNvPr id="9" name="8 Rectángulo"/>
          <p:cNvSpPr/>
          <p:nvPr/>
        </p:nvSpPr>
        <p:spPr>
          <a:xfrm>
            <a:off x="2411760" y="908720"/>
            <a:ext cx="6336704" cy="369332"/>
          </a:xfrm>
          <a:prstGeom prst="rect">
            <a:avLst/>
          </a:prstGeom>
        </p:spPr>
        <p:txBody>
          <a:bodyPr wrap="square">
            <a:spAutoFit/>
          </a:bodyPr>
          <a:lstStyle/>
          <a:p>
            <a:endParaRPr lang="es-CL" dirty="0"/>
          </a:p>
        </p:txBody>
      </p:sp>
      <p:sp>
        <p:nvSpPr>
          <p:cNvPr id="11" name="10 Rectángulo"/>
          <p:cNvSpPr/>
          <p:nvPr/>
        </p:nvSpPr>
        <p:spPr>
          <a:xfrm>
            <a:off x="1043608" y="4437112"/>
            <a:ext cx="7560840" cy="369332"/>
          </a:xfrm>
          <a:prstGeom prst="rect">
            <a:avLst/>
          </a:prstGeom>
        </p:spPr>
        <p:txBody>
          <a:bodyPr wrap="square">
            <a:spAutoFit/>
          </a:bodyPr>
          <a:lstStyle/>
          <a:p>
            <a:endParaRPr lang="es-CL" dirty="0"/>
          </a:p>
        </p:txBody>
      </p:sp>
      <p:sp>
        <p:nvSpPr>
          <p:cNvPr id="2" name="1 Rectángulo"/>
          <p:cNvSpPr/>
          <p:nvPr/>
        </p:nvSpPr>
        <p:spPr>
          <a:xfrm>
            <a:off x="1259633" y="3698448"/>
            <a:ext cx="7344816" cy="923330"/>
          </a:xfrm>
          <a:prstGeom prst="rect">
            <a:avLst/>
          </a:prstGeom>
        </p:spPr>
        <p:txBody>
          <a:bodyPr wrap="square">
            <a:spAutoFit/>
          </a:bodyPr>
          <a:lstStyle/>
          <a:p>
            <a:r>
              <a:rPr lang="es-419" dirty="0"/>
              <a:t>Manifiestan interés por escuchar música (piden repetir una audición, hacen preguntas con respecto a ella, piden conocer música parecida, etcétera).</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556792"/>
            <a:ext cx="8712968" cy="5040560"/>
          </a:xfrm>
        </p:spPr>
        <p:txBody>
          <a:bodyPr>
            <a:normAutofit fontScale="77500" lnSpcReduction="20000"/>
          </a:bodyPr>
          <a:lstStyle/>
          <a:p>
            <a:r>
              <a:rPr lang="es-419" b="1" dirty="0"/>
              <a:t>"La Consentida</a:t>
            </a:r>
            <a:r>
              <a:rPr lang="es-419" dirty="0"/>
              <a:t>" : Escrita por Jaime Atria, esta cueca - una de las más emblemáticas de nuestro país-, obtuvo el primer lugar en la competencia folklórica del Festival de Viña del Mar en 1961.</a:t>
            </a:r>
          </a:p>
          <a:p>
            <a:endParaRPr lang="es-419" dirty="0"/>
          </a:p>
          <a:p>
            <a:endParaRPr lang="es-419" dirty="0"/>
          </a:p>
          <a:p>
            <a:r>
              <a:rPr lang="es-419" b="1" dirty="0"/>
              <a:t>"La Rosa con el Clavel":  </a:t>
            </a:r>
            <a:r>
              <a:rPr lang="es-419" dirty="0"/>
              <a:t>Autor Jorge Martínez, cueca creada en 1962</a:t>
            </a:r>
          </a:p>
          <a:p>
            <a:endParaRPr lang="es-419" dirty="0"/>
          </a:p>
          <a:p>
            <a:endParaRPr lang="es-419" dirty="0"/>
          </a:p>
          <a:p>
            <a:r>
              <a:rPr lang="es-419" b="1" dirty="0"/>
              <a:t>"El guatón Loyola": </a:t>
            </a:r>
            <a:r>
              <a:rPr lang="es-419" dirty="0"/>
              <a:t>La golpiza más famosa de Chile. El "puñete" que recibió el 'Guatón' Loyola ha sido por décadas un mito urbano de Fiestas Patrias. Fue creada por Alejandro Gálvez en 1954. La historia es la siguiente: Eduardo Loyola, un chileno de tomo y lomo, de poco más de 90 kilos de peso vio mancillado el honor de unas garzonas del fundo de un amigo, fue a encarar a quienes cometían tal afrenta. Dio y recibió peleando sólo, ante un trio de sujetos que, a pesar de su valentía, lo derrotaron. Sin embargo, la pelea no fue en Los Andes, sino que en la localidad de Parral, pero el grupo "Los Perlas" la cambió de zona para mejorar la rima.</a:t>
            </a:r>
          </a:p>
          <a:p>
            <a:endParaRPr lang="es-ES" dirty="0"/>
          </a:p>
        </p:txBody>
      </p:sp>
      <p:sp>
        <p:nvSpPr>
          <p:cNvPr id="4" name="3 CuadroTexto"/>
          <p:cNvSpPr txBox="1"/>
          <p:nvPr/>
        </p:nvSpPr>
        <p:spPr>
          <a:xfrm>
            <a:off x="2339752" y="764704"/>
            <a:ext cx="3154582" cy="369332"/>
          </a:xfrm>
          <a:prstGeom prst="rect">
            <a:avLst/>
          </a:prstGeom>
          <a:noFill/>
        </p:spPr>
        <p:txBody>
          <a:bodyPr wrap="none" rtlCol="0">
            <a:spAutoFit/>
          </a:bodyPr>
          <a:lstStyle/>
          <a:p>
            <a:r>
              <a:rPr lang="es-419" dirty="0"/>
              <a:t>Cuecas Chilenas y sus autores </a:t>
            </a:r>
            <a:endParaRPr lang="es-ES" dirty="0"/>
          </a:p>
        </p:txBody>
      </p:sp>
    </p:spTree>
    <p:extLst>
      <p:ext uri="{BB962C8B-B14F-4D97-AF65-F5344CB8AC3E}">
        <p14:creationId xmlns:p14="http://schemas.microsoft.com/office/powerpoint/2010/main" val="76084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65" y="228174"/>
            <a:ext cx="8360983" cy="662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Consejos para recitar un poema - Escolar - ABC Col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1052736"/>
            <a:ext cx="4327376" cy="31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355976" y="197955"/>
            <a:ext cx="4572000" cy="5909310"/>
          </a:xfrm>
          <a:prstGeom prst="rect">
            <a:avLst/>
          </a:prstGeom>
        </p:spPr>
        <p:txBody>
          <a:bodyPr>
            <a:spAutoFit/>
          </a:bodyPr>
          <a:lstStyle/>
          <a:p>
            <a:r>
              <a:rPr lang="es-419" dirty="0"/>
              <a:t>La Coreografía</a:t>
            </a:r>
          </a:p>
          <a:p>
            <a:r>
              <a:rPr lang="es-419" dirty="0"/>
              <a:t>    Cada pie de cueca empieza con una invitación del hombre a la mujer, seguido de un paseo de ambos en semicírculos, ella del brazo de él; sólo con música instrumental.                 </a:t>
            </a:r>
          </a:p>
          <a:p>
            <a:endParaRPr lang="es-419" dirty="0"/>
          </a:p>
          <a:p>
            <a:r>
              <a:rPr lang="es-419" dirty="0"/>
              <a:t>     Luego, al añadirse el canto, se efectúan las etapas coreográficas propiamente tales:</a:t>
            </a:r>
          </a:p>
          <a:p>
            <a:endParaRPr lang="es-419" dirty="0"/>
          </a:p>
          <a:p>
            <a:r>
              <a:rPr lang="es-419" dirty="0"/>
              <a:t>•Vuelta inicial, normalmente en círculo o en ocho. Cada uno por su derecha.</a:t>
            </a:r>
          </a:p>
          <a:p>
            <a:r>
              <a:rPr lang="es-419" dirty="0"/>
              <a:t>•Desplazamientos de avance y retroceso que tienden a ser semicirculares (escobillado).</a:t>
            </a:r>
          </a:p>
          <a:p>
            <a:r>
              <a:rPr lang="es-419" dirty="0"/>
              <a:t>•Segunda vuelta, la que se realiza con un giro y cambio de lado de los bailarines al comienzo del canto de la seguidilla.</a:t>
            </a:r>
          </a:p>
          <a:p>
            <a:r>
              <a:rPr lang="es-419" dirty="0"/>
              <a:t>•Continuación de los desplazamientos.</a:t>
            </a:r>
          </a:p>
          <a:p>
            <a:r>
              <a:rPr lang="es-419" dirty="0"/>
              <a:t>•Tercera vuelta, como la segunda, la que habitualmente es un “¡ay sí!” o un “¡sí!”.</a:t>
            </a:r>
          </a:p>
          <a:p>
            <a:r>
              <a:rPr lang="es-419" dirty="0"/>
              <a:t>•Continuación de los desplazamientos.</a:t>
            </a:r>
          </a:p>
          <a:p>
            <a:r>
              <a:rPr lang="es-419" dirty="0"/>
              <a:t>•Vuelta final, al iniciarse el remate..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ites.google.com/site/lacuecanuestrobailenacional/_/rsrc/1467895682585/home/la-coreograf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30" y="126999"/>
            <a:ext cx="8443533" cy="651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0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5634" b="31748"/>
          <a:stretch>
            <a:fillRect/>
          </a:stretch>
        </p:blipFill>
        <p:spPr bwMode="auto">
          <a:xfrm>
            <a:off x="323528" y="332656"/>
            <a:ext cx="635182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015208" y="1196752"/>
            <a:ext cx="7128792" cy="369332"/>
          </a:xfrm>
          <a:prstGeom prst="rect">
            <a:avLst/>
          </a:prstGeom>
        </p:spPr>
        <p:txBody>
          <a:bodyPr wrap="square">
            <a:spAutoFit/>
          </a:bodyPr>
          <a:lstStyle/>
          <a:p>
            <a:endParaRPr lang="es-CL" dirty="0"/>
          </a:p>
        </p:txBody>
      </p:sp>
      <p:sp>
        <p:nvSpPr>
          <p:cNvPr id="7" name="6 Rectángulo"/>
          <p:cNvSpPr/>
          <p:nvPr/>
        </p:nvSpPr>
        <p:spPr>
          <a:xfrm>
            <a:off x="323527" y="2967335"/>
            <a:ext cx="8424937" cy="1569660"/>
          </a:xfrm>
          <a:prstGeom prst="rect">
            <a:avLst/>
          </a:prstGeom>
          <a:noFill/>
        </p:spPr>
        <p:txBody>
          <a:bodyPr wrap="square" lIns="91440" tIns="45720" rIns="91440" bIns="45720">
            <a:spAutoFit/>
          </a:bodyPr>
          <a:lstStyle/>
          <a:p>
            <a:pPr algn="ctr"/>
            <a:r>
              <a:rPr lang="es-E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s-ES" sz="3200" b="1" cap="none" spc="0" dirty="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rPr>
              <a:t>Muy bien  te  felicito </a:t>
            </a:r>
            <a:r>
              <a:rPr lang="es-ES" sz="3200" b="1" dirty="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rPr>
              <a:t>ahora puedes en tu casa practicar la cueca </a:t>
            </a:r>
          </a:p>
          <a:p>
            <a:pPr algn="ctr"/>
            <a:endParaRPr lang="es-ES" sz="3200" b="1" dirty="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endParaRPr>
          </a:p>
        </p:txBody>
      </p:sp>
      <p:sp>
        <p:nvSpPr>
          <p:cNvPr id="8" name="7 Corazón"/>
          <p:cNvSpPr/>
          <p:nvPr/>
        </p:nvSpPr>
        <p:spPr>
          <a:xfrm>
            <a:off x="3347864" y="4581128"/>
            <a:ext cx="2592288" cy="1944216"/>
          </a:xfrm>
          <a:prstGeom prst="hear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b="1" dirty="0">
              <a:ln>
                <a:solidFill>
                  <a:schemeClr val="tx1"/>
                </a:solidFill>
              </a:ln>
            </a:endParaRPr>
          </a:p>
        </p:txBody>
      </p:sp>
      <p:sp>
        <p:nvSpPr>
          <p:cNvPr id="10" name="9 Rectángulo"/>
          <p:cNvSpPr/>
          <p:nvPr/>
        </p:nvSpPr>
        <p:spPr>
          <a:xfrm>
            <a:off x="1871192" y="1628800"/>
            <a:ext cx="6445224" cy="1200329"/>
          </a:xfrm>
          <a:prstGeom prst="rect">
            <a:avLst/>
          </a:prstGeom>
        </p:spPr>
        <p:txBody>
          <a:bodyPr wrap="square">
            <a:spAutoFit/>
          </a:bodyPr>
          <a:lstStyle/>
          <a:p>
            <a:r>
              <a:rPr lang="es-419" dirty="0"/>
              <a:t>Manifiestan interés por escuchar música (piden repetir una audición, hacen preguntas con respecto a ella, piden conocer música parecida, etcétera).</a:t>
            </a:r>
          </a:p>
          <a:p>
            <a:endParaRPr lang="es-C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2073</TotalTime>
  <Words>469</Words>
  <Application>Microsoft Office PowerPoint</Application>
  <PresentationFormat>Presentación en pantalla (4:3)</PresentationFormat>
  <Paragraphs>26</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Calibri</vt:lpstr>
      <vt:lpstr>Constantia</vt:lpstr>
      <vt:lpstr>Wingdings 2</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Mona</dc:creator>
  <cp:lastModifiedBy>Berta Donoso</cp:lastModifiedBy>
  <cp:revision>89</cp:revision>
  <dcterms:created xsi:type="dcterms:W3CDTF">2020-03-26T16:39:01Z</dcterms:created>
  <dcterms:modified xsi:type="dcterms:W3CDTF">2020-08-21T16:41:23Z</dcterms:modified>
</cp:coreProperties>
</file>