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98" r:id="rId3"/>
    <p:sldId id="299" r:id="rId4"/>
    <p:sldId id="300" r:id="rId5"/>
    <p:sldId id="301" r:id="rId6"/>
    <p:sldId id="302" r:id="rId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9900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63" autoAdjust="0"/>
  </p:normalViewPr>
  <p:slideViewPr>
    <p:cSldViewPr>
      <p:cViewPr>
        <p:scale>
          <a:sx n="50" d="100"/>
          <a:sy n="50" d="100"/>
        </p:scale>
        <p:origin x="-1190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4301B-571C-46FD-A683-32846BF45071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FA256C-9F9D-4688-B05E-FC267D04DC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728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7687DA8-116A-4B1A-95ED-A17CFDEF84C5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687DA8-116A-4B1A-95ED-A17CFDEF84C5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7687DA8-116A-4B1A-95ED-A17CFDEF84C5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687DA8-116A-4B1A-95ED-A17CFDEF84C5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7687DA8-116A-4B1A-95ED-A17CFDEF84C5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687DA8-116A-4B1A-95ED-A17CFDEF84C5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687DA8-116A-4B1A-95ED-A17CFDEF84C5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687DA8-116A-4B1A-95ED-A17CFDEF84C5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7687DA8-116A-4B1A-95ED-A17CFDEF84C5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687DA8-116A-4B1A-95ED-A17CFDEF84C5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687DA8-116A-4B1A-95ED-A17CFDEF84C5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7687DA8-116A-4B1A-95ED-A17CFDEF84C5}" type="datetimeFigureOut">
              <a:rPr lang="es-CL" smtClean="0"/>
              <a:t>04-11-2020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67744" y="303493"/>
            <a:ext cx="4419600" cy="749243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APOYO GUÍA N° 20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9067" y="5105400"/>
            <a:ext cx="6400800" cy="1752600"/>
          </a:xfrm>
        </p:spPr>
        <p:txBody>
          <a:bodyPr>
            <a:normAutofit/>
          </a:bodyPr>
          <a:lstStyle/>
          <a:p>
            <a:pPr algn="ctr"/>
            <a:r>
              <a:rPr lang="es-CL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Colegio Mineral El Teniente</a:t>
            </a:r>
          </a:p>
          <a:p>
            <a:pPr algn="ctr"/>
            <a:r>
              <a:rPr lang="es-CL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Tercer año Básico A – B y C</a:t>
            </a:r>
          </a:p>
          <a:p>
            <a:pPr algn="ctr"/>
            <a:r>
              <a:rPr lang="es-CL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Maritza Medina Silva</a:t>
            </a:r>
            <a:endParaRPr lang="es-CL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81197"/>
            <a:ext cx="943531" cy="933815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332656"/>
            <a:ext cx="666444" cy="821926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395536" y="1484784"/>
            <a:ext cx="81654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/>
              <a:t>EJE TEMÁTICO: Datos y Probabilidades</a:t>
            </a:r>
            <a:endParaRPr lang="es-CL" sz="2400" dirty="0"/>
          </a:p>
          <a:p>
            <a:r>
              <a:rPr lang="es-CL" sz="2400" b="1" dirty="0"/>
              <a:t>PRIORIZACIÓN CURRICULAR, NIVEL 1: (OA 25): Construir, leer e interpretar pictogramas y gráficos de barra simple con escala, en base a información recolectada o dada</a:t>
            </a:r>
            <a:r>
              <a:rPr lang="es-CL" sz="2400" b="1" dirty="0" smtClean="0"/>
              <a:t>.</a:t>
            </a:r>
          </a:p>
          <a:p>
            <a:endParaRPr lang="es-CL" sz="2400" dirty="0"/>
          </a:p>
          <a:p>
            <a:r>
              <a:rPr lang="es-CL" sz="2400" b="1" u="sng" dirty="0"/>
              <a:t>O A de la clase</a:t>
            </a:r>
            <a:r>
              <a:rPr lang="es-CL" sz="2400" dirty="0"/>
              <a:t>: Elaborar pictogramas y gráficos de barra para representar una serie de datos</a:t>
            </a:r>
          </a:p>
          <a:p>
            <a:r>
              <a:rPr lang="es-CL" sz="2400" dirty="0"/>
              <a:t>	</a:t>
            </a:r>
            <a:endParaRPr lang="es-CL" sz="2400" dirty="0" smtClean="0"/>
          </a:p>
          <a:p>
            <a:r>
              <a:rPr lang="es-CL" sz="24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22578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iño y niña hablando en clase hablando | Vector Premiu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359"/>
          <a:stretch/>
        </p:blipFill>
        <p:spPr bwMode="auto">
          <a:xfrm>
            <a:off x="0" y="1700808"/>
            <a:ext cx="2721416" cy="4238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s-CL" sz="3600" dirty="0" smtClean="0"/>
              <a:t>?</a:t>
            </a:r>
            <a:endParaRPr lang="es-CL" sz="3600" dirty="0"/>
          </a:p>
        </p:txBody>
      </p:sp>
      <p:sp>
        <p:nvSpPr>
          <p:cNvPr id="6" name="5 Llamada rectangular redondeada"/>
          <p:cNvSpPr/>
          <p:nvPr/>
        </p:nvSpPr>
        <p:spPr>
          <a:xfrm>
            <a:off x="1834895" y="116632"/>
            <a:ext cx="5235136" cy="883698"/>
          </a:xfrm>
          <a:prstGeom prst="wedgeRoundRectCallout">
            <a:avLst>
              <a:gd name="adj1" fmla="val -56109"/>
              <a:gd name="adj2" fmla="val 171049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dirty="0" smtClean="0"/>
              <a:t>¿qué es un pictograma?</a:t>
            </a:r>
            <a:endParaRPr lang="es-CL" sz="3600" dirty="0"/>
          </a:p>
        </p:txBody>
      </p:sp>
      <p:sp>
        <p:nvSpPr>
          <p:cNvPr id="12" name="AutoShape 8" descr="Pictogram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3" name="AutoShape 10" descr="Pictogram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028" name="Picture 4" descr="Niño y niña hablando en clase hablando | Vector Premiu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31"/>
          <a:stretch/>
        </p:blipFill>
        <p:spPr bwMode="auto">
          <a:xfrm>
            <a:off x="6398972" y="3068960"/>
            <a:ext cx="2781540" cy="3590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Llamada rectangular redondeada"/>
          <p:cNvSpPr/>
          <p:nvPr/>
        </p:nvSpPr>
        <p:spPr>
          <a:xfrm>
            <a:off x="3419872" y="2348880"/>
            <a:ext cx="3168352" cy="1872208"/>
          </a:xfrm>
          <a:prstGeom prst="wedgeRoundRectCallout">
            <a:avLst>
              <a:gd name="adj1" fmla="val 44584"/>
              <a:gd name="adj2" fmla="val 8610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Un </a:t>
            </a:r>
            <a:r>
              <a:rPr lang="es-CL" b="1" dirty="0"/>
              <a:t>pictograma</a:t>
            </a:r>
            <a:r>
              <a:rPr lang="es-CL" dirty="0"/>
              <a:t> es un tipo de gráfico cuya información </a:t>
            </a:r>
            <a:r>
              <a:rPr lang="es-CL" dirty="0" smtClean="0"/>
              <a:t>se representa </a:t>
            </a:r>
            <a:r>
              <a:rPr lang="es-CL" dirty="0"/>
              <a:t>a través de dibujos.</a:t>
            </a:r>
          </a:p>
        </p:txBody>
      </p:sp>
    </p:spTree>
    <p:extLst>
      <p:ext uri="{BB962C8B-B14F-4D97-AF65-F5344CB8AC3E}">
        <p14:creationId xmlns:p14="http://schemas.microsoft.com/office/powerpoint/2010/main" val="303721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178" y="1125604"/>
            <a:ext cx="5869363" cy="3977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308680" y="116632"/>
            <a:ext cx="7239000" cy="660688"/>
          </a:xfrm>
        </p:spPr>
        <p:txBody>
          <a:bodyPr/>
          <a:lstStyle/>
          <a:p>
            <a:r>
              <a:rPr lang="es-CL" dirty="0" smtClean="0"/>
              <a:t>PICTOGRAMA</a:t>
            </a:r>
            <a:endParaRPr lang="es-CL" dirty="0"/>
          </a:p>
        </p:txBody>
      </p:sp>
      <p:sp>
        <p:nvSpPr>
          <p:cNvPr id="8" name="7 Rectángulo redondeado"/>
          <p:cNvSpPr/>
          <p:nvPr/>
        </p:nvSpPr>
        <p:spPr>
          <a:xfrm>
            <a:off x="7038185" y="3743692"/>
            <a:ext cx="1944216" cy="1242824"/>
          </a:xfrm>
          <a:prstGeom prst="roundRect">
            <a:avLst/>
          </a:prstGeom>
          <a:solidFill>
            <a:srgbClr val="FF99FF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Nos </a:t>
            </a:r>
            <a:r>
              <a:rPr lang="es-CL" dirty="0" smtClean="0"/>
              <a:t>señala</a:t>
            </a:r>
            <a:r>
              <a:rPr lang="es-CL" dirty="0" smtClean="0"/>
              <a:t> </a:t>
            </a:r>
            <a:r>
              <a:rPr lang="es-CL" dirty="0" smtClean="0"/>
              <a:t>que </a:t>
            </a:r>
            <a:r>
              <a:rPr lang="es-CL" dirty="0" smtClean="0"/>
              <a:t>cantidad representa cada imagen</a:t>
            </a:r>
            <a:endParaRPr lang="es-CL" dirty="0"/>
          </a:p>
        </p:txBody>
      </p:sp>
      <p:cxnSp>
        <p:nvCxnSpPr>
          <p:cNvPr id="9" name="8 Conector recto de flecha"/>
          <p:cNvCxnSpPr/>
          <p:nvPr/>
        </p:nvCxnSpPr>
        <p:spPr>
          <a:xfrm flipH="1">
            <a:off x="6234942" y="4365104"/>
            <a:ext cx="768718" cy="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Rectángulo redondeado"/>
          <p:cNvSpPr/>
          <p:nvPr/>
        </p:nvSpPr>
        <p:spPr>
          <a:xfrm>
            <a:off x="666956" y="5445224"/>
            <a:ext cx="6336704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Debemos contar cada carita por 4, así que 20 personas prefieren el asado</a:t>
            </a:r>
            <a:endParaRPr lang="es-CL" dirty="0"/>
          </a:p>
        </p:txBody>
      </p:sp>
      <p:sp>
        <p:nvSpPr>
          <p:cNvPr id="2" name="AutoShape 2" descr="Pictograma y Moda | Una mezcla perfecta Estadística - Fís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cxnSp>
        <p:nvCxnSpPr>
          <p:cNvPr id="14" name="13 Conector recto de flecha"/>
          <p:cNvCxnSpPr/>
          <p:nvPr/>
        </p:nvCxnSpPr>
        <p:spPr>
          <a:xfrm flipV="1">
            <a:off x="1259632" y="4797152"/>
            <a:ext cx="0" cy="648072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Elipse"/>
          <p:cNvSpPr/>
          <p:nvPr/>
        </p:nvSpPr>
        <p:spPr>
          <a:xfrm>
            <a:off x="899592" y="4365104"/>
            <a:ext cx="648072" cy="432048"/>
          </a:xfrm>
          <a:prstGeom prst="ellips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4386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30+ mejores imágenes de Niña en 2020 | niños, dibujos para niños, dibujo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984"/>
          <a:stretch/>
        </p:blipFill>
        <p:spPr bwMode="auto">
          <a:xfrm>
            <a:off x="64059" y="5282324"/>
            <a:ext cx="1358718" cy="1341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213492" y="332656"/>
            <a:ext cx="7239000" cy="660688"/>
          </a:xfrm>
        </p:spPr>
        <p:txBody>
          <a:bodyPr/>
          <a:lstStyle/>
          <a:p>
            <a:r>
              <a:rPr lang="es-CL" dirty="0" smtClean="0"/>
              <a:t>Gráfico de barras</a:t>
            </a:r>
            <a:endParaRPr lang="es-CL" dirty="0"/>
          </a:p>
        </p:txBody>
      </p:sp>
      <p:pic>
        <p:nvPicPr>
          <p:cNvPr id="3076" name="Picture 4" descr="8 mejores imágenes de Diagrama de barras | diagrama de barras, matematicas,  barr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911504"/>
            <a:ext cx="5146720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16632"/>
            <a:ext cx="1181100" cy="141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Llamada rectangular redondeada"/>
          <p:cNvSpPr/>
          <p:nvPr/>
        </p:nvSpPr>
        <p:spPr>
          <a:xfrm>
            <a:off x="5148064" y="116632"/>
            <a:ext cx="2520280" cy="1419225"/>
          </a:xfrm>
          <a:prstGeom prst="wedgeRoundRectCallout">
            <a:avLst>
              <a:gd name="adj1" fmla="val 60801"/>
              <a:gd name="adj2" fmla="val -2555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Le llamamos Gráfico de barras porque está hecho con barras</a:t>
            </a:r>
            <a:endParaRPr lang="es-CL" dirty="0"/>
          </a:p>
        </p:txBody>
      </p:sp>
      <p:cxnSp>
        <p:nvCxnSpPr>
          <p:cNvPr id="11" name="10 Conector recto de flecha"/>
          <p:cNvCxnSpPr>
            <a:stCxn id="7" idx="2"/>
          </p:cNvCxnSpPr>
          <p:nvPr/>
        </p:nvCxnSpPr>
        <p:spPr>
          <a:xfrm flipH="1">
            <a:off x="4283968" y="1535857"/>
            <a:ext cx="2124236" cy="2283859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8" name="Picture 6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93"/>
          <a:stretch/>
        </p:blipFill>
        <p:spPr bwMode="auto">
          <a:xfrm flipH="1">
            <a:off x="7406639" y="5010241"/>
            <a:ext cx="1353100" cy="1613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9 Llamada rectangular redondeada"/>
          <p:cNvSpPr/>
          <p:nvPr/>
        </p:nvSpPr>
        <p:spPr>
          <a:xfrm>
            <a:off x="6660233" y="1535857"/>
            <a:ext cx="2333228" cy="3117279"/>
          </a:xfrm>
          <a:prstGeom prst="wedgeRoundRectCallout">
            <a:avLst>
              <a:gd name="adj1" fmla="val 17926"/>
              <a:gd name="adj2" fmla="val 62289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El tamaño de cada barra dependerá de la cantidad que representa. Por ejemplo, La barra roja llega al 20 porque hay 20 alumnos que prefieren el futbol</a:t>
            </a:r>
            <a:endParaRPr lang="es-CL" dirty="0"/>
          </a:p>
        </p:txBody>
      </p:sp>
      <p:sp>
        <p:nvSpPr>
          <p:cNvPr id="18" name="17 Llamada rectangular redondeada"/>
          <p:cNvSpPr/>
          <p:nvPr/>
        </p:nvSpPr>
        <p:spPr>
          <a:xfrm>
            <a:off x="1928732" y="5817056"/>
            <a:ext cx="4261596" cy="709613"/>
          </a:xfrm>
          <a:prstGeom prst="wedgeRoundRectCallout">
            <a:avLst>
              <a:gd name="adj1" fmla="val -67212"/>
              <a:gd name="adj2" fmla="val -3951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Cada barra representa </a:t>
            </a:r>
            <a:r>
              <a:rPr lang="es-CL" dirty="0" smtClean="0"/>
              <a:t>un dato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6072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Construir un gráfico de Barras</a:t>
            </a:r>
            <a:endParaRPr lang="es-CL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916832"/>
            <a:ext cx="4429125" cy="346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6444208" y="692696"/>
            <a:ext cx="230425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El Título señala que información entrega el gráfico</a:t>
            </a:r>
            <a:endParaRPr lang="es-CL" dirty="0"/>
          </a:p>
        </p:txBody>
      </p:sp>
      <p:cxnSp>
        <p:nvCxnSpPr>
          <p:cNvPr id="6" name="5 Conector recto de flecha"/>
          <p:cNvCxnSpPr/>
          <p:nvPr/>
        </p:nvCxnSpPr>
        <p:spPr>
          <a:xfrm flipH="1">
            <a:off x="4319972" y="1052736"/>
            <a:ext cx="2124236" cy="648072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>
            <a:off x="2033286" y="5805264"/>
            <a:ext cx="3744416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dirty="0" smtClean="0"/>
              <a:t>Cada barra debe llevar el nombre </a:t>
            </a:r>
            <a:r>
              <a:rPr lang="es-CL" dirty="0" smtClean="0"/>
              <a:t>del dato que </a:t>
            </a:r>
            <a:r>
              <a:rPr lang="es-CL" dirty="0" smtClean="0"/>
              <a:t>representa</a:t>
            </a:r>
            <a:endParaRPr lang="es-CL" dirty="0"/>
          </a:p>
        </p:txBody>
      </p:sp>
      <p:sp>
        <p:nvSpPr>
          <p:cNvPr id="7" name="6 Rectángulo redondeado"/>
          <p:cNvSpPr/>
          <p:nvPr/>
        </p:nvSpPr>
        <p:spPr>
          <a:xfrm>
            <a:off x="1907704" y="5301208"/>
            <a:ext cx="504056" cy="34932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9 Rectángulo redondeado"/>
          <p:cNvSpPr/>
          <p:nvPr/>
        </p:nvSpPr>
        <p:spPr>
          <a:xfrm>
            <a:off x="2699792" y="5301208"/>
            <a:ext cx="504056" cy="34932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10 Rectángulo redondeado"/>
          <p:cNvSpPr/>
          <p:nvPr/>
        </p:nvSpPr>
        <p:spPr>
          <a:xfrm>
            <a:off x="3563888" y="5305918"/>
            <a:ext cx="504056" cy="349324"/>
          </a:xfrm>
          <a:prstGeom prst="round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11 Rectángulo redondeado"/>
          <p:cNvSpPr/>
          <p:nvPr/>
        </p:nvSpPr>
        <p:spPr>
          <a:xfrm>
            <a:off x="4355976" y="5301208"/>
            <a:ext cx="504056" cy="34932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12 Rectángulo redondeado"/>
          <p:cNvSpPr/>
          <p:nvPr/>
        </p:nvSpPr>
        <p:spPr>
          <a:xfrm>
            <a:off x="5130062" y="5301208"/>
            <a:ext cx="504056" cy="34932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1026" name="Picture 2" descr="Vector A La Niña Linda Que Sube Para Arriba La Escalera Y Que Sostiene  Dibujos Pequeño Constructor Del Vector Ilustración del Vector - Ilustración  de escalera, linda: 10343658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88" r="22955"/>
          <a:stretch/>
        </p:blipFill>
        <p:spPr bwMode="auto">
          <a:xfrm>
            <a:off x="6005849" y="2420888"/>
            <a:ext cx="1234348" cy="2397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13 Conector recto"/>
          <p:cNvCxnSpPr/>
          <p:nvPr/>
        </p:nvCxnSpPr>
        <p:spPr>
          <a:xfrm>
            <a:off x="1475656" y="3068960"/>
            <a:ext cx="4680520" cy="0"/>
          </a:xfrm>
          <a:prstGeom prst="line">
            <a:avLst/>
          </a:prstGeom>
          <a:ln w="381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>
            <a:stCxn id="4098" idx="1"/>
          </p:cNvCxnSpPr>
          <p:nvPr/>
        </p:nvCxnSpPr>
        <p:spPr>
          <a:xfrm>
            <a:off x="1475656" y="3650382"/>
            <a:ext cx="3528392" cy="41352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Llamada rectangular redondeada"/>
          <p:cNvSpPr/>
          <p:nvPr/>
        </p:nvSpPr>
        <p:spPr>
          <a:xfrm>
            <a:off x="7240197" y="1916832"/>
            <a:ext cx="1652283" cy="1733550"/>
          </a:xfrm>
          <a:prstGeom prst="wedgeRoundRectCallout">
            <a:avLst>
              <a:gd name="adj1" fmla="val -66029"/>
              <a:gd name="adj2" fmla="val -851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La barra se eleva justo hasta la altura que representa</a:t>
            </a:r>
            <a:endParaRPr lang="es-CL" dirty="0"/>
          </a:p>
        </p:txBody>
      </p:sp>
      <p:pic>
        <p:nvPicPr>
          <p:cNvPr id="1028" name="Picture 4" descr="Feliz niña niño lindo dibujar sobre lienzo | Vector Premium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99" r="12327" b="7346"/>
          <a:stretch/>
        </p:blipFill>
        <p:spPr bwMode="auto">
          <a:xfrm flipH="1">
            <a:off x="376576" y="4283483"/>
            <a:ext cx="1158240" cy="1747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3" name="22 Conector recto de flecha"/>
          <p:cNvCxnSpPr/>
          <p:nvPr/>
        </p:nvCxnSpPr>
        <p:spPr>
          <a:xfrm flipV="1">
            <a:off x="1835696" y="1628800"/>
            <a:ext cx="0" cy="3608784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878348"/>
            <a:ext cx="1120435" cy="1426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20 Llamada rectangular redondeada"/>
          <p:cNvSpPr/>
          <p:nvPr/>
        </p:nvSpPr>
        <p:spPr>
          <a:xfrm>
            <a:off x="7454270" y="3763741"/>
            <a:ext cx="1438210" cy="2687853"/>
          </a:xfrm>
          <a:prstGeom prst="wedgeRoundRectCallout">
            <a:avLst>
              <a:gd name="adj1" fmla="val -74129"/>
              <a:gd name="adj2" fmla="val -920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El titulo del Eje Horizontal </a:t>
            </a:r>
            <a:endParaRPr lang="es-CL" dirty="0"/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1835696" y="5157192"/>
            <a:ext cx="446449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Llamada rectangular redondeada"/>
          <p:cNvSpPr/>
          <p:nvPr/>
        </p:nvSpPr>
        <p:spPr>
          <a:xfrm>
            <a:off x="73958" y="2159977"/>
            <a:ext cx="1329690" cy="1490621"/>
          </a:xfrm>
          <a:prstGeom prst="wedgeRoundRectCallout">
            <a:avLst>
              <a:gd name="adj1" fmla="val 20893"/>
              <a:gd name="adj2" fmla="val 8916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Eje Vertical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6379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Vector Premium | Pareja de niños hablando entre ellos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91" t="13408" r="2780" b="10334"/>
          <a:stretch/>
        </p:blipFill>
        <p:spPr bwMode="auto">
          <a:xfrm flipH="1">
            <a:off x="29736" y="3284984"/>
            <a:ext cx="3188572" cy="3377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Llamada rectangular redondeada"/>
          <p:cNvSpPr/>
          <p:nvPr/>
        </p:nvSpPr>
        <p:spPr>
          <a:xfrm>
            <a:off x="1043608" y="332656"/>
            <a:ext cx="6624736" cy="2664296"/>
          </a:xfrm>
          <a:prstGeom prst="wedgeRoundRectCallout">
            <a:avLst>
              <a:gd name="adj1" fmla="val -42917"/>
              <a:gd name="adj2" fmla="val 7336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AHORA ES TURNO DE RESOLVER LA GUÍA DE TRABAJO</a:t>
            </a:r>
          </a:p>
          <a:p>
            <a:pPr algn="ctr"/>
            <a:endParaRPr lang="es-CL" dirty="0" smtClean="0"/>
          </a:p>
          <a:p>
            <a:pPr algn="ctr"/>
            <a:r>
              <a:rPr lang="es-CL" dirty="0" smtClean="0"/>
              <a:t>Recuerda trabajar en tu texto de estudio las páginas </a:t>
            </a:r>
            <a:r>
              <a:rPr lang="es-CL" b="1" u="sng" dirty="0"/>
              <a:t>236 a </a:t>
            </a:r>
            <a:r>
              <a:rPr lang="es-CL" b="1" u="sng" dirty="0" smtClean="0"/>
              <a:t>241.</a:t>
            </a:r>
            <a:r>
              <a:rPr lang="es-CL" b="1" dirty="0" smtClean="0"/>
              <a:t>   </a:t>
            </a:r>
          </a:p>
          <a:p>
            <a:pPr algn="ctr"/>
            <a:r>
              <a:rPr lang="es-CL" b="1" dirty="0" smtClean="0"/>
              <a:t>Si tienes dudas puedes comunicarte al  correo que aparece en tu guía o al WHATSAPP +56 9 6419 2995</a:t>
            </a:r>
            <a:endParaRPr lang="es-CL" dirty="0"/>
          </a:p>
        </p:txBody>
      </p:sp>
      <p:pic>
        <p:nvPicPr>
          <p:cNvPr id="2052" name="Picture 4" descr="Vector Gratis | Niños trabajando en la computadora portáti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306074"/>
            <a:ext cx="4887024" cy="335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405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3448</TotalTime>
  <Words>235</Words>
  <Application>Microsoft Office PowerPoint</Application>
  <PresentationFormat>Presentación en pantalla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Opulento</vt:lpstr>
      <vt:lpstr>APOYO GUÍA N° 20</vt:lpstr>
      <vt:lpstr>?</vt:lpstr>
      <vt:lpstr>PICTOGRAMA</vt:lpstr>
      <vt:lpstr>Gráfico de barras</vt:lpstr>
      <vt:lpstr>Construir un gráfico de Barras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APOYO GUÍA N° 3</dc:title>
  <dc:creator>Maritza Medina Silva</dc:creator>
  <cp:lastModifiedBy>Maritza Medina Silva</cp:lastModifiedBy>
  <cp:revision>150</cp:revision>
  <dcterms:created xsi:type="dcterms:W3CDTF">2020-03-26T01:06:58Z</dcterms:created>
  <dcterms:modified xsi:type="dcterms:W3CDTF">2020-11-04T15:08:55Z</dcterms:modified>
</cp:coreProperties>
</file>