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72" r:id="rId3"/>
    <p:sldId id="292" r:id="rId4"/>
    <p:sldId id="293" r:id="rId5"/>
    <p:sldId id="294" r:id="rId6"/>
    <p:sldId id="28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75" d="100"/>
          <a:sy n="75" d="100"/>
        </p:scale>
        <p:origin x="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18-08-2020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y5If3hR1V3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6408" y="5733256"/>
            <a:ext cx="8538080" cy="1008112"/>
          </a:xfrm>
        </p:spPr>
        <p:txBody>
          <a:bodyPr>
            <a:normAutofit fontScale="85000" lnSpcReduction="20000"/>
          </a:bodyPr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 A – B y C</a:t>
            </a:r>
          </a:p>
          <a:p>
            <a:r>
              <a:rPr lang="es-CL" dirty="0"/>
              <a:t>Maritza Medina Silva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34497" y="332656"/>
            <a:ext cx="5889831" cy="1298575"/>
          </a:xfrm>
        </p:spPr>
        <p:txBody>
          <a:bodyPr/>
          <a:lstStyle/>
          <a:p>
            <a:r>
              <a:rPr lang="es-CL" sz="4000" dirty="0"/>
              <a:t>APOYO GUÍA N°16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26408" y="1607911"/>
            <a:ext cx="82684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EJE TEMÁTICO: NÚMEROS Y OPERACIONES</a:t>
            </a:r>
            <a:endParaRPr lang="es-CL" dirty="0"/>
          </a:p>
          <a:p>
            <a:r>
              <a:rPr lang="es-CL" b="1" dirty="0"/>
              <a:t>PRIORIZACIÓN CURRICULAR, NIVEL 1: (OA 9): </a:t>
            </a:r>
            <a:r>
              <a:rPr lang="es-CL" dirty="0"/>
              <a:t>Demostrar que comprenden la división en el contexto de las tablas de hasta 10x10: representando y explicando la división como repartición y agrupación en partes iguales, con material concreto y pictórico; creando y resolviendo problemas en contextos que incluyan la repartición y la agrupación; expresando la división como una sustracción repetida; describiendo y aplicando la relación inversa entre la división y la multiplicación; aplicando los resultados de las tablas de multiplicación hasta 10x10, sin realizar cálculos..</a:t>
            </a:r>
          </a:p>
          <a:p>
            <a:pPr algn="ctr"/>
            <a:r>
              <a:rPr lang="es-CL" sz="3200" b="1" u="sng" dirty="0"/>
              <a:t>O A de la clase</a:t>
            </a:r>
            <a:r>
              <a:rPr lang="es-CL" sz="3200" dirty="0"/>
              <a:t>: Relacionar la multiplicación y la división como operaciones inversas. 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9648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sz="2800" dirty="0"/>
              <a:t>¿Qué relación existe entre la división y la multiplicación?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323528" y="1634344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sz="2400" dirty="0"/>
              <a:t>Cuando multiplicamos tenemos grupos de igual cantidad y se desconoce el total</a:t>
            </a:r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288020" y="3590280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s-CL" sz="2400" dirty="0"/>
              <a:t>Cuando estamos dividiendo, tenemos la cantidad total de elementos que repartimos o agrupamos en partes iguales y desconocemos la cantidad de elementos de cada grupo o la cantidad total de grupos.</a:t>
            </a:r>
          </a:p>
        </p:txBody>
      </p:sp>
      <p:sp>
        <p:nvSpPr>
          <p:cNvPr id="3" name="2 Elipse"/>
          <p:cNvSpPr/>
          <p:nvPr/>
        </p:nvSpPr>
        <p:spPr>
          <a:xfrm>
            <a:off x="251520" y="240818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2663788" y="240818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5076056" y="242088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orazón"/>
          <p:cNvSpPr/>
          <p:nvPr/>
        </p:nvSpPr>
        <p:spPr>
          <a:xfrm>
            <a:off x="899592" y="269622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Corazón"/>
          <p:cNvSpPr/>
          <p:nvPr/>
        </p:nvSpPr>
        <p:spPr>
          <a:xfrm>
            <a:off x="1619672" y="269622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Corazón"/>
          <p:cNvSpPr/>
          <p:nvPr/>
        </p:nvSpPr>
        <p:spPr>
          <a:xfrm>
            <a:off x="1268016" y="306464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Corazón"/>
          <p:cNvSpPr/>
          <p:nvPr/>
        </p:nvSpPr>
        <p:spPr>
          <a:xfrm>
            <a:off x="539552" y="293123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Corazón"/>
          <p:cNvSpPr/>
          <p:nvPr/>
        </p:nvSpPr>
        <p:spPr>
          <a:xfrm>
            <a:off x="2051720" y="291224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Corazón"/>
          <p:cNvSpPr/>
          <p:nvPr/>
        </p:nvSpPr>
        <p:spPr>
          <a:xfrm>
            <a:off x="5724128" y="272162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28 Corazón"/>
          <p:cNvSpPr/>
          <p:nvPr/>
        </p:nvSpPr>
        <p:spPr>
          <a:xfrm>
            <a:off x="6444208" y="272162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0" name="29 Corazón"/>
          <p:cNvSpPr/>
          <p:nvPr/>
        </p:nvSpPr>
        <p:spPr>
          <a:xfrm>
            <a:off x="6092552" y="309004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Corazón"/>
          <p:cNvSpPr/>
          <p:nvPr/>
        </p:nvSpPr>
        <p:spPr>
          <a:xfrm>
            <a:off x="5364088" y="295663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31 Corazón"/>
          <p:cNvSpPr/>
          <p:nvPr/>
        </p:nvSpPr>
        <p:spPr>
          <a:xfrm>
            <a:off x="6876256" y="293764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32 Corazón"/>
          <p:cNvSpPr/>
          <p:nvPr/>
        </p:nvSpPr>
        <p:spPr>
          <a:xfrm>
            <a:off x="3347864" y="268783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33 Corazón"/>
          <p:cNvSpPr/>
          <p:nvPr/>
        </p:nvSpPr>
        <p:spPr>
          <a:xfrm>
            <a:off x="4067944" y="268783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34 Corazón"/>
          <p:cNvSpPr/>
          <p:nvPr/>
        </p:nvSpPr>
        <p:spPr>
          <a:xfrm>
            <a:off x="3716288" y="305626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35 Corazón"/>
          <p:cNvSpPr/>
          <p:nvPr/>
        </p:nvSpPr>
        <p:spPr>
          <a:xfrm>
            <a:off x="2987824" y="2922848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36 Corazón"/>
          <p:cNvSpPr/>
          <p:nvPr/>
        </p:nvSpPr>
        <p:spPr>
          <a:xfrm>
            <a:off x="4499992" y="290386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881710" y="2366836"/>
            <a:ext cx="104387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1</a:t>
            </a:r>
          </a:p>
        </p:txBody>
      </p:sp>
      <p:sp>
        <p:nvSpPr>
          <p:cNvPr id="38" name="37 Rectángulo"/>
          <p:cNvSpPr/>
          <p:nvPr/>
        </p:nvSpPr>
        <p:spPr>
          <a:xfrm>
            <a:off x="3293977" y="2385782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2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5678625" y="2385204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3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7509296" y="2256726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 x 5 = 15</a:t>
            </a:r>
            <a:endParaRPr lang="es-CL" dirty="0"/>
          </a:p>
        </p:txBody>
      </p:sp>
      <p:sp>
        <p:nvSpPr>
          <p:cNvPr id="40" name="39 Elipse"/>
          <p:cNvSpPr/>
          <p:nvPr/>
        </p:nvSpPr>
        <p:spPr>
          <a:xfrm>
            <a:off x="323528" y="4725144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Elipse"/>
          <p:cNvSpPr/>
          <p:nvPr/>
        </p:nvSpPr>
        <p:spPr>
          <a:xfrm>
            <a:off x="2735796" y="4725144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41 Elipse"/>
          <p:cNvSpPr/>
          <p:nvPr/>
        </p:nvSpPr>
        <p:spPr>
          <a:xfrm>
            <a:off x="5148064" y="4737844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42 Corazón"/>
          <p:cNvSpPr/>
          <p:nvPr/>
        </p:nvSpPr>
        <p:spPr>
          <a:xfrm>
            <a:off x="971600" y="501317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43 Corazón"/>
          <p:cNvSpPr/>
          <p:nvPr/>
        </p:nvSpPr>
        <p:spPr>
          <a:xfrm>
            <a:off x="1691680" y="501317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44 Corazón"/>
          <p:cNvSpPr/>
          <p:nvPr/>
        </p:nvSpPr>
        <p:spPr>
          <a:xfrm>
            <a:off x="1340024" y="538160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45 Corazón"/>
          <p:cNvSpPr/>
          <p:nvPr/>
        </p:nvSpPr>
        <p:spPr>
          <a:xfrm>
            <a:off x="611560" y="5248188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46 Corazón"/>
          <p:cNvSpPr/>
          <p:nvPr/>
        </p:nvSpPr>
        <p:spPr>
          <a:xfrm>
            <a:off x="2123728" y="522920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47 Corazón"/>
          <p:cNvSpPr/>
          <p:nvPr/>
        </p:nvSpPr>
        <p:spPr>
          <a:xfrm>
            <a:off x="5796136" y="503857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48 Corazón"/>
          <p:cNvSpPr/>
          <p:nvPr/>
        </p:nvSpPr>
        <p:spPr>
          <a:xfrm>
            <a:off x="6516216" y="503857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Corazón"/>
          <p:cNvSpPr/>
          <p:nvPr/>
        </p:nvSpPr>
        <p:spPr>
          <a:xfrm>
            <a:off x="6164560" y="540700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Corazón"/>
          <p:cNvSpPr/>
          <p:nvPr/>
        </p:nvSpPr>
        <p:spPr>
          <a:xfrm>
            <a:off x="5436096" y="5273588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Corazón"/>
          <p:cNvSpPr/>
          <p:nvPr/>
        </p:nvSpPr>
        <p:spPr>
          <a:xfrm>
            <a:off x="6948264" y="525460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Corazón"/>
          <p:cNvSpPr/>
          <p:nvPr/>
        </p:nvSpPr>
        <p:spPr>
          <a:xfrm>
            <a:off x="3419872" y="500479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4" name="53 Corazón"/>
          <p:cNvSpPr/>
          <p:nvPr/>
        </p:nvSpPr>
        <p:spPr>
          <a:xfrm>
            <a:off x="4139952" y="500479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5" name="54 Corazón"/>
          <p:cNvSpPr/>
          <p:nvPr/>
        </p:nvSpPr>
        <p:spPr>
          <a:xfrm>
            <a:off x="3788296" y="537321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6" name="55 Corazón"/>
          <p:cNvSpPr/>
          <p:nvPr/>
        </p:nvSpPr>
        <p:spPr>
          <a:xfrm>
            <a:off x="3059832" y="523980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7" name="56 Corazón"/>
          <p:cNvSpPr/>
          <p:nvPr/>
        </p:nvSpPr>
        <p:spPr>
          <a:xfrm>
            <a:off x="4572000" y="522081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57 Rectángulo"/>
          <p:cNvSpPr/>
          <p:nvPr/>
        </p:nvSpPr>
        <p:spPr>
          <a:xfrm>
            <a:off x="953718" y="4683792"/>
            <a:ext cx="104387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1</a:t>
            </a:r>
          </a:p>
        </p:txBody>
      </p:sp>
      <p:sp>
        <p:nvSpPr>
          <p:cNvPr id="59" name="58 Rectángulo"/>
          <p:cNvSpPr/>
          <p:nvPr/>
        </p:nvSpPr>
        <p:spPr>
          <a:xfrm>
            <a:off x="3365985" y="4702738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2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5750633" y="4702160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3</a:t>
            </a:r>
          </a:p>
        </p:txBody>
      </p:sp>
      <p:sp>
        <p:nvSpPr>
          <p:cNvPr id="61" name="60 Rectángulo redondeado"/>
          <p:cNvSpPr/>
          <p:nvPr/>
        </p:nvSpPr>
        <p:spPr>
          <a:xfrm>
            <a:off x="7524328" y="4683792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15 : 3 = 5</a:t>
            </a:r>
            <a:endParaRPr lang="es-CL" dirty="0"/>
          </a:p>
        </p:txBody>
      </p:sp>
      <p:sp>
        <p:nvSpPr>
          <p:cNvPr id="62" name="61 Rectángulo redondeado"/>
          <p:cNvSpPr/>
          <p:nvPr/>
        </p:nvSpPr>
        <p:spPr>
          <a:xfrm>
            <a:off x="7524328" y="5370996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15 : 5 = 3</a:t>
            </a:r>
            <a:endParaRPr lang="es-CL" dirty="0"/>
          </a:p>
        </p:txBody>
      </p:sp>
      <p:sp>
        <p:nvSpPr>
          <p:cNvPr id="63" name="62 Rectángulo redondeado"/>
          <p:cNvSpPr/>
          <p:nvPr/>
        </p:nvSpPr>
        <p:spPr>
          <a:xfrm>
            <a:off x="7524328" y="2903860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5 x 3 = 15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248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55625" y="3356992"/>
            <a:ext cx="7248823" cy="2970664"/>
          </a:xfrm>
        </p:spPr>
        <p:txBody>
          <a:bodyPr>
            <a:normAutofit/>
          </a:bodyPr>
          <a:lstStyle/>
          <a:p>
            <a:r>
              <a:rPr lang="es-ES" dirty="0"/>
              <a:t>La división y la multiplicación son elementos INVERSOS, es decir, representan lo contrario.</a:t>
            </a:r>
          </a:p>
          <a:p>
            <a:r>
              <a:rPr lang="es-ES" dirty="0"/>
              <a:t>Para dividir nos sirve mucho conocer las tablas de multiplicar ejemplo:</a:t>
            </a:r>
          </a:p>
          <a:p>
            <a:r>
              <a:rPr lang="es-ES" dirty="0"/>
              <a:t>Al resolver 15:3 podemos preguntar: 3 x ___ = 15</a:t>
            </a:r>
          </a:p>
          <a:p>
            <a:pPr marL="45720" indent="0">
              <a:buNone/>
            </a:pPr>
            <a:r>
              <a:rPr lang="es-ES" dirty="0"/>
              <a:t>O al resolver 15:5, preguntamos 5 x ___ = 15</a:t>
            </a:r>
            <a:endParaRPr lang="es-CL" dirty="0"/>
          </a:p>
        </p:txBody>
      </p:sp>
      <p:sp>
        <p:nvSpPr>
          <p:cNvPr id="4" name="3 Elipse"/>
          <p:cNvSpPr/>
          <p:nvPr/>
        </p:nvSpPr>
        <p:spPr>
          <a:xfrm>
            <a:off x="1619672" y="37400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4031940" y="37400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6444208" y="386708"/>
            <a:ext cx="2304256" cy="1152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orazón"/>
          <p:cNvSpPr/>
          <p:nvPr/>
        </p:nvSpPr>
        <p:spPr>
          <a:xfrm>
            <a:off x="2267744" y="66204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orazón"/>
          <p:cNvSpPr/>
          <p:nvPr/>
        </p:nvSpPr>
        <p:spPr>
          <a:xfrm>
            <a:off x="2987824" y="66204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Corazón"/>
          <p:cNvSpPr/>
          <p:nvPr/>
        </p:nvSpPr>
        <p:spPr>
          <a:xfrm>
            <a:off x="2636168" y="103046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orazón"/>
          <p:cNvSpPr/>
          <p:nvPr/>
        </p:nvSpPr>
        <p:spPr>
          <a:xfrm>
            <a:off x="1907704" y="89705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Corazón"/>
          <p:cNvSpPr/>
          <p:nvPr/>
        </p:nvSpPr>
        <p:spPr>
          <a:xfrm>
            <a:off x="3419872" y="87806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orazón"/>
          <p:cNvSpPr/>
          <p:nvPr/>
        </p:nvSpPr>
        <p:spPr>
          <a:xfrm>
            <a:off x="7092280" y="68744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Corazón"/>
          <p:cNvSpPr/>
          <p:nvPr/>
        </p:nvSpPr>
        <p:spPr>
          <a:xfrm>
            <a:off x="7812360" y="68744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Corazón"/>
          <p:cNvSpPr/>
          <p:nvPr/>
        </p:nvSpPr>
        <p:spPr>
          <a:xfrm>
            <a:off x="7460704" y="105586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Corazón"/>
          <p:cNvSpPr/>
          <p:nvPr/>
        </p:nvSpPr>
        <p:spPr>
          <a:xfrm>
            <a:off x="6732240" y="922452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Corazón"/>
          <p:cNvSpPr/>
          <p:nvPr/>
        </p:nvSpPr>
        <p:spPr>
          <a:xfrm>
            <a:off x="8244408" y="903464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Corazón"/>
          <p:cNvSpPr/>
          <p:nvPr/>
        </p:nvSpPr>
        <p:spPr>
          <a:xfrm>
            <a:off x="4716016" y="65365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Corazón"/>
          <p:cNvSpPr/>
          <p:nvPr/>
        </p:nvSpPr>
        <p:spPr>
          <a:xfrm>
            <a:off x="5436096" y="653656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Corazón"/>
          <p:cNvSpPr/>
          <p:nvPr/>
        </p:nvSpPr>
        <p:spPr>
          <a:xfrm>
            <a:off x="5084440" y="102208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Corazón"/>
          <p:cNvSpPr/>
          <p:nvPr/>
        </p:nvSpPr>
        <p:spPr>
          <a:xfrm>
            <a:off x="4355976" y="888668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Corazón"/>
          <p:cNvSpPr/>
          <p:nvPr/>
        </p:nvSpPr>
        <p:spPr>
          <a:xfrm>
            <a:off x="5868144" y="869680"/>
            <a:ext cx="216024" cy="216024"/>
          </a:xfrm>
          <a:prstGeom prst="hear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Rectángulo"/>
          <p:cNvSpPr/>
          <p:nvPr/>
        </p:nvSpPr>
        <p:spPr>
          <a:xfrm>
            <a:off x="2249862" y="332656"/>
            <a:ext cx="104387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1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4662129" y="351602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2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7046777" y="351024"/>
            <a:ext cx="10438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Grupo 3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3037464" y="1643720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15 : 3 = 5</a:t>
            </a:r>
            <a:endParaRPr lang="es-CL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3037464" y="2330924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15 : 5 = 3</a:t>
            </a:r>
            <a:endParaRPr lang="es-CL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6004824" y="2348880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 x 5 = 15</a:t>
            </a:r>
            <a:endParaRPr lang="es-CL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5984500" y="1643720"/>
            <a:ext cx="14548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5 x 3 = 15</a:t>
            </a:r>
            <a:endParaRPr lang="es-CL" dirty="0"/>
          </a:p>
        </p:txBody>
      </p:sp>
      <p:pic>
        <p:nvPicPr>
          <p:cNvPr id="29" name="28 Imagen" descr="Vectores de stock de Niño pensando, ilustraciones de Niño pensando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3" y="3789040"/>
            <a:ext cx="1144962" cy="280618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29 Llamada de nube"/>
          <p:cNvSpPr/>
          <p:nvPr/>
        </p:nvSpPr>
        <p:spPr>
          <a:xfrm>
            <a:off x="75083" y="1271888"/>
            <a:ext cx="2561085" cy="2085104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¿Por qué están representadas igual?</a:t>
            </a:r>
            <a:endParaRPr lang="es-CL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4716016" y="1895748"/>
            <a:ext cx="936104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4724400" y="2543220"/>
            <a:ext cx="936104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56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ivis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1648"/>
            <a:ext cx="7488832" cy="561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08920"/>
            <a:ext cx="1314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834" y="2794660"/>
            <a:ext cx="1206247" cy="769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720" y="4382919"/>
            <a:ext cx="683121" cy="114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360" y="4382919"/>
            <a:ext cx="931193" cy="113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34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85384" cy="897280"/>
          </a:xfrm>
        </p:spPr>
        <p:txBody>
          <a:bodyPr/>
          <a:lstStyle/>
          <a:p>
            <a:pPr marL="45720" indent="0">
              <a:buNone/>
            </a:pPr>
            <a:r>
              <a:rPr lang="es-ES" dirty="0"/>
              <a:t>Te recomiendo visitar el siguiente link</a:t>
            </a:r>
          </a:p>
          <a:p>
            <a:pPr marL="45720" indent="0">
              <a:buNone/>
            </a:pPr>
            <a:r>
              <a:rPr lang="es-CL" dirty="0">
                <a:hlinkClick r:id="rId2"/>
              </a:rPr>
              <a:t>https://www.youtube.com/watch?v=y5If3hR1V34</a:t>
            </a: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6677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33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/>
              <a:t>AHORA APLICAMOS LO QUE APRENDIMOS.</a:t>
            </a:r>
          </a:p>
        </p:txBody>
      </p:sp>
      <p:pic>
        <p:nvPicPr>
          <p:cNvPr id="7172" name="Picture 4" descr="Pulgar | Vectores, Fotos de Stock y PSD Grati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02" t="27844" r="15161" b="25759"/>
          <a:stretch/>
        </p:blipFill>
        <p:spPr bwMode="auto">
          <a:xfrm>
            <a:off x="7308304" y="3284984"/>
            <a:ext cx="1600200" cy="207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 rot="20122700">
            <a:off x="4133913" y="1943300"/>
            <a:ext cx="500366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 puedes hacerlo</a:t>
            </a:r>
          </a:p>
        </p:txBody>
      </p:sp>
      <p:pic>
        <p:nvPicPr>
          <p:cNvPr id="6" name="5 Imagen" descr="Image result for niños con su pulgar arriba animado | Niños y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48" y="1851887"/>
            <a:ext cx="3240360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755576" y="5157192"/>
            <a:ext cx="7352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Desarrolla tu guía de trabajo y ticket de salida, si tienes duda o quieres que lo revise envíalo al correo que aparece en ella.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104132192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909</TotalTime>
  <Words>361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Georgia</vt:lpstr>
      <vt:lpstr>Trebuchet MS</vt:lpstr>
      <vt:lpstr>Transmisión de listas</vt:lpstr>
      <vt:lpstr>APOYO GUÍA N°16</vt:lpstr>
      <vt:lpstr>¿Qué relación existe entre la división y la multiplicación?</vt:lpstr>
      <vt:lpstr>Presentación de PowerPoint</vt:lpstr>
      <vt:lpstr>Presentación de PowerPoint</vt:lpstr>
      <vt:lpstr>Presentación de PowerPoint</vt:lpstr>
      <vt:lpstr>AHORA APLICAMOS LO QUE APRENDIMOS.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Berta Donoso</cp:lastModifiedBy>
  <cp:revision>80</cp:revision>
  <dcterms:created xsi:type="dcterms:W3CDTF">2020-03-26T01:06:58Z</dcterms:created>
  <dcterms:modified xsi:type="dcterms:W3CDTF">2020-08-18T14:08:19Z</dcterms:modified>
</cp:coreProperties>
</file>