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72" r:id="rId3"/>
    <p:sldId id="292" r:id="rId4"/>
    <p:sldId id="293" r:id="rId5"/>
    <p:sldId id="294" r:id="rId6"/>
    <p:sldId id="282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3" autoAdjust="0"/>
  </p:normalViewPr>
  <p:slideViewPr>
    <p:cSldViewPr>
      <p:cViewPr>
        <p:scale>
          <a:sx n="75" d="100"/>
          <a:sy n="75" d="100"/>
        </p:scale>
        <p:origin x="12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4301B-571C-46FD-A683-32846BF45071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A256C-9F9D-4688-B05E-FC267D04DCA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7286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87DA8-116A-4B1A-95ED-A17CFDEF84C5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7687DA8-116A-4B1A-95ED-A17CFDEF84C5}" type="datetimeFigureOut">
              <a:rPr lang="es-CL" smtClean="0"/>
              <a:t>18-08-2020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FEB4A4E-4D2C-4525-8D46-B905F34B45B4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s://www.youtube.com/watch?v=y5If3hR1V3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6408" y="5733256"/>
            <a:ext cx="8538080" cy="1008112"/>
          </a:xfrm>
        </p:spPr>
        <p:txBody>
          <a:bodyPr>
            <a:normAutofit fontScale="85000" lnSpcReduction="20000"/>
          </a:bodyPr>
          <a:lstStyle/>
          <a:p>
            <a:r>
              <a:rPr lang="es-CL" dirty="0"/>
              <a:t>Colegio Mineral El Teniente</a:t>
            </a:r>
          </a:p>
          <a:p>
            <a:r>
              <a:rPr lang="es-CL" dirty="0"/>
              <a:t>Tercer año Básico A – B y C</a:t>
            </a:r>
          </a:p>
          <a:p>
            <a:r>
              <a:rPr lang="es-CL" dirty="0"/>
              <a:t>Maritza Medina Silva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34497" y="332656"/>
            <a:ext cx="5889831" cy="1298575"/>
          </a:xfrm>
        </p:spPr>
        <p:txBody>
          <a:bodyPr/>
          <a:lstStyle/>
          <a:p>
            <a:r>
              <a:rPr lang="es-CL" sz="4000" dirty="0"/>
              <a:t>APOYO GUÍA N°16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1197"/>
            <a:ext cx="1238961" cy="1226203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225" y="332656"/>
            <a:ext cx="1033603" cy="1274744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426408" y="1607911"/>
            <a:ext cx="826842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/>
              <a:t>EJE TEMÁTICO: NÚMEROS Y OPERACIONES</a:t>
            </a:r>
            <a:endParaRPr lang="es-CL" dirty="0"/>
          </a:p>
          <a:p>
            <a:r>
              <a:rPr lang="es-CL" b="1" dirty="0"/>
              <a:t>PRIORIZACIÓN CURRICULAR, NIVEL 1: (OA 9): </a:t>
            </a:r>
            <a:r>
              <a:rPr lang="es-CL" dirty="0"/>
              <a:t>Demostrar que comprenden la división en el contexto de las tablas de hasta 10x10: representando y explicando la división como repartición y agrupación en partes iguales, con material concreto y pictórico; creando y resolviendo problemas en contextos que incluyan la repartición y la agrupación; expresando la división como una sustracción repetida; describiendo y aplicando la relación inversa entre la división y la multiplicación; aplicando los resultados de las tablas de multiplicación hasta 10x10, sin realizar cálculos..</a:t>
            </a:r>
          </a:p>
          <a:p>
            <a:pPr algn="ctr"/>
            <a:r>
              <a:rPr lang="es-CL" sz="3200" b="1" u="sng" dirty="0"/>
              <a:t>O A de la clase</a:t>
            </a:r>
            <a:r>
              <a:rPr lang="es-CL" sz="3200" dirty="0"/>
              <a:t>: Relacionar la multiplicación y la división como operaciones inversas. </a:t>
            </a:r>
          </a:p>
        </p:txBody>
      </p:sp>
    </p:spTree>
    <p:extLst>
      <p:ext uri="{BB962C8B-B14F-4D97-AF65-F5344CB8AC3E}">
        <p14:creationId xmlns:p14="http://schemas.microsoft.com/office/powerpoint/2010/main" val="3225789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9648" cy="1143000"/>
          </a:xfrm>
        </p:spPr>
        <p:txBody>
          <a:bodyPr/>
          <a:lstStyle/>
          <a:p>
            <a:pPr marL="0" indent="0" algn="l">
              <a:buNone/>
            </a:pPr>
            <a:r>
              <a:rPr lang="es-CL" sz="2800" dirty="0"/>
              <a:t>¿Qué relación existe entre la división y la multiplicación?</a:t>
            </a:r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323528" y="1634344"/>
            <a:ext cx="828092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s-CL" sz="2400" dirty="0"/>
              <a:t>Cuando multiplicamos tenemos grupos de igual cantidad y se desconoce el total</a:t>
            </a:r>
          </a:p>
        </p:txBody>
      </p:sp>
      <p:sp>
        <p:nvSpPr>
          <p:cNvPr id="20" name="2 Marcador de contenido"/>
          <p:cNvSpPr txBox="1">
            <a:spLocks/>
          </p:cNvSpPr>
          <p:nvPr/>
        </p:nvSpPr>
        <p:spPr>
          <a:xfrm>
            <a:off x="288020" y="3590280"/>
            <a:ext cx="8280920" cy="93610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just">
              <a:buNone/>
            </a:pPr>
            <a:r>
              <a:rPr lang="es-CL" sz="2400" dirty="0"/>
              <a:t>Cuando estamos dividiendo, tenemos la cantidad total de elementos que repartimos o agrupamos en partes iguales y desconocemos la cantidad de elementos de cada grupo o la cantidad total de grupos.</a:t>
            </a:r>
          </a:p>
        </p:txBody>
      </p:sp>
      <p:sp>
        <p:nvSpPr>
          <p:cNvPr id="3" name="2 Elipse"/>
          <p:cNvSpPr/>
          <p:nvPr/>
        </p:nvSpPr>
        <p:spPr>
          <a:xfrm>
            <a:off x="251520" y="2408188"/>
            <a:ext cx="2304256" cy="11521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21 Elipse"/>
          <p:cNvSpPr/>
          <p:nvPr/>
        </p:nvSpPr>
        <p:spPr>
          <a:xfrm>
            <a:off x="2663788" y="2408188"/>
            <a:ext cx="2304256" cy="11521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22 Elipse"/>
          <p:cNvSpPr/>
          <p:nvPr/>
        </p:nvSpPr>
        <p:spPr>
          <a:xfrm>
            <a:off x="5076056" y="2420888"/>
            <a:ext cx="2304256" cy="11521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3 Corazón"/>
          <p:cNvSpPr/>
          <p:nvPr/>
        </p:nvSpPr>
        <p:spPr>
          <a:xfrm>
            <a:off x="899592" y="2696220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23 Corazón"/>
          <p:cNvSpPr/>
          <p:nvPr/>
        </p:nvSpPr>
        <p:spPr>
          <a:xfrm>
            <a:off x="1619672" y="2696220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24 Corazón"/>
          <p:cNvSpPr/>
          <p:nvPr/>
        </p:nvSpPr>
        <p:spPr>
          <a:xfrm>
            <a:off x="1268016" y="3064644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6" name="25 Corazón"/>
          <p:cNvSpPr/>
          <p:nvPr/>
        </p:nvSpPr>
        <p:spPr>
          <a:xfrm>
            <a:off x="539552" y="2931232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7" name="26 Corazón"/>
          <p:cNvSpPr/>
          <p:nvPr/>
        </p:nvSpPr>
        <p:spPr>
          <a:xfrm>
            <a:off x="2051720" y="2912244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8" name="27 Corazón"/>
          <p:cNvSpPr/>
          <p:nvPr/>
        </p:nvSpPr>
        <p:spPr>
          <a:xfrm>
            <a:off x="5724128" y="2721620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9" name="28 Corazón"/>
          <p:cNvSpPr/>
          <p:nvPr/>
        </p:nvSpPr>
        <p:spPr>
          <a:xfrm>
            <a:off x="6444208" y="2721620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0" name="29 Corazón"/>
          <p:cNvSpPr/>
          <p:nvPr/>
        </p:nvSpPr>
        <p:spPr>
          <a:xfrm>
            <a:off x="6092552" y="3090044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1" name="30 Corazón"/>
          <p:cNvSpPr/>
          <p:nvPr/>
        </p:nvSpPr>
        <p:spPr>
          <a:xfrm>
            <a:off x="5364088" y="2956632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2" name="31 Corazón"/>
          <p:cNvSpPr/>
          <p:nvPr/>
        </p:nvSpPr>
        <p:spPr>
          <a:xfrm>
            <a:off x="6876256" y="2937644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3" name="32 Corazón"/>
          <p:cNvSpPr/>
          <p:nvPr/>
        </p:nvSpPr>
        <p:spPr>
          <a:xfrm>
            <a:off x="3347864" y="2687836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4" name="33 Corazón"/>
          <p:cNvSpPr/>
          <p:nvPr/>
        </p:nvSpPr>
        <p:spPr>
          <a:xfrm>
            <a:off x="4067944" y="2687836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5" name="34 Corazón"/>
          <p:cNvSpPr/>
          <p:nvPr/>
        </p:nvSpPr>
        <p:spPr>
          <a:xfrm>
            <a:off x="3716288" y="3056260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6" name="35 Corazón"/>
          <p:cNvSpPr/>
          <p:nvPr/>
        </p:nvSpPr>
        <p:spPr>
          <a:xfrm>
            <a:off x="2987824" y="2922848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7" name="36 Corazón"/>
          <p:cNvSpPr/>
          <p:nvPr/>
        </p:nvSpPr>
        <p:spPr>
          <a:xfrm>
            <a:off x="4499992" y="2903860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Rectángulo"/>
          <p:cNvSpPr/>
          <p:nvPr/>
        </p:nvSpPr>
        <p:spPr>
          <a:xfrm>
            <a:off x="881710" y="2366836"/>
            <a:ext cx="104387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Grupo 1</a:t>
            </a:r>
          </a:p>
        </p:txBody>
      </p:sp>
      <p:sp>
        <p:nvSpPr>
          <p:cNvPr id="38" name="37 Rectángulo"/>
          <p:cNvSpPr/>
          <p:nvPr/>
        </p:nvSpPr>
        <p:spPr>
          <a:xfrm>
            <a:off x="3293977" y="2385782"/>
            <a:ext cx="104387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Grupo 2</a:t>
            </a:r>
          </a:p>
        </p:txBody>
      </p:sp>
      <p:sp>
        <p:nvSpPr>
          <p:cNvPr id="39" name="38 Rectángulo"/>
          <p:cNvSpPr/>
          <p:nvPr/>
        </p:nvSpPr>
        <p:spPr>
          <a:xfrm>
            <a:off x="5678625" y="2385204"/>
            <a:ext cx="104387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Grupo 3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7509296" y="2256726"/>
            <a:ext cx="145483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3 x 5 = 15</a:t>
            </a:r>
            <a:endParaRPr lang="es-CL" dirty="0"/>
          </a:p>
        </p:txBody>
      </p:sp>
      <p:sp>
        <p:nvSpPr>
          <p:cNvPr id="40" name="39 Elipse"/>
          <p:cNvSpPr/>
          <p:nvPr/>
        </p:nvSpPr>
        <p:spPr>
          <a:xfrm>
            <a:off x="323528" y="4725144"/>
            <a:ext cx="2304256" cy="11521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1" name="40 Elipse"/>
          <p:cNvSpPr/>
          <p:nvPr/>
        </p:nvSpPr>
        <p:spPr>
          <a:xfrm>
            <a:off x="2735796" y="4725144"/>
            <a:ext cx="2304256" cy="11521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2" name="41 Elipse"/>
          <p:cNvSpPr/>
          <p:nvPr/>
        </p:nvSpPr>
        <p:spPr>
          <a:xfrm>
            <a:off x="5148064" y="4737844"/>
            <a:ext cx="2304256" cy="11521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3" name="42 Corazón"/>
          <p:cNvSpPr/>
          <p:nvPr/>
        </p:nvSpPr>
        <p:spPr>
          <a:xfrm>
            <a:off x="971600" y="5013176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4" name="43 Corazón"/>
          <p:cNvSpPr/>
          <p:nvPr/>
        </p:nvSpPr>
        <p:spPr>
          <a:xfrm>
            <a:off x="1691680" y="5013176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5" name="44 Corazón"/>
          <p:cNvSpPr/>
          <p:nvPr/>
        </p:nvSpPr>
        <p:spPr>
          <a:xfrm>
            <a:off x="1340024" y="5381600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6" name="45 Corazón"/>
          <p:cNvSpPr/>
          <p:nvPr/>
        </p:nvSpPr>
        <p:spPr>
          <a:xfrm>
            <a:off x="611560" y="5248188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7" name="46 Corazón"/>
          <p:cNvSpPr/>
          <p:nvPr/>
        </p:nvSpPr>
        <p:spPr>
          <a:xfrm>
            <a:off x="2123728" y="5229200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8" name="47 Corazón"/>
          <p:cNvSpPr/>
          <p:nvPr/>
        </p:nvSpPr>
        <p:spPr>
          <a:xfrm>
            <a:off x="5796136" y="5038576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9" name="48 Corazón"/>
          <p:cNvSpPr/>
          <p:nvPr/>
        </p:nvSpPr>
        <p:spPr>
          <a:xfrm>
            <a:off x="6516216" y="5038576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0" name="49 Corazón"/>
          <p:cNvSpPr/>
          <p:nvPr/>
        </p:nvSpPr>
        <p:spPr>
          <a:xfrm>
            <a:off x="6164560" y="5407000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1" name="50 Corazón"/>
          <p:cNvSpPr/>
          <p:nvPr/>
        </p:nvSpPr>
        <p:spPr>
          <a:xfrm>
            <a:off x="5436096" y="5273588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2" name="51 Corazón"/>
          <p:cNvSpPr/>
          <p:nvPr/>
        </p:nvSpPr>
        <p:spPr>
          <a:xfrm>
            <a:off x="6948264" y="5254600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3" name="52 Corazón"/>
          <p:cNvSpPr/>
          <p:nvPr/>
        </p:nvSpPr>
        <p:spPr>
          <a:xfrm>
            <a:off x="3419872" y="5004792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4" name="53 Corazón"/>
          <p:cNvSpPr/>
          <p:nvPr/>
        </p:nvSpPr>
        <p:spPr>
          <a:xfrm>
            <a:off x="4139952" y="5004792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5" name="54 Corazón"/>
          <p:cNvSpPr/>
          <p:nvPr/>
        </p:nvSpPr>
        <p:spPr>
          <a:xfrm>
            <a:off x="3788296" y="5373216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6" name="55 Corazón"/>
          <p:cNvSpPr/>
          <p:nvPr/>
        </p:nvSpPr>
        <p:spPr>
          <a:xfrm>
            <a:off x="3059832" y="5239804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7" name="56 Corazón"/>
          <p:cNvSpPr/>
          <p:nvPr/>
        </p:nvSpPr>
        <p:spPr>
          <a:xfrm>
            <a:off x="4572000" y="5220816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8" name="57 Rectángulo"/>
          <p:cNvSpPr/>
          <p:nvPr/>
        </p:nvSpPr>
        <p:spPr>
          <a:xfrm>
            <a:off x="953718" y="4683792"/>
            <a:ext cx="104387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Grupo 1</a:t>
            </a:r>
          </a:p>
        </p:txBody>
      </p:sp>
      <p:sp>
        <p:nvSpPr>
          <p:cNvPr id="59" name="58 Rectángulo"/>
          <p:cNvSpPr/>
          <p:nvPr/>
        </p:nvSpPr>
        <p:spPr>
          <a:xfrm>
            <a:off x="3365985" y="4702738"/>
            <a:ext cx="104387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Grupo 2</a:t>
            </a:r>
          </a:p>
        </p:txBody>
      </p:sp>
      <p:sp>
        <p:nvSpPr>
          <p:cNvPr id="60" name="59 Rectángulo"/>
          <p:cNvSpPr/>
          <p:nvPr/>
        </p:nvSpPr>
        <p:spPr>
          <a:xfrm>
            <a:off x="5750633" y="4702160"/>
            <a:ext cx="104387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Grupo 3</a:t>
            </a:r>
          </a:p>
        </p:txBody>
      </p:sp>
      <p:sp>
        <p:nvSpPr>
          <p:cNvPr id="61" name="60 Rectángulo redondeado"/>
          <p:cNvSpPr/>
          <p:nvPr/>
        </p:nvSpPr>
        <p:spPr>
          <a:xfrm>
            <a:off x="7524328" y="4683792"/>
            <a:ext cx="145483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15 : 3 = 5</a:t>
            </a:r>
            <a:endParaRPr lang="es-CL" dirty="0"/>
          </a:p>
        </p:txBody>
      </p:sp>
      <p:sp>
        <p:nvSpPr>
          <p:cNvPr id="62" name="61 Rectángulo redondeado"/>
          <p:cNvSpPr/>
          <p:nvPr/>
        </p:nvSpPr>
        <p:spPr>
          <a:xfrm>
            <a:off x="7524328" y="5370996"/>
            <a:ext cx="145483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15 : 5 = 3</a:t>
            </a:r>
            <a:endParaRPr lang="es-CL" dirty="0"/>
          </a:p>
        </p:txBody>
      </p:sp>
      <p:sp>
        <p:nvSpPr>
          <p:cNvPr id="63" name="62 Rectángulo redondeado"/>
          <p:cNvSpPr/>
          <p:nvPr/>
        </p:nvSpPr>
        <p:spPr>
          <a:xfrm>
            <a:off x="7524328" y="2903860"/>
            <a:ext cx="145483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5 x 3 = 15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12487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355625" y="3356992"/>
            <a:ext cx="7248823" cy="2970664"/>
          </a:xfrm>
        </p:spPr>
        <p:txBody>
          <a:bodyPr>
            <a:normAutofit/>
          </a:bodyPr>
          <a:lstStyle/>
          <a:p>
            <a:r>
              <a:rPr lang="es-ES" dirty="0"/>
              <a:t>La división y la multiplicación son elementos INVERSOS, es decir, representan lo contrario.</a:t>
            </a:r>
          </a:p>
          <a:p>
            <a:r>
              <a:rPr lang="es-ES" dirty="0"/>
              <a:t>Para dividir nos sirve mucho conocer las tablas de multiplicar ejemplo:</a:t>
            </a:r>
          </a:p>
          <a:p>
            <a:r>
              <a:rPr lang="es-ES" dirty="0"/>
              <a:t>Al resolver 15:3 podemos preguntar: 3 x ___ = 15</a:t>
            </a:r>
          </a:p>
          <a:p>
            <a:pPr marL="45720" indent="0">
              <a:buNone/>
            </a:pPr>
            <a:r>
              <a:rPr lang="es-ES" dirty="0"/>
              <a:t>O al resolver 15:5, preguntamos 5 x ___ = 15</a:t>
            </a:r>
            <a:endParaRPr lang="es-CL" dirty="0"/>
          </a:p>
        </p:txBody>
      </p:sp>
      <p:sp>
        <p:nvSpPr>
          <p:cNvPr id="4" name="3 Elipse"/>
          <p:cNvSpPr/>
          <p:nvPr/>
        </p:nvSpPr>
        <p:spPr>
          <a:xfrm>
            <a:off x="1619672" y="374008"/>
            <a:ext cx="2304256" cy="11521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Elipse"/>
          <p:cNvSpPr/>
          <p:nvPr/>
        </p:nvSpPr>
        <p:spPr>
          <a:xfrm>
            <a:off x="4031940" y="374008"/>
            <a:ext cx="2304256" cy="11521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5 Elipse"/>
          <p:cNvSpPr/>
          <p:nvPr/>
        </p:nvSpPr>
        <p:spPr>
          <a:xfrm>
            <a:off x="6444208" y="386708"/>
            <a:ext cx="2304256" cy="11521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6 Corazón"/>
          <p:cNvSpPr/>
          <p:nvPr/>
        </p:nvSpPr>
        <p:spPr>
          <a:xfrm>
            <a:off x="2267744" y="662040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Corazón"/>
          <p:cNvSpPr/>
          <p:nvPr/>
        </p:nvSpPr>
        <p:spPr>
          <a:xfrm>
            <a:off x="2987824" y="662040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8 Corazón"/>
          <p:cNvSpPr/>
          <p:nvPr/>
        </p:nvSpPr>
        <p:spPr>
          <a:xfrm>
            <a:off x="2636168" y="1030464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9 Corazón"/>
          <p:cNvSpPr/>
          <p:nvPr/>
        </p:nvSpPr>
        <p:spPr>
          <a:xfrm>
            <a:off x="1907704" y="897052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Corazón"/>
          <p:cNvSpPr/>
          <p:nvPr/>
        </p:nvSpPr>
        <p:spPr>
          <a:xfrm>
            <a:off x="3419872" y="878064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Corazón"/>
          <p:cNvSpPr/>
          <p:nvPr/>
        </p:nvSpPr>
        <p:spPr>
          <a:xfrm>
            <a:off x="7092280" y="687440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12 Corazón"/>
          <p:cNvSpPr/>
          <p:nvPr/>
        </p:nvSpPr>
        <p:spPr>
          <a:xfrm>
            <a:off x="7812360" y="687440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13 Corazón"/>
          <p:cNvSpPr/>
          <p:nvPr/>
        </p:nvSpPr>
        <p:spPr>
          <a:xfrm>
            <a:off x="7460704" y="1055864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14 Corazón"/>
          <p:cNvSpPr/>
          <p:nvPr/>
        </p:nvSpPr>
        <p:spPr>
          <a:xfrm>
            <a:off x="6732240" y="922452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15 Corazón"/>
          <p:cNvSpPr/>
          <p:nvPr/>
        </p:nvSpPr>
        <p:spPr>
          <a:xfrm>
            <a:off x="8244408" y="903464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16 Corazón"/>
          <p:cNvSpPr/>
          <p:nvPr/>
        </p:nvSpPr>
        <p:spPr>
          <a:xfrm>
            <a:off x="4716016" y="653656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7 Corazón"/>
          <p:cNvSpPr/>
          <p:nvPr/>
        </p:nvSpPr>
        <p:spPr>
          <a:xfrm>
            <a:off x="5436096" y="653656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18 Corazón"/>
          <p:cNvSpPr/>
          <p:nvPr/>
        </p:nvSpPr>
        <p:spPr>
          <a:xfrm>
            <a:off x="5084440" y="1022080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Corazón"/>
          <p:cNvSpPr/>
          <p:nvPr/>
        </p:nvSpPr>
        <p:spPr>
          <a:xfrm>
            <a:off x="4355976" y="888668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20 Corazón"/>
          <p:cNvSpPr/>
          <p:nvPr/>
        </p:nvSpPr>
        <p:spPr>
          <a:xfrm>
            <a:off x="5868144" y="869680"/>
            <a:ext cx="216024" cy="216024"/>
          </a:xfrm>
          <a:prstGeom prst="hear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2" name="21 Rectángulo"/>
          <p:cNvSpPr/>
          <p:nvPr/>
        </p:nvSpPr>
        <p:spPr>
          <a:xfrm>
            <a:off x="2249862" y="332656"/>
            <a:ext cx="104387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Grupo 1</a:t>
            </a:r>
          </a:p>
        </p:txBody>
      </p:sp>
      <p:sp>
        <p:nvSpPr>
          <p:cNvPr id="23" name="22 Rectángulo"/>
          <p:cNvSpPr/>
          <p:nvPr/>
        </p:nvSpPr>
        <p:spPr>
          <a:xfrm>
            <a:off x="4662129" y="351602"/>
            <a:ext cx="104387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Grupo 2</a:t>
            </a:r>
          </a:p>
        </p:txBody>
      </p:sp>
      <p:sp>
        <p:nvSpPr>
          <p:cNvPr id="24" name="23 Rectángulo"/>
          <p:cNvSpPr/>
          <p:nvPr/>
        </p:nvSpPr>
        <p:spPr>
          <a:xfrm>
            <a:off x="7046777" y="351024"/>
            <a:ext cx="104387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Grupo 3</a:t>
            </a:r>
          </a:p>
        </p:txBody>
      </p:sp>
      <p:sp>
        <p:nvSpPr>
          <p:cNvPr id="25" name="24 Rectángulo redondeado"/>
          <p:cNvSpPr/>
          <p:nvPr/>
        </p:nvSpPr>
        <p:spPr>
          <a:xfrm>
            <a:off x="3037464" y="1643720"/>
            <a:ext cx="145483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15 : 3 = 5</a:t>
            </a:r>
            <a:endParaRPr lang="es-CL" dirty="0"/>
          </a:p>
        </p:txBody>
      </p:sp>
      <p:sp>
        <p:nvSpPr>
          <p:cNvPr id="26" name="25 Rectángulo redondeado"/>
          <p:cNvSpPr/>
          <p:nvPr/>
        </p:nvSpPr>
        <p:spPr>
          <a:xfrm>
            <a:off x="3037464" y="2330924"/>
            <a:ext cx="145483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15 : 5 = 3</a:t>
            </a:r>
            <a:endParaRPr lang="es-CL" dirty="0"/>
          </a:p>
        </p:txBody>
      </p:sp>
      <p:sp>
        <p:nvSpPr>
          <p:cNvPr id="27" name="26 Rectángulo redondeado"/>
          <p:cNvSpPr/>
          <p:nvPr/>
        </p:nvSpPr>
        <p:spPr>
          <a:xfrm>
            <a:off x="6004824" y="2348880"/>
            <a:ext cx="145483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3 x 5 = 15</a:t>
            </a:r>
            <a:endParaRPr lang="es-CL" dirty="0"/>
          </a:p>
        </p:txBody>
      </p:sp>
      <p:sp>
        <p:nvSpPr>
          <p:cNvPr id="28" name="27 Rectángulo redondeado"/>
          <p:cNvSpPr/>
          <p:nvPr/>
        </p:nvSpPr>
        <p:spPr>
          <a:xfrm>
            <a:off x="5984500" y="1643720"/>
            <a:ext cx="145483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5 x 3 = 15</a:t>
            </a:r>
            <a:endParaRPr lang="es-CL" dirty="0"/>
          </a:p>
        </p:txBody>
      </p:sp>
      <p:pic>
        <p:nvPicPr>
          <p:cNvPr id="29" name="28 Imagen" descr="Vectores de stock de Niño pensando, ilustraciones de Niño pensando ...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3" y="3789040"/>
            <a:ext cx="1144962" cy="2806188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29 Llamada de nube"/>
          <p:cNvSpPr/>
          <p:nvPr/>
        </p:nvSpPr>
        <p:spPr>
          <a:xfrm>
            <a:off x="75083" y="1271888"/>
            <a:ext cx="2561085" cy="2085104"/>
          </a:xfrm>
          <a:prstGeom prst="cloudCallo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/>
              <a:t>¿Por qué están representadas igual?</a:t>
            </a:r>
            <a:endParaRPr lang="es-CL" dirty="0"/>
          </a:p>
        </p:txBody>
      </p:sp>
      <p:cxnSp>
        <p:nvCxnSpPr>
          <p:cNvPr id="32" name="31 Conector recto de flecha"/>
          <p:cNvCxnSpPr/>
          <p:nvPr/>
        </p:nvCxnSpPr>
        <p:spPr>
          <a:xfrm>
            <a:off x="4716016" y="1895748"/>
            <a:ext cx="936104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 de flecha"/>
          <p:cNvCxnSpPr/>
          <p:nvPr/>
        </p:nvCxnSpPr>
        <p:spPr>
          <a:xfrm>
            <a:off x="4724400" y="2543220"/>
            <a:ext cx="936104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1561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Divi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81648"/>
            <a:ext cx="7488832" cy="561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2708920"/>
            <a:ext cx="13144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834" y="2794660"/>
            <a:ext cx="1206247" cy="769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720" y="4382919"/>
            <a:ext cx="683121" cy="1140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4360" y="4382919"/>
            <a:ext cx="931193" cy="1130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1345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897280"/>
          </a:xfrm>
        </p:spPr>
        <p:txBody>
          <a:bodyPr/>
          <a:lstStyle/>
          <a:p>
            <a:pPr marL="45720" indent="0">
              <a:buNone/>
            </a:pPr>
            <a:r>
              <a:rPr lang="es-ES" dirty="0"/>
              <a:t>Te recomiendo visitar el siguiente link</a:t>
            </a:r>
          </a:p>
          <a:p>
            <a:pPr marL="45720" indent="0">
              <a:buNone/>
            </a:pPr>
            <a:r>
              <a:rPr lang="es-CL" dirty="0">
                <a:hlinkClick r:id="rId2"/>
              </a:rPr>
              <a:t>https://www.youtube.com/watch?v=y5If3hR1V34</a:t>
            </a:r>
            <a:endParaRPr lang="es-C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132856"/>
            <a:ext cx="6677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7330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76672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s-CL" dirty="0"/>
              <a:t>AHORA APLICAMOS LO QUE APRENDIMOS.</a:t>
            </a:r>
          </a:p>
        </p:txBody>
      </p:sp>
      <p:pic>
        <p:nvPicPr>
          <p:cNvPr id="7172" name="Picture 4" descr="Pulgar | Vectores, Fotos de Stock y PSD Grati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002" t="27844" r="15161" b="25759"/>
          <a:stretch/>
        </p:blipFill>
        <p:spPr bwMode="auto">
          <a:xfrm>
            <a:off x="7308304" y="3284984"/>
            <a:ext cx="1600200" cy="2072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 rot="20122700">
            <a:off x="4133913" y="1943300"/>
            <a:ext cx="500366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Tu puedes hacerlo</a:t>
            </a:r>
          </a:p>
        </p:txBody>
      </p:sp>
      <p:pic>
        <p:nvPicPr>
          <p:cNvPr id="6" name="5 Imagen" descr="Image result for niños con su pulgar arriba animado | Niños y ...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48" y="1851887"/>
            <a:ext cx="3240360" cy="280831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3 CuadroTexto"/>
          <p:cNvSpPr txBox="1"/>
          <p:nvPr/>
        </p:nvSpPr>
        <p:spPr>
          <a:xfrm>
            <a:off x="755576" y="5157192"/>
            <a:ext cx="73528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/>
              <a:t>Desarrolla tu guía de trabajo y ticket de salida, si tienes duda o quieres que lo revise envíalo al correo que aparece en ella.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104132192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909</TotalTime>
  <Words>361</Words>
  <Application>Microsoft Office PowerPoint</Application>
  <PresentationFormat>Presentación en pantalla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Calibri</vt:lpstr>
      <vt:lpstr>Georgia</vt:lpstr>
      <vt:lpstr>Trebuchet MS</vt:lpstr>
      <vt:lpstr>Transmisión de listas</vt:lpstr>
      <vt:lpstr>APOYO GUÍA N°16</vt:lpstr>
      <vt:lpstr>¿Qué relación existe entre la división y la multiplicación?</vt:lpstr>
      <vt:lpstr>Presentación de PowerPoint</vt:lpstr>
      <vt:lpstr>Presentación de PowerPoint</vt:lpstr>
      <vt:lpstr>Presentación de PowerPoint</vt:lpstr>
      <vt:lpstr>AHORA APLICAMOS LO QUE APRENDIMOS.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APOYO GUÍA N° 3</dc:title>
  <dc:creator>Maritza Medina Silva</dc:creator>
  <cp:lastModifiedBy>Berta Donoso</cp:lastModifiedBy>
  <cp:revision>80</cp:revision>
  <dcterms:created xsi:type="dcterms:W3CDTF">2020-03-26T01:06:58Z</dcterms:created>
  <dcterms:modified xsi:type="dcterms:W3CDTF">2020-08-18T14:08:19Z</dcterms:modified>
</cp:coreProperties>
</file>