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63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A256C-9F9D-4688-B05E-FC267D04DCA1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8576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25-06-2020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26408" y="5733256"/>
            <a:ext cx="8538080" cy="1008112"/>
          </a:xfrm>
        </p:spPr>
        <p:txBody>
          <a:bodyPr>
            <a:normAutofit fontScale="85000" lnSpcReduction="20000"/>
          </a:bodyPr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Tercer año Básico A – B y C</a:t>
            </a:r>
          </a:p>
          <a:p>
            <a:r>
              <a:rPr lang="es-CL" dirty="0"/>
              <a:t>Maritza Medina Silva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34497" y="332656"/>
            <a:ext cx="5889831" cy="1298575"/>
          </a:xfrm>
        </p:spPr>
        <p:txBody>
          <a:bodyPr/>
          <a:lstStyle/>
          <a:p>
            <a:r>
              <a:rPr lang="es-CL" sz="4000" dirty="0"/>
              <a:t>APOYO GUÍA N° 9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225" y="332656"/>
            <a:ext cx="1033603" cy="127474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426408" y="1607911"/>
            <a:ext cx="82684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/>
              <a:t>EJE TEMÁTICO: NÚMEROS Y OPERACIONES</a:t>
            </a:r>
            <a:endParaRPr lang="es-CL" dirty="0"/>
          </a:p>
          <a:p>
            <a:pPr algn="just"/>
            <a:r>
              <a:rPr lang="es-CL" b="1" dirty="0"/>
              <a:t>PRIORIZACIÓN CURRICULAR, NIVEL 1: (OA 8): </a:t>
            </a:r>
            <a:r>
              <a:rPr lang="es-CL" dirty="0"/>
              <a:t>Demostrar que comprenden las tablas de multiplicar hasta 10 de manera progresiva: usando representaciones concretas y pictóricas; expresando una multiplicación como una adición de sumandos iguales; usando la distributividad como estrategia para construir las tablas hasta el 10; aplicando los resultados de las tablas de multiplicación hasta 10 x 10, sin realizar cálculos; resolviendo problemas que involucren las tablas aprendidas hasta el 10.</a:t>
            </a:r>
          </a:p>
          <a:p>
            <a:pPr algn="ctr"/>
            <a:r>
              <a:rPr lang="es-CL" sz="3200" b="1" u="sng" dirty="0"/>
              <a:t>O A de la clase</a:t>
            </a:r>
            <a:r>
              <a:rPr lang="es-CL" sz="3200" dirty="0"/>
              <a:t>: </a:t>
            </a:r>
          </a:p>
          <a:p>
            <a:pPr algn="ctr"/>
            <a:r>
              <a:rPr lang="es-CL" sz="3200" dirty="0"/>
              <a:t>Resolver multiplicaciones mediante adición de sumandos iguales  y matriz de punto 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6512511" cy="1143000"/>
          </a:xfrm>
        </p:spPr>
        <p:txBody>
          <a:bodyPr/>
          <a:lstStyle/>
          <a:p>
            <a:pPr algn="l"/>
            <a:r>
              <a:rPr lang="es-CL" dirty="0"/>
              <a:t>Reflexiona: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259432" y="940426"/>
            <a:ext cx="7264896" cy="1152128"/>
          </a:xfrm>
        </p:spPr>
        <p:txBody>
          <a:bodyPr/>
          <a:lstStyle/>
          <a:p>
            <a:pPr marL="45720" indent="0">
              <a:buNone/>
            </a:pPr>
            <a:r>
              <a:rPr lang="es-CL" dirty="0"/>
              <a:t>¿Obtendré el mismo resultado si invierto los valores?</a:t>
            </a:r>
          </a:p>
          <a:p>
            <a:pPr marL="45720" indent="0">
              <a:buNone/>
            </a:pPr>
            <a:r>
              <a:rPr lang="es-CL" dirty="0"/>
              <a:t>Compruébalo:</a:t>
            </a:r>
          </a:p>
        </p:txBody>
      </p:sp>
      <p:pic>
        <p:nvPicPr>
          <p:cNvPr id="5" name="Picture 2" descr="Fotos de Niña pensando caricatura de stock, imágenes de Niña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38"/>
          <a:stretch/>
        </p:blipFill>
        <p:spPr bwMode="auto">
          <a:xfrm>
            <a:off x="7164288" y="188640"/>
            <a:ext cx="1800200" cy="150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Elipse"/>
          <p:cNvSpPr/>
          <p:nvPr/>
        </p:nvSpPr>
        <p:spPr>
          <a:xfrm>
            <a:off x="1111202" y="598982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258923"/>
              </p:ext>
            </p:extLst>
          </p:nvPr>
        </p:nvGraphicFramePr>
        <p:xfrm>
          <a:off x="914396" y="5119136"/>
          <a:ext cx="2001420" cy="1550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755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7 Elipse"/>
          <p:cNvSpPr/>
          <p:nvPr/>
        </p:nvSpPr>
        <p:spPr>
          <a:xfrm>
            <a:off x="1099713" y="523357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CuadroTexto"/>
          <p:cNvSpPr txBox="1"/>
          <p:nvPr/>
        </p:nvSpPr>
        <p:spPr>
          <a:xfrm>
            <a:off x="158795" y="5159373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38201" y="5528705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607269" y="4295093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1266277" y="4295093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13" name="12 CuadroTexto"/>
          <p:cNvSpPr txBox="1"/>
          <p:nvPr/>
        </p:nvSpPr>
        <p:spPr>
          <a:xfrm rot="16200000">
            <a:off x="1937993" y="4295092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17" name="16 Elipse"/>
          <p:cNvSpPr/>
          <p:nvPr/>
        </p:nvSpPr>
        <p:spPr>
          <a:xfrm>
            <a:off x="1099713" y="633413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1111202" y="560290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CuadroTexto"/>
          <p:cNvSpPr txBox="1"/>
          <p:nvPr/>
        </p:nvSpPr>
        <p:spPr>
          <a:xfrm>
            <a:off x="158795" y="5890599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43015" y="6259931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4</a:t>
            </a:r>
          </a:p>
        </p:txBody>
      </p:sp>
      <p:sp>
        <p:nvSpPr>
          <p:cNvPr id="21" name="20 Elipse"/>
          <p:cNvSpPr/>
          <p:nvPr/>
        </p:nvSpPr>
        <p:spPr>
          <a:xfrm>
            <a:off x="1748256" y="600328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1736767" y="524704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1736767" y="634759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Elipse"/>
          <p:cNvSpPr/>
          <p:nvPr/>
        </p:nvSpPr>
        <p:spPr>
          <a:xfrm>
            <a:off x="1748256" y="561637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Elipse"/>
          <p:cNvSpPr/>
          <p:nvPr/>
        </p:nvSpPr>
        <p:spPr>
          <a:xfrm>
            <a:off x="2440433" y="595578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Elipse"/>
          <p:cNvSpPr/>
          <p:nvPr/>
        </p:nvSpPr>
        <p:spPr>
          <a:xfrm>
            <a:off x="2428944" y="519953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26 Elipse"/>
          <p:cNvSpPr/>
          <p:nvPr/>
        </p:nvSpPr>
        <p:spPr>
          <a:xfrm>
            <a:off x="2428944" y="634759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Elipse"/>
          <p:cNvSpPr/>
          <p:nvPr/>
        </p:nvSpPr>
        <p:spPr>
          <a:xfrm>
            <a:off x="2440433" y="556887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CuadroTexto"/>
          <p:cNvSpPr txBox="1"/>
          <p:nvPr/>
        </p:nvSpPr>
        <p:spPr>
          <a:xfrm>
            <a:off x="5317601" y="5251014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filas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6202404" y="5218747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columnas</a:t>
            </a:r>
          </a:p>
        </p:txBody>
      </p:sp>
      <p:sp>
        <p:nvSpPr>
          <p:cNvPr id="43" name="42 CuadroTexto"/>
          <p:cNvSpPr txBox="1"/>
          <p:nvPr/>
        </p:nvSpPr>
        <p:spPr>
          <a:xfrm>
            <a:off x="7714572" y="5237547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total</a:t>
            </a:r>
          </a:p>
        </p:txBody>
      </p:sp>
      <p:graphicFrame>
        <p:nvGraphicFramePr>
          <p:cNvPr id="44" name="4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59610"/>
              </p:ext>
            </p:extLst>
          </p:nvPr>
        </p:nvGraphicFramePr>
        <p:xfrm>
          <a:off x="5317601" y="5815553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_____   X  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5" name="44 Proceso"/>
          <p:cNvSpPr/>
          <p:nvPr/>
        </p:nvSpPr>
        <p:spPr>
          <a:xfrm>
            <a:off x="5687994" y="6522771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46" name="45 Proceso"/>
          <p:cNvSpPr/>
          <p:nvPr/>
        </p:nvSpPr>
        <p:spPr>
          <a:xfrm>
            <a:off x="7461172" y="6536238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47" name="46 Conector recto de flecha"/>
          <p:cNvCxnSpPr>
            <a:stCxn id="45" idx="0"/>
          </p:cNvCxnSpPr>
          <p:nvPr/>
        </p:nvCxnSpPr>
        <p:spPr>
          <a:xfrm flipH="1" flipV="1">
            <a:off x="5914372" y="6263905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>
            <a:stCxn id="45" idx="0"/>
            <a:endCxn id="44" idx="2"/>
          </p:cNvCxnSpPr>
          <p:nvPr/>
        </p:nvCxnSpPr>
        <p:spPr>
          <a:xfrm flipV="1">
            <a:off x="6413251" y="6211415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 de flecha"/>
          <p:cNvCxnSpPr>
            <a:stCxn id="46" idx="0"/>
          </p:cNvCxnSpPr>
          <p:nvPr/>
        </p:nvCxnSpPr>
        <p:spPr>
          <a:xfrm flipV="1">
            <a:off x="8186429" y="6235925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Elipse"/>
          <p:cNvSpPr/>
          <p:nvPr/>
        </p:nvSpPr>
        <p:spPr>
          <a:xfrm>
            <a:off x="1131919" y="354155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51" name="5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031064"/>
              </p:ext>
            </p:extLst>
          </p:nvPr>
        </p:nvGraphicFramePr>
        <p:xfrm>
          <a:off x="935113" y="2670864"/>
          <a:ext cx="2628775" cy="1162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755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2" name="51 Elipse"/>
          <p:cNvSpPr/>
          <p:nvPr/>
        </p:nvSpPr>
        <p:spPr>
          <a:xfrm>
            <a:off x="1120430" y="278530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3" name="52 CuadroTexto"/>
          <p:cNvSpPr txBox="1"/>
          <p:nvPr/>
        </p:nvSpPr>
        <p:spPr>
          <a:xfrm>
            <a:off x="179512" y="2711101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54" name="53 CuadroTexto"/>
          <p:cNvSpPr txBox="1"/>
          <p:nvPr/>
        </p:nvSpPr>
        <p:spPr>
          <a:xfrm>
            <a:off x="158918" y="3080433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55" name="54 CuadroTexto"/>
          <p:cNvSpPr txBox="1"/>
          <p:nvPr/>
        </p:nvSpPr>
        <p:spPr>
          <a:xfrm rot="16200000">
            <a:off x="627986" y="1846821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56" name="55 CuadroTexto"/>
          <p:cNvSpPr txBox="1"/>
          <p:nvPr/>
        </p:nvSpPr>
        <p:spPr>
          <a:xfrm rot="16200000">
            <a:off x="1286994" y="1846821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57" name="56 CuadroTexto"/>
          <p:cNvSpPr txBox="1"/>
          <p:nvPr/>
        </p:nvSpPr>
        <p:spPr>
          <a:xfrm rot="16200000">
            <a:off x="1958710" y="1846820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58" name="57 CuadroTexto"/>
          <p:cNvSpPr txBox="1"/>
          <p:nvPr/>
        </p:nvSpPr>
        <p:spPr>
          <a:xfrm rot="16200000">
            <a:off x="2651372" y="1846821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62" name="61 Elipse"/>
          <p:cNvSpPr/>
          <p:nvPr/>
        </p:nvSpPr>
        <p:spPr>
          <a:xfrm>
            <a:off x="1131919" y="315463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3" name="62 CuadroTexto"/>
          <p:cNvSpPr txBox="1"/>
          <p:nvPr/>
        </p:nvSpPr>
        <p:spPr>
          <a:xfrm>
            <a:off x="179512" y="3442327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65" name="64 Elipse"/>
          <p:cNvSpPr/>
          <p:nvPr/>
        </p:nvSpPr>
        <p:spPr>
          <a:xfrm>
            <a:off x="1768973" y="355501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6" name="65 Elipse"/>
          <p:cNvSpPr/>
          <p:nvPr/>
        </p:nvSpPr>
        <p:spPr>
          <a:xfrm>
            <a:off x="1757484" y="279876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8" name="67 Elipse"/>
          <p:cNvSpPr/>
          <p:nvPr/>
        </p:nvSpPr>
        <p:spPr>
          <a:xfrm>
            <a:off x="1768973" y="316810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9" name="68 Elipse"/>
          <p:cNvSpPr/>
          <p:nvPr/>
        </p:nvSpPr>
        <p:spPr>
          <a:xfrm>
            <a:off x="2461150" y="350751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0" name="69 Elipse"/>
          <p:cNvSpPr/>
          <p:nvPr/>
        </p:nvSpPr>
        <p:spPr>
          <a:xfrm>
            <a:off x="2449661" y="2751266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2" name="71 Elipse"/>
          <p:cNvSpPr/>
          <p:nvPr/>
        </p:nvSpPr>
        <p:spPr>
          <a:xfrm>
            <a:off x="2461150" y="312059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3" name="72 Elipse"/>
          <p:cNvSpPr/>
          <p:nvPr/>
        </p:nvSpPr>
        <p:spPr>
          <a:xfrm>
            <a:off x="3110242" y="354155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4" name="73 Elipse"/>
          <p:cNvSpPr/>
          <p:nvPr/>
        </p:nvSpPr>
        <p:spPr>
          <a:xfrm>
            <a:off x="3098753" y="278530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75 Elipse"/>
          <p:cNvSpPr/>
          <p:nvPr/>
        </p:nvSpPr>
        <p:spPr>
          <a:xfrm>
            <a:off x="3110242" y="315463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5" name="84 CuadroTexto"/>
          <p:cNvSpPr txBox="1"/>
          <p:nvPr/>
        </p:nvSpPr>
        <p:spPr>
          <a:xfrm>
            <a:off x="5415389" y="2614102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filas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6300192" y="2581835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columnas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7812360" y="2600635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total</a:t>
            </a:r>
          </a:p>
        </p:txBody>
      </p:sp>
      <p:graphicFrame>
        <p:nvGraphicFramePr>
          <p:cNvPr id="88" name="8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785913"/>
              </p:ext>
            </p:extLst>
          </p:nvPr>
        </p:nvGraphicFramePr>
        <p:xfrm>
          <a:off x="5415389" y="3178641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_____   X  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" name="88 Proceso"/>
          <p:cNvSpPr/>
          <p:nvPr/>
        </p:nvSpPr>
        <p:spPr>
          <a:xfrm>
            <a:off x="5785782" y="3885859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90" name="89 Proceso"/>
          <p:cNvSpPr/>
          <p:nvPr/>
        </p:nvSpPr>
        <p:spPr>
          <a:xfrm>
            <a:off x="7558960" y="3899326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91" name="90 Conector recto de flecha"/>
          <p:cNvCxnSpPr>
            <a:stCxn id="89" idx="0"/>
          </p:cNvCxnSpPr>
          <p:nvPr/>
        </p:nvCxnSpPr>
        <p:spPr>
          <a:xfrm flipH="1" flipV="1">
            <a:off x="6012160" y="3626993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>
            <a:stCxn id="89" idx="0"/>
            <a:endCxn id="88" idx="2"/>
          </p:cNvCxnSpPr>
          <p:nvPr/>
        </p:nvCxnSpPr>
        <p:spPr>
          <a:xfrm flipV="1">
            <a:off x="6511039" y="3574503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Conector recto de flecha"/>
          <p:cNvCxnSpPr>
            <a:stCxn id="90" idx="0"/>
          </p:cNvCxnSpPr>
          <p:nvPr/>
        </p:nvCxnSpPr>
        <p:spPr>
          <a:xfrm flipV="1">
            <a:off x="8284217" y="3599013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820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6512511" cy="1143000"/>
          </a:xfrm>
        </p:spPr>
        <p:txBody>
          <a:bodyPr/>
          <a:lstStyle/>
          <a:p>
            <a:pPr algn="l"/>
            <a:r>
              <a:rPr lang="es-CL" dirty="0"/>
              <a:t>resultados</a:t>
            </a:r>
          </a:p>
        </p:txBody>
      </p:sp>
      <p:sp>
        <p:nvSpPr>
          <p:cNvPr id="48" name="47 CuadroTexto"/>
          <p:cNvSpPr txBox="1"/>
          <p:nvPr/>
        </p:nvSpPr>
        <p:spPr>
          <a:xfrm>
            <a:off x="181744" y="1614892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filas</a:t>
            </a:r>
          </a:p>
        </p:txBody>
      </p:sp>
      <p:sp>
        <p:nvSpPr>
          <p:cNvPr id="49" name="48 CuadroTexto"/>
          <p:cNvSpPr txBox="1"/>
          <p:nvPr/>
        </p:nvSpPr>
        <p:spPr>
          <a:xfrm>
            <a:off x="1066547" y="1582625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columnas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2578715" y="1601425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total</a:t>
            </a:r>
          </a:p>
        </p:txBody>
      </p:sp>
      <p:graphicFrame>
        <p:nvGraphicFramePr>
          <p:cNvPr id="51" name="5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939353"/>
              </p:ext>
            </p:extLst>
          </p:nvPr>
        </p:nvGraphicFramePr>
        <p:xfrm>
          <a:off x="181744" y="2179431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         4     X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2" name="51 Proceso"/>
          <p:cNvSpPr/>
          <p:nvPr/>
        </p:nvSpPr>
        <p:spPr>
          <a:xfrm>
            <a:off x="552137" y="2886649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53" name="52 Proceso"/>
          <p:cNvSpPr/>
          <p:nvPr/>
        </p:nvSpPr>
        <p:spPr>
          <a:xfrm>
            <a:off x="2325315" y="2900116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54" name="53 Conector recto de flecha"/>
          <p:cNvCxnSpPr>
            <a:stCxn id="52" idx="0"/>
          </p:cNvCxnSpPr>
          <p:nvPr/>
        </p:nvCxnSpPr>
        <p:spPr>
          <a:xfrm flipH="1" flipV="1">
            <a:off x="778515" y="2627783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 de flecha"/>
          <p:cNvCxnSpPr>
            <a:stCxn id="52" idx="0"/>
            <a:endCxn id="51" idx="2"/>
          </p:cNvCxnSpPr>
          <p:nvPr/>
        </p:nvCxnSpPr>
        <p:spPr>
          <a:xfrm flipV="1">
            <a:off x="1277394" y="2575293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>
            <a:stCxn id="53" idx="0"/>
          </p:cNvCxnSpPr>
          <p:nvPr/>
        </p:nvCxnSpPr>
        <p:spPr>
          <a:xfrm flipV="1">
            <a:off x="3050572" y="2599803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CuadroTexto"/>
          <p:cNvSpPr txBox="1"/>
          <p:nvPr/>
        </p:nvSpPr>
        <p:spPr>
          <a:xfrm>
            <a:off x="270430" y="4008884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filas</a:t>
            </a:r>
          </a:p>
        </p:txBody>
      </p:sp>
      <p:sp>
        <p:nvSpPr>
          <p:cNvPr id="59" name="58 CuadroTexto"/>
          <p:cNvSpPr txBox="1"/>
          <p:nvPr/>
        </p:nvSpPr>
        <p:spPr>
          <a:xfrm>
            <a:off x="1155233" y="3976617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columnas</a:t>
            </a:r>
          </a:p>
        </p:txBody>
      </p:sp>
      <p:sp>
        <p:nvSpPr>
          <p:cNvPr id="60" name="59 CuadroTexto"/>
          <p:cNvSpPr txBox="1"/>
          <p:nvPr/>
        </p:nvSpPr>
        <p:spPr>
          <a:xfrm>
            <a:off x="2667401" y="3995417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total</a:t>
            </a:r>
          </a:p>
        </p:txBody>
      </p:sp>
      <p:graphicFrame>
        <p:nvGraphicFramePr>
          <p:cNvPr id="61" name="6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399914"/>
              </p:ext>
            </p:extLst>
          </p:nvPr>
        </p:nvGraphicFramePr>
        <p:xfrm>
          <a:off x="270430" y="4573423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        3     X    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2" name="61 Proceso"/>
          <p:cNvSpPr/>
          <p:nvPr/>
        </p:nvSpPr>
        <p:spPr>
          <a:xfrm>
            <a:off x="640823" y="5280641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63" name="62 Proceso"/>
          <p:cNvSpPr/>
          <p:nvPr/>
        </p:nvSpPr>
        <p:spPr>
          <a:xfrm>
            <a:off x="2414001" y="5294108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64" name="63 Conector recto de flecha"/>
          <p:cNvCxnSpPr>
            <a:stCxn id="62" idx="0"/>
          </p:cNvCxnSpPr>
          <p:nvPr/>
        </p:nvCxnSpPr>
        <p:spPr>
          <a:xfrm flipH="1" flipV="1">
            <a:off x="867201" y="5021775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>
            <a:stCxn id="62" idx="0"/>
            <a:endCxn id="61" idx="2"/>
          </p:cNvCxnSpPr>
          <p:nvPr/>
        </p:nvCxnSpPr>
        <p:spPr>
          <a:xfrm flipV="1">
            <a:off x="1366080" y="4969285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 de flecha"/>
          <p:cNvCxnSpPr>
            <a:stCxn id="63" idx="0"/>
          </p:cNvCxnSpPr>
          <p:nvPr/>
        </p:nvCxnSpPr>
        <p:spPr>
          <a:xfrm flipV="1">
            <a:off x="3139258" y="4993795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uadroTexto"/>
          <p:cNvSpPr txBox="1"/>
          <p:nvPr/>
        </p:nvSpPr>
        <p:spPr>
          <a:xfrm>
            <a:off x="363537" y="900400"/>
            <a:ext cx="50366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L" sz="2800" dirty="0"/>
              <a:t>1.</a:t>
            </a:r>
          </a:p>
        </p:txBody>
      </p:sp>
      <p:cxnSp>
        <p:nvCxnSpPr>
          <p:cNvPr id="69" name="68 Conector recto"/>
          <p:cNvCxnSpPr/>
          <p:nvPr/>
        </p:nvCxnSpPr>
        <p:spPr>
          <a:xfrm>
            <a:off x="3908707" y="170741"/>
            <a:ext cx="0" cy="62646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Elipse"/>
          <p:cNvSpPr/>
          <p:nvPr/>
        </p:nvSpPr>
        <p:spPr>
          <a:xfrm>
            <a:off x="5275478" y="260135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71" name="7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066824"/>
              </p:ext>
            </p:extLst>
          </p:nvPr>
        </p:nvGraphicFramePr>
        <p:xfrm>
          <a:off x="5078672" y="1730668"/>
          <a:ext cx="4002840" cy="11626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755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2" name="71 Elipse"/>
          <p:cNvSpPr/>
          <p:nvPr/>
        </p:nvSpPr>
        <p:spPr>
          <a:xfrm>
            <a:off x="5263989" y="184510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3" name="72 CuadroTexto"/>
          <p:cNvSpPr txBox="1"/>
          <p:nvPr/>
        </p:nvSpPr>
        <p:spPr>
          <a:xfrm rot="16200000">
            <a:off x="4771545" y="906625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74" name="73 CuadroTexto"/>
          <p:cNvSpPr txBox="1"/>
          <p:nvPr/>
        </p:nvSpPr>
        <p:spPr>
          <a:xfrm rot="16200000">
            <a:off x="5430553" y="906625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75" name="74 CuadroTexto"/>
          <p:cNvSpPr txBox="1"/>
          <p:nvPr/>
        </p:nvSpPr>
        <p:spPr>
          <a:xfrm rot="16200000">
            <a:off x="6102269" y="906624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76" name="75 CuadroTexto"/>
          <p:cNvSpPr txBox="1"/>
          <p:nvPr/>
        </p:nvSpPr>
        <p:spPr>
          <a:xfrm rot="16200000">
            <a:off x="6794931" y="906625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77" name="76 CuadroTexto"/>
          <p:cNvSpPr txBox="1"/>
          <p:nvPr/>
        </p:nvSpPr>
        <p:spPr>
          <a:xfrm rot="16200000">
            <a:off x="7445136" y="882999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5</a:t>
            </a:r>
          </a:p>
        </p:txBody>
      </p:sp>
      <p:sp>
        <p:nvSpPr>
          <p:cNvPr id="78" name="77 CuadroTexto"/>
          <p:cNvSpPr txBox="1"/>
          <p:nvPr/>
        </p:nvSpPr>
        <p:spPr>
          <a:xfrm rot="16200000">
            <a:off x="8093208" y="884175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6</a:t>
            </a:r>
          </a:p>
        </p:txBody>
      </p:sp>
      <p:sp>
        <p:nvSpPr>
          <p:cNvPr id="80" name="79 Elipse"/>
          <p:cNvSpPr/>
          <p:nvPr/>
        </p:nvSpPr>
        <p:spPr>
          <a:xfrm>
            <a:off x="5275478" y="221443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1" name="80 Elipse"/>
          <p:cNvSpPr/>
          <p:nvPr/>
        </p:nvSpPr>
        <p:spPr>
          <a:xfrm>
            <a:off x="5912532" y="261482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2" name="81 Elipse"/>
          <p:cNvSpPr/>
          <p:nvPr/>
        </p:nvSpPr>
        <p:spPr>
          <a:xfrm>
            <a:off x="5901043" y="185857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4" name="83 Elipse"/>
          <p:cNvSpPr/>
          <p:nvPr/>
        </p:nvSpPr>
        <p:spPr>
          <a:xfrm>
            <a:off x="5912532" y="222790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5" name="84 Elipse"/>
          <p:cNvSpPr/>
          <p:nvPr/>
        </p:nvSpPr>
        <p:spPr>
          <a:xfrm>
            <a:off x="6604709" y="256731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6" name="85 Elipse"/>
          <p:cNvSpPr/>
          <p:nvPr/>
        </p:nvSpPr>
        <p:spPr>
          <a:xfrm>
            <a:off x="6593220" y="181107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8" name="87 Elipse"/>
          <p:cNvSpPr/>
          <p:nvPr/>
        </p:nvSpPr>
        <p:spPr>
          <a:xfrm>
            <a:off x="6604709" y="218040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9" name="88 Elipse"/>
          <p:cNvSpPr/>
          <p:nvPr/>
        </p:nvSpPr>
        <p:spPr>
          <a:xfrm>
            <a:off x="7253801" y="260135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0" name="89 Elipse"/>
          <p:cNvSpPr/>
          <p:nvPr/>
        </p:nvSpPr>
        <p:spPr>
          <a:xfrm>
            <a:off x="7242312" y="184510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2" name="91 Elipse"/>
          <p:cNvSpPr/>
          <p:nvPr/>
        </p:nvSpPr>
        <p:spPr>
          <a:xfrm>
            <a:off x="7253801" y="221443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3" name="92 Elipse"/>
          <p:cNvSpPr/>
          <p:nvPr/>
        </p:nvSpPr>
        <p:spPr>
          <a:xfrm>
            <a:off x="7890855" y="261482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4" name="93 Elipse"/>
          <p:cNvSpPr/>
          <p:nvPr/>
        </p:nvSpPr>
        <p:spPr>
          <a:xfrm>
            <a:off x="7879366" y="185857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6" name="95 Elipse"/>
          <p:cNvSpPr/>
          <p:nvPr/>
        </p:nvSpPr>
        <p:spPr>
          <a:xfrm>
            <a:off x="7890855" y="222790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7" name="96 Elipse"/>
          <p:cNvSpPr/>
          <p:nvPr/>
        </p:nvSpPr>
        <p:spPr>
          <a:xfrm>
            <a:off x="8583032" y="256731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8" name="97 Elipse"/>
          <p:cNvSpPr/>
          <p:nvPr/>
        </p:nvSpPr>
        <p:spPr>
          <a:xfrm>
            <a:off x="8571543" y="181107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0" name="99 Elipse"/>
          <p:cNvSpPr/>
          <p:nvPr/>
        </p:nvSpPr>
        <p:spPr>
          <a:xfrm>
            <a:off x="8583032" y="218040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1" name="100 CuadroTexto"/>
          <p:cNvSpPr txBox="1"/>
          <p:nvPr/>
        </p:nvSpPr>
        <p:spPr>
          <a:xfrm>
            <a:off x="4335382" y="1772858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102" name="101 CuadroTexto"/>
          <p:cNvSpPr txBox="1"/>
          <p:nvPr/>
        </p:nvSpPr>
        <p:spPr>
          <a:xfrm>
            <a:off x="4314788" y="2142190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103" name="102 CuadroTexto"/>
          <p:cNvSpPr txBox="1"/>
          <p:nvPr/>
        </p:nvSpPr>
        <p:spPr>
          <a:xfrm>
            <a:off x="4335382" y="2504084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105" name="104 Elipse"/>
          <p:cNvSpPr/>
          <p:nvPr/>
        </p:nvSpPr>
        <p:spPr>
          <a:xfrm>
            <a:off x="5163218" y="599564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106" name="10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615509"/>
              </p:ext>
            </p:extLst>
          </p:nvPr>
        </p:nvGraphicFramePr>
        <p:xfrm>
          <a:off x="4966412" y="5124963"/>
          <a:ext cx="3335700" cy="1550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755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7" name="106 Elipse"/>
          <p:cNvSpPr/>
          <p:nvPr/>
        </p:nvSpPr>
        <p:spPr>
          <a:xfrm>
            <a:off x="5151729" y="523940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8" name="107 CuadroTexto"/>
          <p:cNvSpPr txBox="1"/>
          <p:nvPr/>
        </p:nvSpPr>
        <p:spPr>
          <a:xfrm rot="16200000">
            <a:off x="4659285" y="4300920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109" name="108 CuadroTexto"/>
          <p:cNvSpPr txBox="1"/>
          <p:nvPr/>
        </p:nvSpPr>
        <p:spPr>
          <a:xfrm rot="16200000">
            <a:off x="5318293" y="4300920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110" name="109 CuadroTexto"/>
          <p:cNvSpPr txBox="1"/>
          <p:nvPr/>
        </p:nvSpPr>
        <p:spPr>
          <a:xfrm rot="16200000">
            <a:off x="5990009" y="4300919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111" name="110 CuadroTexto"/>
          <p:cNvSpPr txBox="1"/>
          <p:nvPr/>
        </p:nvSpPr>
        <p:spPr>
          <a:xfrm rot="16200000">
            <a:off x="6682671" y="4300920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112" name="111 CuadroTexto"/>
          <p:cNvSpPr txBox="1"/>
          <p:nvPr/>
        </p:nvSpPr>
        <p:spPr>
          <a:xfrm rot="16200000">
            <a:off x="7332876" y="4277294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5</a:t>
            </a:r>
          </a:p>
        </p:txBody>
      </p:sp>
      <p:sp>
        <p:nvSpPr>
          <p:cNvPr id="114" name="113 Elipse"/>
          <p:cNvSpPr/>
          <p:nvPr/>
        </p:nvSpPr>
        <p:spPr>
          <a:xfrm>
            <a:off x="5151729" y="633995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5" name="114 Elipse"/>
          <p:cNvSpPr/>
          <p:nvPr/>
        </p:nvSpPr>
        <p:spPr>
          <a:xfrm>
            <a:off x="5163218" y="560873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6" name="115 Elipse"/>
          <p:cNvSpPr/>
          <p:nvPr/>
        </p:nvSpPr>
        <p:spPr>
          <a:xfrm>
            <a:off x="5800272" y="6009116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7" name="116 Elipse"/>
          <p:cNvSpPr/>
          <p:nvPr/>
        </p:nvSpPr>
        <p:spPr>
          <a:xfrm>
            <a:off x="5788783" y="525286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8" name="117 Elipse"/>
          <p:cNvSpPr/>
          <p:nvPr/>
        </p:nvSpPr>
        <p:spPr>
          <a:xfrm>
            <a:off x="5788783" y="635342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9" name="118 Elipse"/>
          <p:cNvSpPr/>
          <p:nvPr/>
        </p:nvSpPr>
        <p:spPr>
          <a:xfrm>
            <a:off x="5800272" y="562219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0" name="119 Elipse"/>
          <p:cNvSpPr/>
          <p:nvPr/>
        </p:nvSpPr>
        <p:spPr>
          <a:xfrm>
            <a:off x="6492449" y="596161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1" name="120 Elipse"/>
          <p:cNvSpPr/>
          <p:nvPr/>
        </p:nvSpPr>
        <p:spPr>
          <a:xfrm>
            <a:off x="6480960" y="520536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2" name="121 Elipse"/>
          <p:cNvSpPr/>
          <p:nvPr/>
        </p:nvSpPr>
        <p:spPr>
          <a:xfrm>
            <a:off x="6480960" y="635342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3" name="122 Elipse"/>
          <p:cNvSpPr/>
          <p:nvPr/>
        </p:nvSpPr>
        <p:spPr>
          <a:xfrm>
            <a:off x="6492449" y="557469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4" name="123 Elipse"/>
          <p:cNvSpPr/>
          <p:nvPr/>
        </p:nvSpPr>
        <p:spPr>
          <a:xfrm>
            <a:off x="7141541" y="599564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5" name="124 Elipse"/>
          <p:cNvSpPr/>
          <p:nvPr/>
        </p:nvSpPr>
        <p:spPr>
          <a:xfrm>
            <a:off x="7130052" y="523940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6" name="125 Elipse"/>
          <p:cNvSpPr/>
          <p:nvPr/>
        </p:nvSpPr>
        <p:spPr>
          <a:xfrm>
            <a:off x="7130052" y="633995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7" name="126 Elipse"/>
          <p:cNvSpPr/>
          <p:nvPr/>
        </p:nvSpPr>
        <p:spPr>
          <a:xfrm>
            <a:off x="7141541" y="560873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8" name="127 Elipse"/>
          <p:cNvSpPr/>
          <p:nvPr/>
        </p:nvSpPr>
        <p:spPr>
          <a:xfrm>
            <a:off x="7778595" y="6009116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9" name="128 Elipse"/>
          <p:cNvSpPr/>
          <p:nvPr/>
        </p:nvSpPr>
        <p:spPr>
          <a:xfrm>
            <a:off x="7767106" y="525286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0" name="129 Elipse"/>
          <p:cNvSpPr/>
          <p:nvPr/>
        </p:nvSpPr>
        <p:spPr>
          <a:xfrm>
            <a:off x="7767106" y="635342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1" name="130 Elipse"/>
          <p:cNvSpPr/>
          <p:nvPr/>
        </p:nvSpPr>
        <p:spPr>
          <a:xfrm>
            <a:off x="7778595" y="562219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6" name="135 CuadroTexto"/>
          <p:cNvSpPr txBox="1"/>
          <p:nvPr/>
        </p:nvSpPr>
        <p:spPr>
          <a:xfrm>
            <a:off x="4223122" y="5167153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137" name="136 CuadroTexto"/>
          <p:cNvSpPr txBox="1"/>
          <p:nvPr/>
        </p:nvSpPr>
        <p:spPr>
          <a:xfrm>
            <a:off x="4202528" y="5536485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138" name="137 CuadroTexto"/>
          <p:cNvSpPr txBox="1"/>
          <p:nvPr/>
        </p:nvSpPr>
        <p:spPr>
          <a:xfrm>
            <a:off x="4223122" y="5898379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139" name="138 CuadroTexto"/>
          <p:cNvSpPr txBox="1"/>
          <p:nvPr/>
        </p:nvSpPr>
        <p:spPr>
          <a:xfrm>
            <a:off x="4207342" y="6267711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4</a:t>
            </a:r>
          </a:p>
        </p:txBody>
      </p:sp>
      <p:sp>
        <p:nvSpPr>
          <p:cNvPr id="175" name="174 CuadroTexto"/>
          <p:cNvSpPr txBox="1"/>
          <p:nvPr/>
        </p:nvSpPr>
        <p:spPr>
          <a:xfrm>
            <a:off x="4083550" y="791190"/>
            <a:ext cx="503664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s-CL" sz="2800" dirty="0"/>
              <a:t>2.</a:t>
            </a:r>
          </a:p>
        </p:txBody>
      </p:sp>
      <p:graphicFrame>
        <p:nvGraphicFramePr>
          <p:cNvPr id="176" name="17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257770"/>
              </p:ext>
            </p:extLst>
          </p:nvPr>
        </p:nvGraphicFramePr>
        <p:xfrm>
          <a:off x="5271486" y="170741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         3     X    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7" name="17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781719"/>
              </p:ext>
            </p:extLst>
          </p:nvPr>
        </p:nvGraphicFramePr>
        <p:xfrm>
          <a:off x="5246338" y="3573016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         4     X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242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6512511" cy="1143000"/>
          </a:xfrm>
        </p:spPr>
        <p:txBody>
          <a:bodyPr/>
          <a:lstStyle/>
          <a:p>
            <a:pPr algn="l"/>
            <a:r>
              <a:rPr lang="es-CL" dirty="0"/>
              <a:t>AHORA ES EL MOMENTO DE DESARROLLAR TU GUÍA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221088"/>
            <a:ext cx="25050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132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6512511" cy="1143000"/>
          </a:xfrm>
        </p:spPr>
        <p:txBody>
          <a:bodyPr/>
          <a:lstStyle/>
          <a:p>
            <a:pPr algn="l"/>
            <a:r>
              <a:rPr lang="es-CL" dirty="0"/>
              <a:t>RECORDEMOS: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466408" y="1284001"/>
            <a:ext cx="8363272" cy="1568935"/>
          </a:xfrm>
        </p:spPr>
        <p:txBody>
          <a:bodyPr>
            <a:normAutofit fontScale="92500" lnSpcReduction="20000"/>
          </a:bodyPr>
          <a:lstStyle/>
          <a:p>
            <a:r>
              <a:rPr lang="es-CL" dirty="0"/>
              <a:t>Una multiplicación es una adición en la que se repite el mismo sumando, ejemplo:</a:t>
            </a:r>
          </a:p>
          <a:p>
            <a:r>
              <a:rPr lang="es-CL" dirty="0"/>
              <a:t>Tenemos 5 floreros y en cada uno de ellos hay 3 flores.</a:t>
            </a:r>
          </a:p>
          <a:p>
            <a:pPr marL="45720" indent="0">
              <a:buNone/>
            </a:pPr>
            <a:r>
              <a:rPr lang="es-CL" dirty="0"/>
              <a:t> </a:t>
            </a:r>
            <a:r>
              <a:rPr lang="es-CL" sz="4000" dirty="0"/>
              <a:t>3    +    3    +    3    +    3    +    3  =</a:t>
            </a:r>
          </a:p>
        </p:txBody>
      </p:sp>
      <p:pic>
        <p:nvPicPr>
          <p:cNvPr id="4" name="3 Imagen" descr="Dibujo para colorear jarrón con flores | Florero dibujo, Páginas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104" y="2756404"/>
            <a:ext cx="792088" cy="1398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Dibujo para colorear jarrón con flores | Florero dibujo, Páginas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276" y="2756404"/>
            <a:ext cx="792088" cy="1398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Dibujo para colorear jarrón con flores | Florero dibujo, Páginas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460" y="2797932"/>
            <a:ext cx="792088" cy="1398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 descr="Dibujo para colorear jarrón con flores | Florero dibujo, Páginas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644" y="2739244"/>
            <a:ext cx="792088" cy="1398632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 descr="Dibujo para colorear jarrón con flores | Florero dibujo, Páginas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820" y="2698460"/>
            <a:ext cx="792088" cy="139863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2 Marcador de contenido"/>
          <p:cNvSpPr txBox="1">
            <a:spLocks/>
          </p:cNvSpPr>
          <p:nvPr/>
        </p:nvSpPr>
        <p:spPr>
          <a:xfrm>
            <a:off x="435888" y="3994604"/>
            <a:ext cx="8363272" cy="1022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Georgia" pitchFamily="18" charset="0"/>
              <a:buNone/>
            </a:pPr>
            <a:r>
              <a:rPr lang="es-CL" dirty="0"/>
              <a:t> </a:t>
            </a:r>
            <a:r>
              <a:rPr lang="es-CL" sz="4000" dirty="0"/>
              <a:t>3    ,    6    ,    9    ,   12   ,   15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331912" y="4797152"/>
            <a:ext cx="8363272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sz="2400" dirty="0"/>
              <a:t>Podemos decir que 5 veces 3 es quince</a:t>
            </a:r>
          </a:p>
          <a:p>
            <a:pPr marL="45720" indent="0">
              <a:buNone/>
            </a:pPr>
            <a:r>
              <a:rPr lang="es-CL" sz="2400" dirty="0"/>
              <a:t>Desarrollado como una multiplicación es cinco por tres:</a:t>
            </a:r>
          </a:p>
          <a:p>
            <a:pPr marL="45720" indent="0" algn="ctr">
              <a:buNone/>
            </a:pPr>
            <a:r>
              <a:rPr lang="es-CL" sz="2400" dirty="0"/>
              <a:t>5 x 3 = 15</a:t>
            </a:r>
          </a:p>
        </p:txBody>
      </p:sp>
    </p:spTree>
    <p:extLst>
      <p:ext uri="{BB962C8B-B14F-4D97-AF65-F5344CB8AC3E}">
        <p14:creationId xmlns:p14="http://schemas.microsoft.com/office/powerpoint/2010/main" val="201248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Llamada con línea 1"/>
          <p:cNvSpPr/>
          <p:nvPr/>
        </p:nvSpPr>
        <p:spPr>
          <a:xfrm>
            <a:off x="539551" y="2780928"/>
            <a:ext cx="5337455" cy="2357021"/>
          </a:xfrm>
          <a:prstGeom prst="borderCallout1">
            <a:avLst>
              <a:gd name="adj1" fmla="val 5329"/>
              <a:gd name="adj2" fmla="val 98583"/>
              <a:gd name="adj3" fmla="val 80288"/>
              <a:gd name="adj4" fmla="val 1258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2964944"/>
            <a:ext cx="5256584" cy="219224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ES_tradnl" sz="2400" dirty="0">
                <a:solidFill>
                  <a:schemeClr val="accent1"/>
                </a:solidFill>
                <a:latin typeface="Arial" charset="0"/>
              </a:rPr>
              <a:t>Sirve para unir, juntar o reunir objetos de la misma clase y con el mismo número de elementos</a:t>
            </a:r>
          </a:p>
          <a:p>
            <a:pPr marL="45720" indent="0">
              <a:buNone/>
            </a:pPr>
            <a:r>
              <a:rPr lang="es-ES_tradnl" sz="2400" dirty="0">
                <a:solidFill>
                  <a:schemeClr val="accent1"/>
                </a:solidFill>
                <a:latin typeface="Arial" charset="0"/>
              </a:rPr>
              <a:t>Por ejemplo 5 cajas de bolas rojas con 3 bolas rojas en cada caja:.</a:t>
            </a:r>
          </a:p>
        </p:txBody>
      </p:sp>
      <p:pic>
        <p:nvPicPr>
          <p:cNvPr id="5" name="4 Imagen" descr="El Rincon de mis Imagenes: Niña con coletas | Dibujos para niños ..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972" y="2591286"/>
            <a:ext cx="1800200" cy="27363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Fotos de Niña pensando caricatura de stock, imágenes de Niña ...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38"/>
          <a:stretch/>
        </p:blipFill>
        <p:spPr bwMode="auto">
          <a:xfrm>
            <a:off x="24408" y="-6855"/>
            <a:ext cx="3327904" cy="2787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3965612" y="188640"/>
            <a:ext cx="5029200" cy="1752600"/>
          </a:xfrm>
          <a:prstGeom prst="cloudCallout">
            <a:avLst>
              <a:gd name="adj1" fmla="val -86489"/>
              <a:gd name="adj2" fmla="val -37663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_tradnl" sz="4000" b="0" dirty="0">
                <a:solidFill>
                  <a:srgbClr val="FF3300"/>
                </a:solidFill>
                <a:latin typeface="Arial Narrow" pitchFamily="34" charset="0"/>
              </a:rPr>
              <a:t>¿ Pero para qué sirve ?</a:t>
            </a:r>
            <a:r>
              <a:rPr lang="es-ES_tradnl" sz="2800" b="0" dirty="0">
                <a:latin typeface="Arial Narrow" pitchFamily="34" charset="0"/>
              </a:rPr>
              <a:t> </a:t>
            </a:r>
            <a:endParaRPr lang="es-ES_tradnl" sz="2400" b="0" dirty="0">
              <a:latin typeface="Arial Narrow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9551" y="5445224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683568" y="551723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1194347" y="580408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755576" y="602128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Rectángulo"/>
          <p:cNvSpPr/>
          <p:nvPr/>
        </p:nvSpPr>
        <p:spPr>
          <a:xfrm>
            <a:off x="1842696" y="5445224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1986713" y="551723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2497492" y="580408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2058721" y="602128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Rectángulo"/>
          <p:cNvSpPr/>
          <p:nvPr/>
        </p:nvSpPr>
        <p:spPr>
          <a:xfrm>
            <a:off x="3365684" y="5453608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3509701" y="552561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4020480" y="58124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Elipse"/>
          <p:cNvSpPr/>
          <p:nvPr/>
        </p:nvSpPr>
        <p:spPr>
          <a:xfrm>
            <a:off x="3581709" y="60296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4728197" y="5453608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4872214" y="552561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5382993" y="58124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23 Elipse"/>
          <p:cNvSpPr/>
          <p:nvPr/>
        </p:nvSpPr>
        <p:spPr>
          <a:xfrm>
            <a:off x="4944222" y="60296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5" name="24 Rectángulo"/>
          <p:cNvSpPr/>
          <p:nvPr/>
        </p:nvSpPr>
        <p:spPr>
          <a:xfrm>
            <a:off x="6189567" y="5453608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25 Elipse"/>
          <p:cNvSpPr/>
          <p:nvPr/>
        </p:nvSpPr>
        <p:spPr>
          <a:xfrm>
            <a:off x="6333584" y="552561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7" name="26 Elipse"/>
          <p:cNvSpPr/>
          <p:nvPr/>
        </p:nvSpPr>
        <p:spPr>
          <a:xfrm>
            <a:off x="6844363" y="58124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Elipse"/>
          <p:cNvSpPr/>
          <p:nvPr/>
        </p:nvSpPr>
        <p:spPr>
          <a:xfrm>
            <a:off x="6405592" y="60296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6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ECL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638607" y="3284984"/>
            <a:ext cx="6400800" cy="2178576"/>
          </a:xfrm>
        </p:spPr>
        <p:txBody>
          <a:bodyPr>
            <a:normAutofit fontScale="92500" lnSpcReduction="10000"/>
          </a:bodyPr>
          <a:lstStyle/>
          <a:p>
            <a:pPr marL="45720" indent="0">
              <a:spcBef>
                <a:spcPct val="50000"/>
              </a:spcBef>
              <a:buNone/>
            </a:pPr>
            <a:r>
              <a:rPr lang="es-ES_tradnl" dirty="0"/>
              <a:t>Si lo calculamos mediante la suma sería :</a:t>
            </a:r>
          </a:p>
          <a:p>
            <a:pPr marL="45720" indent="0">
              <a:spcBef>
                <a:spcPct val="50000"/>
              </a:spcBef>
              <a:buNone/>
            </a:pPr>
            <a:r>
              <a:rPr lang="es-ES_tradnl" dirty="0"/>
              <a:t>              </a:t>
            </a:r>
            <a:r>
              <a:rPr lang="es-ES_tradnl" dirty="0">
                <a:solidFill>
                  <a:srgbClr val="FF3300"/>
                </a:solidFill>
              </a:rPr>
              <a:t>3 + 3 + 3 + 3 + 3 = 15</a:t>
            </a:r>
            <a:endParaRPr lang="es-ES_tradnl" dirty="0"/>
          </a:p>
          <a:p>
            <a:pPr marL="45720" indent="0">
              <a:spcBef>
                <a:spcPct val="50000"/>
              </a:spcBef>
              <a:buNone/>
            </a:pPr>
            <a:r>
              <a:rPr lang="es-ES_tradnl" dirty="0"/>
              <a:t>Pero si lo hacemos mediante la multiplicación se haría más rápido:</a:t>
            </a:r>
          </a:p>
          <a:p>
            <a:pPr marL="45720" indent="0">
              <a:spcBef>
                <a:spcPct val="50000"/>
              </a:spcBef>
              <a:buNone/>
            </a:pPr>
            <a:r>
              <a:rPr lang="es-ES_tradnl" dirty="0"/>
              <a:t>              </a:t>
            </a:r>
            <a:r>
              <a:rPr lang="es-ES_tradnl" dirty="0">
                <a:solidFill>
                  <a:srgbClr val="FF3300"/>
                </a:solidFill>
              </a:rPr>
              <a:t>3 x 5 = 15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625432" y="332656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Elipse"/>
          <p:cNvSpPr/>
          <p:nvPr/>
        </p:nvSpPr>
        <p:spPr>
          <a:xfrm>
            <a:off x="769449" y="4046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1280228" y="6915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841457" y="9087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1928577" y="332656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2072594" y="4046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2583373" y="6915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2144602" y="9087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3451565" y="341040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Elipse"/>
          <p:cNvSpPr/>
          <p:nvPr/>
        </p:nvSpPr>
        <p:spPr>
          <a:xfrm>
            <a:off x="3595582" y="41304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4106361" y="6999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3667590" y="9171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Rectángulo"/>
          <p:cNvSpPr/>
          <p:nvPr/>
        </p:nvSpPr>
        <p:spPr>
          <a:xfrm>
            <a:off x="4814078" y="341040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4958095" y="41304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5468874" y="6999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5030103" y="9171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Rectángulo"/>
          <p:cNvSpPr/>
          <p:nvPr/>
        </p:nvSpPr>
        <p:spPr>
          <a:xfrm>
            <a:off x="6275448" y="341040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6419465" y="41304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6930244" y="6999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6491473" y="9171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2050" name="Picture 2" descr="Niño niña pensando cara | Vector Premiu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1" t="15806" r="59634" b="11100"/>
          <a:stretch/>
        </p:blipFill>
        <p:spPr bwMode="auto">
          <a:xfrm>
            <a:off x="441960" y="1920240"/>
            <a:ext cx="1030510" cy="165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2283024" y="1421160"/>
            <a:ext cx="4566828" cy="1731600"/>
          </a:xfrm>
          <a:prstGeom prst="cloudCallout">
            <a:avLst>
              <a:gd name="adj1" fmla="val -69696"/>
              <a:gd name="adj2" fmla="val -9758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s-ES_tradnl" sz="4000" b="0" dirty="0">
                <a:solidFill>
                  <a:srgbClr val="FF3300"/>
                </a:solidFill>
                <a:latin typeface="Arial Narrow" pitchFamily="34" charset="0"/>
              </a:rPr>
              <a:t>¿ </a:t>
            </a:r>
            <a:r>
              <a:rPr lang="es-ES_tradnl" sz="2800" b="0" dirty="0">
                <a:solidFill>
                  <a:srgbClr val="FF3300"/>
                </a:solidFill>
                <a:latin typeface="Arial Narrow" pitchFamily="34" charset="0"/>
              </a:rPr>
              <a:t>y si las junto todas </a:t>
            </a:r>
          </a:p>
          <a:p>
            <a:pPr algn="ctr"/>
            <a:r>
              <a:rPr lang="es-ES_tradnl" sz="2800" b="0" dirty="0">
                <a:solidFill>
                  <a:srgbClr val="FF3300"/>
                </a:solidFill>
                <a:latin typeface="Arial Narrow" pitchFamily="34" charset="0"/>
              </a:rPr>
              <a:t>en una sola caja?</a:t>
            </a:r>
            <a:r>
              <a:rPr lang="es-ES_tradnl" sz="2800" b="0" dirty="0">
                <a:latin typeface="Arial Narrow" pitchFamily="34" charset="0"/>
              </a:rPr>
              <a:t> </a:t>
            </a:r>
          </a:p>
        </p:txBody>
      </p:sp>
      <p:pic>
        <p:nvPicPr>
          <p:cNvPr id="26" name="Picture 2" descr="Niño niña pensando cara | Vector Premium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20" t="15806" r="15760" b="11100"/>
          <a:stretch/>
        </p:blipFill>
        <p:spPr bwMode="auto">
          <a:xfrm>
            <a:off x="7317143" y="4797152"/>
            <a:ext cx="1169291" cy="1653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600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7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ECL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8290" y="116632"/>
            <a:ext cx="8553679" cy="1143000"/>
          </a:xfrm>
        </p:spPr>
        <p:txBody>
          <a:bodyPr/>
          <a:lstStyle/>
          <a:p>
            <a:pPr marL="0" indent="0" algn="l">
              <a:buNone/>
            </a:pPr>
            <a:r>
              <a:rPr lang="es-CL" sz="3600" dirty="0"/>
              <a:t>También podemos ordenarlas a través de una cuadrícula o matriz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69481" y="1980456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Elipse"/>
          <p:cNvSpPr/>
          <p:nvPr/>
        </p:nvSpPr>
        <p:spPr>
          <a:xfrm>
            <a:off x="1013498" y="20524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1524277" y="23393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1085506" y="25565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2172626" y="1980456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Elipse"/>
          <p:cNvSpPr/>
          <p:nvPr/>
        </p:nvSpPr>
        <p:spPr>
          <a:xfrm>
            <a:off x="2316643" y="20524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2827422" y="23393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2388651" y="25565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Rectángulo"/>
          <p:cNvSpPr/>
          <p:nvPr/>
        </p:nvSpPr>
        <p:spPr>
          <a:xfrm>
            <a:off x="3695614" y="1988840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Elipse"/>
          <p:cNvSpPr/>
          <p:nvPr/>
        </p:nvSpPr>
        <p:spPr>
          <a:xfrm>
            <a:off x="3839631" y="206084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4350410" y="23477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3911639" y="25649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Rectángulo"/>
          <p:cNvSpPr/>
          <p:nvPr/>
        </p:nvSpPr>
        <p:spPr>
          <a:xfrm>
            <a:off x="5058127" y="1988840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5202144" y="206084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5712923" y="23477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5274152" y="25649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Rectángulo"/>
          <p:cNvSpPr/>
          <p:nvPr/>
        </p:nvSpPr>
        <p:spPr>
          <a:xfrm>
            <a:off x="6519497" y="1988840"/>
            <a:ext cx="1148809" cy="10801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Elipse"/>
          <p:cNvSpPr/>
          <p:nvPr/>
        </p:nvSpPr>
        <p:spPr>
          <a:xfrm>
            <a:off x="6663514" y="206084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Elipse"/>
          <p:cNvSpPr/>
          <p:nvPr/>
        </p:nvSpPr>
        <p:spPr>
          <a:xfrm>
            <a:off x="7174293" y="23477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Elipse"/>
          <p:cNvSpPr/>
          <p:nvPr/>
        </p:nvSpPr>
        <p:spPr>
          <a:xfrm>
            <a:off x="6735522" y="25649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0" name="59 Marcador de contenido"/>
          <p:cNvSpPr>
            <a:spLocks noGrp="1"/>
          </p:cNvSpPr>
          <p:nvPr>
            <p:ph sz="quarter" idx="13"/>
          </p:nvPr>
        </p:nvSpPr>
        <p:spPr>
          <a:xfrm>
            <a:off x="1131873" y="1196752"/>
            <a:ext cx="6400800" cy="3474720"/>
          </a:xfrm>
        </p:spPr>
        <p:txBody>
          <a:bodyPr/>
          <a:lstStyle/>
          <a:p>
            <a:r>
              <a:rPr lang="es-CL" dirty="0"/>
              <a:t>Es decir, ordenadas en filas y comunas de igual cantidad, formando un rectángulo perfecto</a:t>
            </a:r>
          </a:p>
        </p:txBody>
      </p:sp>
      <p:sp>
        <p:nvSpPr>
          <p:cNvPr id="61" name="2 Marcador de contenido"/>
          <p:cNvSpPr txBox="1">
            <a:spLocks/>
          </p:cNvSpPr>
          <p:nvPr/>
        </p:nvSpPr>
        <p:spPr>
          <a:xfrm>
            <a:off x="918695" y="3095496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/>
              <a:t>Entonces quedarían de la siguiente manera:</a:t>
            </a:r>
            <a:endParaRPr lang="es-CL" dirty="0"/>
          </a:p>
        </p:txBody>
      </p:sp>
      <p:sp>
        <p:nvSpPr>
          <p:cNvPr id="62" name="61 Elipse"/>
          <p:cNvSpPr/>
          <p:nvPr/>
        </p:nvSpPr>
        <p:spPr>
          <a:xfrm>
            <a:off x="1890901" y="490077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3" name="62 Elipse"/>
          <p:cNvSpPr/>
          <p:nvPr/>
        </p:nvSpPr>
        <p:spPr>
          <a:xfrm>
            <a:off x="1882520" y="536557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4" name="63 Elipse"/>
          <p:cNvSpPr/>
          <p:nvPr/>
        </p:nvSpPr>
        <p:spPr>
          <a:xfrm>
            <a:off x="1882519" y="583421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65" name="6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207522"/>
              </p:ext>
            </p:extLst>
          </p:nvPr>
        </p:nvGraphicFramePr>
        <p:xfrm>
          <a:off x="1672582" y="4746848"/>
          <a:ext cx="5960367" cy="2021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526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6" name="65 Elipse"/>
          <p:cNvSpPr/>
          <p:nvPr/>
        </p:nvSpPr>
        <p:spPr>
          <a:xfrm>
            <a:off x="2786197" y="48908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7" name="66 Elipse"/>
          <p:cNvSpPr/>
          <p:nvPr/>
        </p:nvSpPr>
        <p:spPr>
          <a:xfrm>
            <a:off x="2777816" y="53556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8" name="67 Elipse"/>
          <p:cNvSpPr/>
          <p:nvPr/>
        </p:nvSpPr>
        <p:spPr>
          <a:xfrm>
            <a:off x="2777815" y="58243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9" name="68 Elipse"/>
          <p:cNvSpPr/>
          <p:nvPr/>
        </p:nvSpPr>
        <p:spPr>
          <a:xfrm>
            <a:off x="3575124" y="488095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0" name="69 Elipse"/>
          <p:cNvSpPr/>
          <p:nvPr/>
        </p:nvSpPr>
        <p:spPr>
          <a:xfrm>
            <a:off x="3566743" y="534575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1" name="70 Elipse"/>
          <p:cNvSpPr/>
          <p:nvPr/>
        </p:nvSpPr>
        <p:spPr>
          <a:xfrm>
            <a:off x="3566742" y="581439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2" name="71 Elipse"/>
          <p:cNvSpPr/>
          <p:nvPr/>
        </p:nvSpPr>
        <p:spPr>
          <a:xfrm>
            <a:off x="4379131" y="487789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3" name="72 Elipse"/>
          <p:cNvSpPr/>
          <p:nvPr/>
        </p:nvSpPr>
        <p:spPr>
          <a:xfrm>
            <a:off x="4370750" y="534269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4" name="73 Elipse"/>
          <p:cNvSpPr/>
          <p:nvPr/>
        </p:nvSpPr>
        <p:spPr>
          <a:xfrm>
            <a:off x="4370749" y="581133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5" name="74 Elipse"/>
          <p:cNvSpPr/>
          <p:nvPr/>
        </p:nvSpPr>
        <p:spPr>
          <a:xfrm>
            <a:off x="5302418" y="48504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6" name="75 Elipse"/>
          <p:cNvSpPr/>
          <p:nvPr/>
        </p:nvSpPr>
        <p:spPr>
          <a:xfrm>
            <a:off x="5294037" y="53152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7" name="76 Elipse"/>
          <p:cNvSpPr/>
          <p:nvPr/>
        </p:nvSpPr>
        <p:spPr>
          <a:xfrm>
            <a:off x="5294036" y="578391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8" name="77 CuadroTexto"/>
          <p:cNvSpPr txBox="1"/>
          <p:nvPr/>
        </p:nvSpPr>
        <p:spPr>
          <a:xfrm>
            <a:off x="492923" y="4819476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79" name="78 CuadroTexto"/>
          <p:cNvSpPr txBox="1"/>
          <p:nvPr/>
        </p:nvSpPr>
        <p:spPr>
          <a:xfrm>
            <a:off x="515454" y="5324926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80" name="79 CuadroTexto"/>
          <p:cNvSpPr txBox="1"/>
          <p:nvPr/>
        </p:nvSpPr>
        <p:spPr>
          <a:xfrm>
            <a:off x="492923" y="5793566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81" name="80 CuadroTexto"/>
          <p:cNvSpPr txBox="1"/>
          <p:nvPr/>
        </p:nvSpPr>
        <p:spPr>
          <a:xfrm rot="16200000">
            <a:off x="1455563" y="3889267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82" name="81 CuadroTexto"/>
          <p:cNvSpPr txBox="1"/>
          <p:nvPr/>
        </p:nvSpPr>
        <p:spPr>
          <a:xfrm rot="16200000">
            <a:off x="2319364" y="3889267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83" name="82 CuadroTexto"/>
          <p:cNvSpPr txBox="1"/>
          <p:nvPr/>
        </p:nvSpPr>
        <p:spPr>
          <a:xfrm rot="16200000">
            <a:off x="3175747" y="3889266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84" name="83 CuadroTexto"/>
          <p:cNvSpPr txBox="1"/>
          <p:nvPr/>
        </p:nvSpPr>
        <p:spPr>
          <a:xfrm rot="16200000">
            <a:off x="3988044" y="3889267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85" name="84 CuadroTexto"/>
          <p:cNvSpPr txBox="1"/>
          <p:nvPr/>
        </p:nvSpPr>
        <p:spPr>
          <a:xfrm rot="16200000">
            <a:off x="4896639" y="3865641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5</a:t>
            </a:r>
          </a:p>
        </p:txBody>
      </p:sp>
    </p:spTree>
    <p:extLst>
      <p:ext uri="{BB962C8B-B14F-4D97-AF65-F5344CB8AC3E}">
        <p14:creationId xmlns:p14="http://schemas.microsoft.com/office/powerpoint/2010/main" val="44495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550160" y="4005064"/>
            <a:ext cx="7910272" cy="22322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dirty="0"/>
              <a:t>Al ordenar los grupos en filas y columnas, se puede multiplicar esas cantidades para obtener el total de elementos:</a:t>
            </a:r>
          </a:p>
          <a:p>
            <a:pPr marL="45720" indent="0">
              <a:buNone/>
            </a:pPr>
            <a:r>
              <a:rPr lang="es-CL" dirty="0"/>
              <a:t>3 filas por 5 columnas:</a:t>
            </a:r>
          </a:p>
          <a:p>
            <a:pPr marL="45720" indent="0">
              <a:buNone/>
            </a:pPr>
            <a:endParaRPr lang="es-CL" dirty="0"/>
          </a:p>
          <a:p>
            <a:pPr marL="45720" indent="0">
              <a:buNone/>
            </a:pPr>
            <a:r>
              <a:rPr lang="es-CL" dirty="0"/>
              <a:t>3 x 5 = 15</a:t>
            </a:r>
          </a:p>
        </p:txBody>
      </p:sp>
      <p:sp>
        <p:nvSpPr>
          <p:cNvPr id="5" name="4 Elipse"/>
          <p:cNvSpPr/>
          <p:nvPr/>
        </p:nvSpPr>
        <p:spPr>
          <a:xfrm>
            <a:off x="1802712" y="191220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1794331" y="237700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1794330" y="284564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226967"/>
              </p:ext>
            </p:extLst>
          </p:nvPr>
        </p:nvGraphicFramePr>
        <p:xfrm>
          <a:off x="1584393" y="1758280"/>
          <a:ext cx="5960367" cy="2021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526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8 Elipse"/>
          <p:cNvSpPr/>
          <p:nvPr/>
        </p:nvSpPr>
        <p:spPr>
          <a:xfrm>
            <a:off x="2698008" y="190229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2689627" y="236709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2689626" y="2835736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3486935" y="189238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Elipse"/>
          <p:cNvSpPr/>
          <p:nvPr/>
        </p:nvSpPr>
        <p:spPr>
          <a:xfrm>
            <a:off x="3478554" y="235718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3478553" y="282582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4290942" y="188932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4282561" y="235412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4282560" y="2822768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5214229" y="18619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5205848" y="23267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Elipse"/>
          <p:cNvSpPr/>
          <p:nvPr/>
        </p:nvSpPr>
        <p:spPr>
          <a:xfrm>
            <a:off x="5205847" y="279534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CuadroTexto"/>
          <p:cNvSpPr txBox="1"/>
          <p:nvPr/>
        </p:nvSpPr>
        <p:spPr>
          <a:xfrm>
            <a:off x="404734" y="1830908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27265" y="2336358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04734" y="2804998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24" name="23 CuadroTexto"/>
          <p:cNvSpPr txBox="1"/>
          <p:nvPr/>
        </p:nvSpPr>
        <p:spPr>
          <a:xfrm rot="16200000">
            <a:off x="1367374" y="900699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2231175" y="900699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26" name="25 CuadroTexto"/>
          <p:cNvSpPr txBox="1"/>
          <p:nvPr/>
        </p:nvSpPr>
        <p:spPr>
          <a:xfrm rot="16200000">
            <a:off x="3087558" y="900698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27" name="26 CuadroTexto"/>
          <p:cNvSpPr txBox="1"/>
          <p:nvPr/>
        </p:nvSpPr>
        <p:spPr>
          <a:xfrm rot="16200000">
            <a:off x="3899855" y="900699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28" name="27 CuadroTexto"/>
          <p:cNvSpPr txBox="1"/>
          <p:nvPr/>
        </p:nvSpPr>
        <p:spPr>
          <a:xfrm rot="16200000">
            <a:off x="4808450" y="877073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5</a:t>
            </a:r>
          </a:p>
        </p:txBody>
      </p:sp>
    </p:spTree>
    <p:extLst>
      <p:ext uri="{BB962C8B-B14F-4D97-AF65-F5344CB8AC3E}">
        <p14:creationId xmlns:p14="http://schemas.microsoft.com/office/powerpoint/2010/main" val="3303359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68952" cy="936104"/>
          </a:xfrm>
        </p:spPr>
        <p:txBody>
          <a:bodyPr/>
          <a:lstStyle/>
          <a:p>
            <a:pPr marL="0" indent="0" algn="l">
              <a:buNone/>
            </a:pPr>
            <a:r>
              <a:rPr lang="es-CL" sz="3200" dirty="0"/>
              <a:t>¿Cómo representamos a través de una matriz 5 x 7?</a:t>
            </a: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916974" y="1412052"/>
            <a:ext cx="7399441" cy="13688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s-CL" dirty="0"/>
              <a:t>5 veces 7, o sea, 5 filas, dada una de ellas con 7 elementos que formarán las columnas.</a:t>
            </a:r>
          </a:p>
          <a:p>
            <a:pPr marL="45720" indent="0">
              <a:buNone/>
            </a:pPr>
            <a:r>
              <a:rPr lang="es-CL" dirty="0"/>
              <a:t>Si contamos todos sus elementos comprobaremos que hay 35.</a:t>
            </a:r>
          </a:p>
        </p:txBody>
      </p:sp>
      <p:sp>
        <p:nvSpPr>
          <p:cNvPr id="5" name="4 Elipse"/>
          <p:cNvSpPr/>
          <p:nvPr/>
        </p:nvSpPr>
        <p:spPr>
          <a:xfrm>
            <a:off x="2214328" y="408094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Elipse"/>
          <p:cNvSpPr/>
          <p:nvPr/>
        </p:nvSpPr>
        <p:spPr>
          <a:xfrm>
            <a:off x="2205947" y="454574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2205946" y="501438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124531"/>
              </p:ext>
            </p:extLst>
          </p:nvPr>
        </p:nvGraphicFramePr>
        <p:xfrm>
          <a:off x="1996009" y="3927016"/>
          <a:ext cx="5960367" cy="252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526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264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8 Elipse"/>
          <p:cNvSpPr/>
          <p:nvPr/>
        </p:nvSpPr>
        <p:spPr>
          <a:xfrm>
            <a:off x="3109624" y="407103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Elipse"/>
          <p:cNvSpPr/>
          <p:nvPr/>
        </p:nvSpPr>
        <p:spPr>
          <a:xfrm>
            <a:off x="3101243" y="453583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Elipse"/>
          <p:cNvSpPr/>
          <p:nvPr/>
        </p:nvSpPr>
        <p:spPr>
          <a:xfrm>
            <a:off x="3101242" y="500447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Elipse"/>
          <p:cNvSpPr/>
          <p:nvPr/>
        </p:nvSpPr>
        <p:spPr>
          <a:xfrm>
            <a:off x="3898551" y="40611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Elipse"/>
          <p:cNvSpPr/>
          <p:nvPr/>
        </p:nvSpPr>
        <p:spPr>
          <a:xfrm>
            <a:off x="3890170" y="452592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3890169" y="499456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4702558" y="40580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Elipse"/>
          <p:cNvSpPr/>
          <p:nvPr/>
        </p:nvSpPr>
        <p:spPr>
          <a:xfrm>
            <a:off x="4694177" y="45228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Elipse"/>
          <p:cNvSpPr/>
          <p:nvPr/>
        </p:nvSpPr>
        <p:spPr>
          <a:xfrm>
            <a:off x="4694176" y="49915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17 Elipse"/>
          <p:cNvSpPr/>
          <p:nvPr/>
        </p:nvSpPr>
        <p:spPr>
          <a:xfrm>
            <a:off x="5625845" y="403064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18 Elipse"/>
          <p:cNvSpPr/>
          <p:nvPr/>
        </p:nvSpPr>
        <p:spPr>
          <a:xfrm>
            <a:off x="5617464" y="449544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19 Elipse"/>
          <p:cNvSpPr/>
          <p:nvPr/>
        </p:nvSpPr>
        <p:spPr>
          <a:xfrm>
            <a:off x="5617463" y="496408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20 CuadroTexto"/>
          <p:cNvSpPr txBox="1"/>
          <p:nvPr/>
        </p:nvSpPr>
        <p:spPr>
          <a:xfrm>
            <a:off x="816350" y="3999644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838881" y="4505094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816350" y="4973734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24" name="23 CuadroTexto"/>
          <p:cNvSpPr txBox="1"/>
          <p:nvPr/>
        </p:nvSpPr>
        <p:spPr>
          <a:xfrm rot="16200000">
            <a:off x="1778990" y="3069435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25" name="24 CuadroTexto"/>
          <p:cNvSpPr txBox="1"/>
          <p:nvPr/>
        </p:nvSpPr>
        <p:spPr>
          <a:xfrm rot="16200000">
            <a:off x="2642791" y="3069435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26" name="25 CuadroTexto"/>
          <p:cNvSpPr txBox="1"/>
          <p:nvPr/>
        </p:nvSpPr>
        <p:spPr>
          <a:xfrm rot="16200000">
            <a:off x="3499174" y="3069434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27" name="26 CuadroTexto"/>
          <p:cNvSpPr txBox="1"/>
          <p:nvPr/>
        </p:nvSpPr>
        <p:spPr>
          <a:xfrm rot="16200000">
            <a:off x="4311471" y="3069435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28" name="27 CuadroTexto"/>
          <p:cNvSpPr txBox="1"/>
          <p:nvPr/>
        </p:nvSpPr>
        <p:spPr>
          <a:xfrm rot="16200000">
            <a:off x="5220066" y="3045809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5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816350" y="5495466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4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831691" y="6020803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5</a:t>
            </a:r>
          </a:p>
        </p:txBody>
      </p:sp>
      <p:sp>
        <p:nvSpPr>
          <p:cNvPr id="31" name="30 CuadroTexto"/>
          <p:cNvSpPr txBox="1"/>
          <p:nvPr/>
        </p:nvSpPr>
        <p:spPr>
          <a:xfrm rot="16200000">
            <a:off x="6002988" y="3069433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6</a:t>
            </a:r>
          </a:p>
        </p:txBody>
      </p:sp>
      <p:sp>
        <p:nvSpPr>
          <p:cNvPr id="32" name="31 CuadroTexto"/>
          <p:cNvSpPr txBox="1"/>
          <p:nvPr/>
        </p:nvSpPr>
        <p:spPr>
          <a:xfrm rot="16200000">
            <a:off x="6795076" y="3084902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7</a:t>
            </a:r>
          </a:p>
        </p:txBody>
      </p:sp>
      <p:sp>
        <p:nvSpPr>
          <p:cNvPr id="33" name="32 Elipse"/>
          <p:cNvSpPr/>
          <p:nvPr/>
        </p:nvSpPr>
        <p:spPr>
          <a:xfrm>
            <a:off x="6471120" y="4004579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33 Elipse"/>
          <p:cNvSpPr/>
          <p:nvPr/>
        </p:nvSpPr>
        <p:spPr>
          <a:xfrm>
            <a:off x="7258923" y="400016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34 Elipse"/>
          <p:cNvSpPr/>
          <p:nvPr/>
        </p:nvSpPr>
        <p:spPr>
          <a:xfrm>
            <a:off x="2230477" y="6101587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6" name="35 Elipse"/>
          <p:cNvSpPr/>
          <p:nvPr/>
        </p:nvSpPr>
        <p:spPr>
          <a:xfrm>
            <a:off x="3125773" y="6091675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7" name="36 Elipse"/>
          <p:cNvSpPr/>
          <p:nvPr/>
        </p:nvSpPr>
        <p:spPr>
          <a:xfrm>
            <a:off x="3914700" y="6081763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37 Elipse"/>
          <p:cNvSpPr/>
          <p:nvPr/>
        </p:nvSpPr>
        <p:spPr>
          <a:xfrm>
            <a:off x="4718707" y="6078707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38 Elipse"/>
          <p:cNvSpPr/>
          <p:nvPr/>
        </p:nvSpPr>
        <p:spPr>
          <a:xfrm>
            <a:off x="5641994" y="6051283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39 Elipse"/>
          <p:cNvSpPr/>
          <p:nvPr/>
        </p:nvSpPr>
        <p:spPr>
          <a:xfrm>
            <a:off x="6487269" y="602522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Elipse"/>
          <p:cNvSpPr/>
          <p:nvPr/>
        </p:nvSpPr>
        <p:spPr>
          <a:xfrm>
            <a:off x="7275072" y="6020803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2" name="41 Elipse"/>
          <p:cNvSpPr/>
          <p:nvPr/>
        </p:nvSpPr>
        <p:spPr>
          <a:xfrm>
            <a:off x="2228816" y="556939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3" name="42 Elipse"/>
          <p:cNvSpPr/>
          <p:nvPr/>
        </p:nvSpPr>
        <p:spPr>
          <a:xfrm>
            <a:off x="3124112" y="5559482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4" name="43 Elipse"/>
          <p:cNvSpPr/>
          <p:nvPr/>
        </p:nvSpPr>
        <p:spPr>
          <a:xfrm>
            <a:off x="3913039" y="554957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5" name="44 Elipse"/>
          <p:cNvSpPr/>
          <p:nvPr/>
        </p:nvSpPr>
        <p:spPr>
          <a:xfrm>
            <a:off x="4717046" y="554651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6" name="45 Elipse"/>
          <p:cNvSpPr/>
          <p:nvPr/>
        </p:nvSpPr>
        <p:spPr>
          <a:xfrm>
            <a:off x="5640333" y="551909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7" name="46 Elipse"/>
          <p:cNvSpPr/>
          <p:nvPr/>
        </p:nvSpPr>
        <p:spPr>
          <a:xfrm>
            <a:off x="6485608" y="5493029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8" name="47 Elipse"/>
          <p:cNvSpPr/>
          <p:nvPr/>
        </p:nvSpPr>
        <p:spPr>
          <a:xfrm>
            <a:off x="7273411" y="5488610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9" name="48 Elipse"/>
          <p:cNvSpPr/>
          <p:nvPr/>
        </p:nvSpPr>
        <p:spPr>
          <a:xfrm>
            <a:off x="6487269" y="452286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0" name="49 Elipse"/>
          <p:cNvSpPr/>
          <p:nvPr/>
        </p:nvSpPr>
        <p:spPr>
          <a:xfrm>
            <a:off x="7275072" y="4518445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1" name="50 Elipse"/>
          <p:cNvSpPr/>
          <p:nvPr/>
        </p:nvSpPr>
        <p:spPr>
          <a:xfrm>
            <a:off x="6498394" y="4995923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2" name="51 Elipse"/>
          <p:cNvSpPr/>
          <p:nvPr/>
        </p:nvSpPr>
        <p:spPr>
          <a:xfrm>
            <a:off x="7286197" y="4991504"/>
            <a:ext cx="358379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392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80920" cy="897280"/>
          </a:xfrm>
        </p:spPr>
        <p:txBody>
          <a:bodyPr/>
          <a:lstStyle/>
          <a:p>
            <a:pPr marL="45720" indent="0">
              <a:buNone/>
            </a:pPr>
            <a:r>
              <a:rPr lang="es-CL" dirty="0"/>
              <a:t>1. Escribe la multiplicación y su producto de las siguientes matrices</a:t>
            </a:r>
          </a:p>
        </p:txBody>
      </p:sp>
      <p:sp>
        <p:nvSpPr>
          <p:cNvPr id="45" name="44 Elipse"/>
          <p:cNvSpPr/>
          <p:nvPr/>
        </p:nvSpPr>
        <p:spPr>
          <a:xfrm>
            <a:off x="1131919" y="321033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8" name="4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412598"/>
              </p:ext>
            </p:extLst>
          </p:nvPr>
        </p:nvGraphicFramePr>
        <p:xfrm>
          <a:off x="935113" y="2339647"/>
          <a:ext cx="4002840" cy="1550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7556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55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48 Elipse"/>
          <p:cNvSpPr/>
          <p:nvPr/>
        </p:nvSpPr>
        <p:spPr>
          <a:xfrm>
            <a:off x="1120430" y="245408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1" name="60 CuadroTexto"/>
          <p:cNvSpPr txBox="1"/>
          <p:nvPr/>
        </p:nvSpPr>
        <p:spPr>
          <a:xfrm>
            <a:off x="179512" y="2379884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62" name="61 CuadroTexto"/>
          <p:cNvSpPr txBox="1"/>
          <p:nvPr/>
        </p:nvSpPr>
        <p:spPr>
          <a:xfrm>
            <a:off x="158918" y="2749216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64" name="63 CuadroTexto"/>
          <p:cNvSpPr txBox="1"/>
          <p:nvPr/>
        </p:nvSpPr>
        <p:spPr>
          <a:xfrm rot="16200000">
            <a:off x="627986" y="1515604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65" name="64 CuadroTexto"/>
          <p:cNvSpPr txBox="1"/>
          <p:nvPr/>
        </p:nvSpPr>
        <p:spPr>
          <a:xfrm rot="16200000">
            <a:off x="1286994" y="1515604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66" name="65 CuadroTexto"/>
          <p:cNvSpPr txBox="1"/>
          <p:nvPr/>
        </p:nvSpPr>
        <p:spPr>
          <a:xfrm rot="16200000">
            <a:off x="1958710" y="1515603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67" name="66 CuadroTexto"/>
          <p:cNvSpPr txBox="1"/>
          <p:nvPr/>
        </p:nvSpPr>
        <p:spPr>
          <a:xfrm rot="16200000">
            <a:off x="2651372" y="1515604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68" name="67 CuadroTexto"/>
          <p:cNvSpPr txBox="1"/>
          <p:nvPr/>
        </p:nvSpPr>
        <p:spPr>
          <a:xfrm rot="16200000">
            <a:off x="3301577" y="1491978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5</a:t>
            </a:r>
          </a:p>
        </p:txBody>
      </p:sp>
      <p:sp>
        <p:nvSpPr>
          <p:cNvPr id="71" name="70 CuadroTexto"/>
          <p:cNvSpPr txBox="1"/>
          <p:nvPr/>
        </p:nvSpPr>
        <p:spPr>
          <a:xfrm rot="16200000">
            <a:off x="3949649" y="1493154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6</a:t>
            </a:r>
          </a:p>
        </p:txBody>
      </p:sp>
      <p:sp>
        <p:nvSpPr>
          <p:cNvPr id="73" name="72 Elipse"/>
          <p:cNvSpPr/>
          <p:nvPr/>
        </p:nvSpPr>
        <p:spPr>
          <a:xfrm>
            <a:off x="1120430" y="355464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4" name="73 Elipse"/>
          <p:cNvSpPr/>
          <p:nvPr/>
        </p:nvSpPr>
        <p:spPr>
          <a:xfrm>
            <a:off x="1131919" y="2823416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3" name="92 CuadroTexto"/>
          <p:cNvSpPr txBox="1"/>
          <p:nvPr/>
        </p:nvSpPr>
        <p:spPr>
          <a:xfrm>
            <a:off x="179512" y="3111110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94" name="93 CuadroTexto"/>
          <p:cNvSpPr txBox="1"/>
          <p:nvPr/>
        </p:nvSpPr>
        <p:spPr>
          <a:xfrm>
            <a:off x="163732" y="3480442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4</a:t>
            </a:r>
          </a:p>
        </p:txBody>
      </p:sp>
      <p:sp>
        <p:nvSpPr>
          <p:cNvPr id="96" name="95 Elipse"/>
          <p:cNvSpPr/>
          <p:nvPr/>
        </p:nvSpPr>
        <p:spPr>
          <a:xfrm>
            <a:off x="1768973" y="322380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7" name="96 Elipse"/>
          <p:cNvSpPr/>
          <p:nvPr/>
        </p:nvSpPr>
        <p:spPr>
          <a:xfrm>
            <a:off x="1757484" y="246755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8" name="97 Elipse"/>
          <p:cNvSpPr/>
          <p:nvPr/>
        </p:nvSpPr>
        <p:spPr>
          <a:xfrm>
            <a:off x="1757484" y="356810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9" name="98 Elipse"/>
          <p:cNvSpPr/>
          <p:nvPr/>
        </p:nvSpPr>
        <p:spPr>
          <a:xfrm>
            <a:off x="1768973" y="283688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0" name="99 Elipse"/>
          <p:cNvSpPr/>
          <p:nvPr/>
        </p:nvSpPr>
        <p:spPr>
          <a:xfrm>
            <a:off x="2461150" y="317629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1" name="100 Elipse"/>
          <p:cNvSpPr/>
          <p:nvPr/>
        </p:nvSpPr>
        <p:spPr>
          <a:xfrm>
            <a:off x="2449661" y="242004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2" name="101 Elipse"/>
          <p:cNvSpPr/>
          <p:nvPr/>
        </p:nvSpPr>
        <p:spPr>
          <a:xfrm>
            <a:off x="2449661" y="356810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3" name="102 Elipse"/>
          <p:cNvSpPr/>
          <p:nvPr/>
        </p:nvSpPr>
        <p:spPr>
          <a:xfrm>
            <a:off x="2461150" y="278938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4" name="103 Elipse"/>
          <p:cNvSpPr/>
          <p:nvPr/>
        </p:nvSpPr>
        <p:spPr>
          <a:xfrm>
            <a:off x="3110242" y="321033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5" name="104 Elipse"/>
          <p:cNvSpPr/>
          <p:nvPr/>
        </p:nvSpPr>
        <p:spPr>
          <a:xfrm>
            <a:off x="3098753" y="245408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6" name="105 Elipse"/>
          <p:cNvSpPr/>
          <p:nvPr/>
        </p:nvSpPr>
        <p:spPr>
          <a:xfrm>
            <a:off x="3098753" y="355464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7" name="106 Elipse"/>
          <p:cNvSpPr/>
          <p:nvPr/>
        </p:nvSpPr>
        <p:spPr>
          <a:xfrm>
            <a:off x="3110242" y="2823416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8" name="107 Elipse"/>
          <p:cNvSpPr/>
          <p:nvPr/>
        </p:nvSpPr>
        <p:spPr>
          <a:xfrm>
            <a:off x="3747296" y="322380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9" name="108 Elipse"/>
          <p:cNvSpPr/>
          <p:nvPr/>
        </p:nvSpPr>
        <p:spPr>
          <a:xfrm>
            <a:off x="3735807" y="246755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0" name="109 Elipse"/>
          <p:cNvSpPr/>
          <p:nvPr/>
        </p:nvSpPr>
        <p:spPr>
          <a:xfrm>
            <a:off x="3735807" y="356810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1" name="110 Elipse"/>
          <p:cNvSpPr/>
          <p:nvPr/>
        </p:nvSpPr>
        <p:spPr>
          <a:xfrm>
            <a:off x="3747296" y="283688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2" name="111 Elipse"/>
          <p:cNvSpPr/>
          <p:nvPr/>
        </p:nvSpPr>
        <p:spPr>
          <a:xfrm>
            <a:off x="4439473" y="317629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3" name="112 Elipse"/>
          <p:cNvSpPr/>
          <p:nvPr/>
        </p:nvSpPr>
        <p:spPr>
          <a:xfrm>
            <a:off x="4427984" y="242004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4" name="113 Elipse"/>
          <p:cNvSpPr/>
          <p:nvPr/>
        </p:nvSpPr>
        <p:spPr>
          <a:xfrm>
            <a:off x="4427984" y="3568109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5" name="114 Elipse"/>
          <p:cNvSpPr/>
          <p:nvPr/>
        </p:nvSpPr>
        <p:spPr>
          <a:xfrm>
            <a:off x="4439473" y="278938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6" name="115 CuadroTexto"/>
          <p:cNvSpPr txBox="1"/>
          <p:nvPr/>
        </p:nvSpPr>
        <p:spPr>
          <a:xfrm>
            <a:off x="5415389" y="2282885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filas</a:t>
            </a:r>
          </a:p>
        </p:txBody>
      </p:sp>
      <p:sp>
        <p:nvSpPr>
          <p:cNvPr id="117" name="116 CuadroTexto"/>
          <p:cNvSpPr txBox="1"/>
          <p:nvPr/>
        </p:nvSpPr>
        <p:spPr>
          <a:xfrm>
            <a:off x="6300192" y="2250618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columnas</a:t>
            </a:r>
          </a:p>
        </p:txBody>
      </p:sp>
      <p:sp>
        <p:nvSpPr>
          <p:cNvPr id="118" name="117 CuadroTexto"/>
          <p:cNvSpPr txBox="1"/>
          <p:nvPr/>
        </p:nvSpPr>
        <p:spPr>
          <a:xfrm>
            <a:off x="7812360" y="2269418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total</a:t>
            </a:r>
          </a:p>
        </p:txBody>
      </p:sp>
      <p:graphicFrame>
        <p:nvGraphicFramePr>
          <p:cNvPr id="119" name="1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28491"/>
              </p:ext>
            </p:extLst>
          </p:nvPr>
        </p:nvGraphicFramePr>
        <p:xfrm>
          <a:off x="5415389" y="2847424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_____   X  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0" name="119 Proceso"/>
          <p:cNvSpPr/>
          <p:nvPr/>
        </p:nvSpPr>
        <p:spPr>
          <a:xfrm>
            <a:off x="5785782" y="3554642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121" name="120 Proceso"/>
          <p:cNvSpPr/>
          <p:nvPr/>
        </p:nvSpPr>
        <p:spPr>
          <a:xfrm>
            <a:off x="7558960" y="3568109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123" name="122 Conector recto de flecha"/>
          <p:cNvCxnSpPr>
            <a:stCxn id="120" idx="0"/>
          </p:cNvCxnSpPr>
          <p:nvPr/>
        </p:nvCxnSpPr>
        <p:spPr>
          <a:xfrm flipH="1" flipV="1">
            <a:off x="6012160" y="3295776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 de flecha"/>
          <p:cNvCxnSpPr>
            <a:stCxn id="120" idx="0"/>
            <a:endCxn id="119" idx="2"/>
          </p:cNvCxnSpPr>
          <p:nvPr/>
        </p:nvCxnSpPr>
        <p:spPr>
          <a:xfrm flipV="1">
            <a:off x="6511039" y="3243286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 de flecha"/>
          <p:cNvCxnSpPr>
            <a:stCxn id="121" idx="0"/>
          </p:cNvCxnSpPr>
          <p:nvPr/>
        </p:nvCxnSpPr>
        <p:spPr>
          <a:xfrm flipV="1">
            <a:off x="8284217" y="3267796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128 Elipse"/>
          <p:cNvSpPr/>
          <p:nvPr/>
        </p:nvSpPr>
        <p:spPr>
          <a:xfrm>
            <a:off x="1154165" y="603323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130" name="12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300305"/>
              </p:ext>
            </p:extLst>
          </p:nvPr>
        </p:nvGraphicFramePr>
        <p:xfrm>
          <a:off x="957359" y="5162551"/>
          <a:ext cx="4458028" cy="11407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6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8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4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68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68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0265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1" name="130 Elipse"/>
          <p:cNvSpPr/>
          <p:nvPr/>
        </p:nvSpPr>
        <p:spPr>
          <a:xfrm>
            <a:off x="1142676" y="527698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2" name="131 CuadroTexto"/>
          <p:cNvSpPr txBox="1"/>
          <p:nvPr/>
        </p:nvSpPr>
        <p:spPr>
          <a:xfrm>
            <a:off x="201758" y="5202788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1</a:t>
            </a:r>
          </a:p>
        </p:txBody>
      </p:sp>
      <p:sp>
        <p:nvSpPr>
          <p:cNvPr id="133" name="132 CuadroTexto"/>
          <p:cNvSpPr txBox="1"/>
          <p:nvPr/>
        </p:nvSpPr>
        <p:spPr>
          <a:xfrm rot="16200000">
            <a:off x="650232" y="4338508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1</a:t>
            </a:r>
          </a:p>
        </p:txBody>
      </p:sp>
      <p:sp>
        <p:nvSpPr>
          <p:cNvPr id="134" name="133 CuadroTexto"/>
          <p:cNvSpPr txBox="1"/>
          <p:nvPr/>
        </p:nvSpPr>
        <p:spPr>
          <a:xfrm rot="16200000">
            <a:off x="1309240" y="4338508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2</a:t>
            </a:r>
          </a:p>
        </p:txBody>
      </p:sp>
      <p:sp>
        <p:nvSpPr>
          <p:cNvPr id="135" name="134 CuadroTexto"/>
          <p:cNvSpPr txBox="1"/>
          <p:nvPr/>
        </p:nvSpPr>
        <p:spPr>
          <a:xfrm rot="16200000">
            <a:off x="1980956" y="4338507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3</a:t>
            </a:r>
          </a:p>
        </p:txBody>
      </p:sp>
      <p:sp>
        <p:nvSpPr>
          <p:cNvPr id="136" name="135 CuadroTexto"/>
          <p:cNvSpPr txBox="1"/>
          <p:nvPr/>
        </p:nvSpPr>
        <p:spPr>
          <a:xfrm rot="16200000">
            <a:off x="2673618" y="4338508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4</a:t>
            </a:r>
          </a:p>
        </p:txBody>
      </p:sp>
      <p:sp>
        <p:nvSpPr>
          <p:cNvPr id="137" name="136 CuadroTexto"/>
          <p:cNvSpPr txBox="1"/>
          <p:nvPr/>
        </p:nvSpPr>
        <p:spPr>
          <a:xfrm rot="16200000">
            <a:off x="3323823" y="4314882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5</a:t>
            </a:r>
          </a:p>
        </p:txBody>
      </p:sp>
      <p:sp>
        <p:nvSpPr>
          <p:cNvPr id="138" name="137 CuadroTexto"/>
          <p:cNvSpPr txBox="1"/>
          <p:nvPr/>
        </p:nvSpPr>
        <p:spPr>
          <a:xfrm rot="16200000">
            <a:off x="3971895" y="4316058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6</a:t>
            </a:r>
          </a:p>
        </p:txBody>
      </p:sp>
      <p:sp>
        <p:nvSpPr>
          <p:cNvPr id="140" name="139 Elipse"/>
          <p:cNvSpPr/>
          <p:nvPr/>
        </p:nvSpPr>
        <p:spPr>
          <a:xfrm>
            <a:off x="1154165" y="564632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1" name="140 CuadroTexto"/>
          <p:cNvSpPr txBox="1"/>
          <p:nvPr/>
        </p:nvSpPr>
        <p:spPr>
          <a:xfrm>
            <a:off x="201758" y="5934014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3</a:t>
            </a:r>
          </a:p>
        </p:txBody>
      </p:sp>
      <p:sp>
        <p:nvSpPr>
          <p:cNvPr id="143" name="142 Elipse"/>
          <p:cNvSpPr/>
          <p:nvPr/>
        </p:nvSpPr>
        <p:spPr>
          <a:xfrm>
            <a:off x="1791219" y="604670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4" name="143 Elipse"/>
          <p:cNvSpPr/>
          <p:nvPr/>
        </p:nvSpPr>
        <p:spPr>
          <a:xfrm>
            <a:off x="1779730" y="529045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6" name="145 Elipse"/>
          <p:cNvSpPr/>
          <p:nvPr/>
        </p:nvSpPr>
        <p:spPr>
          <a:xfrm>
            <a:off x="1791219" y="565978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7" name="146 Elipse"/>
          <p:cNvSpPr/>
          <p:nvPr/>
        </p:nvSpPr>
        <p:spPr>
          <a:xfrm>
            <a:off x="2483396" y="599920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8" name="147 Elipse"/>
          <p:cNvSpPr/>
          <p:nvPr/>
        </p:nvSpPr>
        <p:spPr>
          <a:xfrm>
            <a:off x="2471907" y="524295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0" name="149 Elipse"/>
          <p:cNvSpPr/>
          <p:nvPr/>
        </p:nvSpPr>
        <p:spPr>
          <a:xfrm>
            <a:off x="2483396" y="561228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1" name="150 Elipse"/>
          <p:cNvSpPr/>
          <p:nvPr/>
        </p:nvSpPr>
        <p:spPr>
          <a:xfrm>
            <a:off x="3132488" y="603323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2" name="151 Elipse"/>
          <p:cNvSpPr/>
          <p:nvPr/>
        </p:nvSpPr>
        <p:spPr>
          <a:xfrm>
            <a:off x="3120999" y="5276988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4" name="153 Elipse"/>
          <p:cNvSpPr/>
          <p:nvPr/>
        </p:nvSpPr>
        <p:spPr>
          <a:xfrm>
            <a:off x="3132488" y="564632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5" name="154 Elipse"/>
          <p:cNvSpPr/>
          <p:nvPr/>
        </p:nvSpPr>
        <p:spPr>
          <a:xfrm>
            <a:off x="3769542" y="6046704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6" name="155 Elipse"/>
          <p:cNvSpPr/>
          <p:nvPr/>
        </p:nvSpPr>
        <p:spPr>
          <a:xfrm>
            <a:off x="3758053" y="529045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8" name="157 Elipse"/>
          <p:cNvSpPr/>
          <p:nvPr/>
        </p:nvSpPr>
        <p:spPr>
          <a:xfrm>
            <a:off x="3769542" y="5659787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9" name="158 Elipse"/>
          <p:cNvSpPr/>
          <p:nvPr/>
        </p:nvSpPr>
        <p:spPr>
          <a:xfrm>
            <a:off x="4367465" y="5999202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0" name="159 Elipse"/>
          <p:cNvSpPr/>
          <p:nvPr/>
        </p:nvSpPr>
        <p:spPr>
          <a:xfrm>
            <a:off x="4355976" y="524295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2" name="161 Elipse"/>
          <p:cNvSpPr/>
          <p:nvPr/>
        </p:nvSpPr>
        <p:spPr>
          <a:xfrm>
            <a:off x="4367465" y="5612285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3" name="162 CuadroTexto"/>
          <p:cNvSpPr txBox="1"/>
          <p:nvPr/>
        </p:nvSpPr>
        <p:spPr>
          <a:xfrm>
            <a:off x="192496" y="5572119"/>
            <a:ext cx="956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Fila 2</a:t>
            </a:r>
          </a:p>
        </p:txBody>
      </p:sp>
      <p:sp>
        <p:nvSpPr>
          <p:cNvPr id="164" name="163 CuadroTexto"/>
          <p:cNvSpPr txBox="1"/>
          <p:nvPr/>
        </p:nvSpPr>
        <p:spPr>
          <a:xfrm rot="16200000">
            <a:off x="4493629" y="4316058"/>
            <a:ext cx="1326004" cy="369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columna 7</a:t>
            </a:r>
          </a:p>
        </p:txBody>
      </p:sp>
      <p:sp>
        <p:nvSpPr>
          <p:cNvPr id="165" name="164 Elipse"/>
          <p:cNvSpPr/>
          <p:nvPr/>
        </p:nvSpPr>
        <p:spPr>
          <a:xfrm>
            <a:off x="4939280" y="5988140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6" name="165 Elipse"/>
          <p:cNvSpPr/>
          <p:nvPr/>
        </p:nvSpPr>
        <p:spPr>
          <a:xfrm>
            <a:off x="4927791" y="5231891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7" name="166 Elipse"/>
          <p:cNvSpPr/>
          <p:nvPr/>
        </p:nvSpPr>
        <p:spPr>
          <a:xfrm>
            <a:off x="4939280" y="5601223"/>
            <a:ext cx="280792" cy="22093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8" name="167 CuadroTexto"/>
          <p:cNvSpPr txBox="1"/>
          <p:nvPr/>
        </p:nvSpPr>
        <p:spPr>
          <a:xfrm>
            <a:off x="5504075" y="4676877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filas</a:t>
            </a:r>
          </a:p>
        </p:txBody>
      </p:sp>
      <p:sp>
        <p:nvSpPr>
          <p:cNvPr id="169" name="168 CuadroTexto"/>
          <p:cNvSpPr txBox="1"/>
          <p:nvPr/>
        </p:nvSpPr>
        <p:spPr>
          <a:xfrm>
            <a:off x="6388878" y="4644610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columnas</a:t>
            </a:r>
          </a:p>
        </p:txBody>
      </p:sp>
      <p:sp>
        <p:nvSpPr>
          <p:cNvPr id="170" name="169 CuadroTexto"/>
          <p:cNvSpPr txBox="1"/>
          <p:nvPr/>
        </p:nvSpPr>
        <p:spPr>
          <a:xfrm>
            <a:off x="7901046" y="4663410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total</a:t>
            </a:r>
          </a:p>
        </p:txBody>
      </p:sp>
      <p:graphicFrame>
        <p:nvGraphicFramePr>
          <p:cNvPr id="171" name="17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309186"/>
              </p:ext>
            </p:extLst>
          </p:nvPr>
        </p:nvGraphicFramePr>
        <p:xfrm>
          <a:off x="5504075" y="5241416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_____   X  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2" name="171 Proceso"/>
          <p:cNvSpPr/>
          <p:nvPr/>
        </p:nvSpPr>
        <p:spPr>
          <a:xfrm>
            <a:off x="5874468" y="5948634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173" name="172 Proceso"/>
          <p:cNvSpPr/>
          <p:nvPr/>
        </p:nvSpPr>
        <p:spPr>
          <a:xfrm>
            <a:off x="7647646" y="5962101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174" name="173 Conector recto de flecha"/>
          <p:cNvCxnSpPr>
            <a:stCxn id="172" idx="0"/>
          </p:cNvCxnSpPr>
          <p:nvPr/>
        </p:nvCxnSpPr>
        <p:spPr>
          <a:xfrm flipH="1" flipV="1">
            <a:off x="6100846" y="5689768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174 Conector recto de flecha"/>
          <p:cNvCxnSpPr>
            <a:stCxn id="172" idx="0"/>
            <a:endCxn id="171" idx="2"/>
          </p:cNvCxnSpPr>
          <p:nvPr/>
        </p:nvCxnSpPr>
        <p:spPr>
          <a:xfrm flipV="1">
            <a:off x="6599725" y="5637278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recto de flecha"/>
          <p:cNvCxnSpPr>
            <a:stCxn id="173" idx="0"/>
          </p:cNvCxnSpPr>
          <p:nvPr/>
        </p:nvCxnSpPr>
        <p:spPr>
          <a:xfrm flipV="1">
            <a:off x="8372903" y="5661788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716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1152128"/>
          </a:xfrm>
        </p:spPr>
        <p:txBody>
          <a:bodyPr/>
          <a:lstStyle/>
          <a:p>
            <a:pPr marL="0" indent="0" algn="l">
              <a:buNone/>
            </a:pPr>
            <a:r>
              <a:rPr lang="es-CL" sz="2800" dirty="0"/>
              <a:t>2</a:t>
            </a:r>
            <a:r>
              <a:rPr lang="es-CL" sz="2400" dirty="0"/>
              <a:t>. Ahora dibuja y pinta en tu cuaderno la matriz que representa la multiplicación, y encuentra su producto: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590853" y="1682538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filas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475656" y="1650271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dirty="0"/>
              <a:t>columnas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987824" y="1669071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/>
              <a:t>total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502018"/>
              </p:ext>
            </p:extLst>
          </p:nvPr>
        </p:nvGraphicFramePr>
        <p:xfrm>
          <a:off x="590853" y="2247077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baseline="0" dirty="0"/>
                        <a:t>     3      x      6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7 Proceso"/>
          <p:cNvSpPr/>
          <p:nvPr/>
        </p:nvSpPr>
        <p:spPr>
          <a:xfrm>
            <a:off x="961246" y="2954295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9" name="8 Proceso"/>
          <p:cNvSpPr/>
          <p:nvPr/>
        </p:nvSpPr>
        <p:spPr>
          <a:xfrm>
            <a:off x="2734424" y="2967762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10" name="9 Conector recto de flecha"/>
          <p:cNvCxnSpPr>
            <a:stCxn id="8" idx="0"/>
          </p:cNvCxnSpPr>
          <p:nvPr/>
        </p:nvCxnSpPr>
        <p:spPr>
          <a:xfrm flipH="1" flipV="1">
            <a:off x="1187624" y="2695429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8" idx="0"/>
            <a:endCxn id="7" idx="2"/>
          </p:cNvCxnSpPr>
          <p:nvPr/>
        </p:nvCxnSpPr>
        <p:spPr>
          <a:xfrm flipV="1">
            <a:off x="1686503" y="2642939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9" idx="0"/>
          </p:cNvCxnSpPr>
          <p:nvPr/>
        </p:nvCxnSpPr>
        <p:spPr>
          <a:xfrm flipV="1">
            <a:off x="3459681" y="2667449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522651" y="4162547"/>
            <a:ext cx="740787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407454" y="4130280"/>
            <a:ext cx="1224136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s-C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2919622" y="4149080"/>
            <a:ext cx="1080120" cy="36933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CL" dirty="0"/>
          </a:p>
        </p:txBody>
      </p:sp>
      <p:graphicFrame>
        <p:nvGraphicFramePr>
          <p:cNvPr id="16" name="1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157717"/>
              </p:ext>
            </p:extLst>
          </p:nvPr>
        </p:nvGraphicFramePr>
        <p:xfrm>
          <a:off x="522651" y="4727086"/>
          <a:ext cx="3477090" cy="395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18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62">
                <a:tc>
                  <a:txBody>
                    <a:bodyPr/>
                    <a:lstStyle/>
                    <a:p>
                      <a:r>
                        <a:rPr lang="es-CL" dirty="0"/>
                        <a:t>   4        X       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16 Proceso"/>
          <p:cNvSpPr/>
          <p:nvPr/>
        </p:nvSpPr>
        <p:spPr>
          <a:xfrm>
            <a:off x="893044" y="5434304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FACTORES</a:t>
            </a:r>
          </a:p>
        </p:txBody>
      </p:sp>
      <p:sp>
        <p:nvSpPr>
          <p:cNvPr id="18" name="17 Proceso"/>
          <p:cNvSpPr/>
          <p:nvPr/>
        </p:nvSpPr>
        <p:spPr>
          <a:xfrm>
            <a:off x="2666222" y="5447771"/>
            <a:ext cx="1450514" cy="29513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PRODUCTO</a:t>
            </a:r>
          </a:p>
        </p:txBody>
      </p:sp>
      <p:cxnSp>
        <p:nvCxnSpPr>
          <p:cNvPr id="19" name="18 Conector recto de flecha"/>
          <p:cNvCxnSpPr>
            <a:stCxn id="17" idx="0"/>
          </p:cNvCxnSpPr>
          <p:nvPr/>
        </p:nvCxnSpPr>
        <p:spPr>
          <a:xfrm flipH="1" flipV="1">
            <a:off x="1119422" y="5175438"/>
            <a:ext cx="498879" cy="258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17" idx="0"/>
            <a:endCxn id="16" idx="2"/>
          </p:cNvCxnSpPr>
          <p:nvPr/>
        </p:nvCxnSpPr>
        <p:spPr>
          <a:xfrm flipV="1">
            <a:off x="1618301" y="5122948"/>
            <a:ext cx="642895" cy="3113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stCxn id="18" idx="0"/>
          </p:cNvCxnSpPr>
          <p:nvPr/>
        </p:nvCxnSpPr>
        <p:spPr>
          <a:xfrm flipV="1">
            <a:off x="3391479" y="5147458"/>
            <a:ext cx="1" cy="300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655832"/>
              </p:ext>
            </p:extLst>
          </p:nvPr>
        </p:nvGraphicFramePr>
        <p:xfrm>
          <a:off x="4788024" y="1445142"/>
          <a:ext cx="398410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4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328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3" name="2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107219"/>
              </p:ext>
            </p:extLst>
          </p:nvPr>
        </p:nvGraphicFramePr>
        <p:xfrm>
          <a:off x="4860032" y="4130280"/>
          <a:ext cx="3984102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4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40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328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283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273284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537</TotalTime>
  <Words>699</Words>
  <Application>Microsoft Office PowerPoint</Application>
  <PresentationFormat>Presentación en pantalla (4:3)</PresentationFormat>
  <Paragraphs>182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Georgia</vt:lpstr>
      <vt:lpstr>Trebuchet MS</vt:lpstr>
      <vt:lpstr>Transmisión de listas</vt:lpstr>
      <vt:lpstr>APOYO GUÍA N° 9</vt:lpstr>
      <vt:lpstr>RECORDEMOS:</vt:lpstr>
      <vt:lpstr>Presentación de PowerPoint</vt:lpstr>
      <vt:lpstr>Presentación de PowerPoint</vt:lpstr>
      <vt:lpstr>También podemos ordenarlas a través de una cuadrícula o matriz</vt:lpstr>
      <vt:lpstr>Presentación de PowerPoint</vt:lpstr>
      <vt:lpstr>¿Cómo representamos a través de una matriz 5 x 7?</vt:lpstr>
      <vt:lpstr>Presentación de PowerPoint</vt:lpstr>
      <vt:lpstr>2. Ahora dibuja y pinta en tu cuaderno la matriz que representa la multiplicación, y encuentra su producto:</vt:lpstr>
      <vt:lpstr>Reflexiona:</vt:lpstr>
      <vt:lpstr>resultados</vt:lpstr>
      <vt:lpstr>AHORA ES EL MOMENTO DE DESARROLLAR TU GUÍA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maka</cp:lastModifiedBy>
  <cp:revision>58</cp:revision>
  <dcterms:created xsi:type="dcterms:W3CDTF">2020-03-26T01:06:58Z</dcterms:created>
  <dcterms:modified xsi:type="dcterms:W3CDTF">2020-06-26T03:05:35Z</dcterms:modified>
</cp:coreProperties>
</file>