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64" r:id="rId3"/>
    <p:sldId id="270" r:id="rId4"/>
    <p:sldId id="269" r:id="rId5"/>
    <p:sldId id="271" r:id="rId6"/>
    <p:sldId id="26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/>
              <a:t>APOYO GUÍA N° 9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 A – B y C</a:t>
            </a:r>
          </a:p>
          <a:p>
            <a:r>
              <a:rPr lang="es-CL" dirty="0"/>
              <a:t>Maritza Medina Silva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Aplicar algoritmo de la sustracción sin reserva con números hasta el 1.000.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Elementos de la Sustracción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09838"/>
              </p:ext>
            </p:extLst>
          </p:nvPr>
        </p:nvGraphicFramePr>
        <p:xfrm>
          <a:off x="971600" y="1988840"/>
          <a:ext cx="4608513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117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656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899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656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10640" y="980728"/>
            <a:ext cx="7697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Una sustracción es quitar una cantidad a un valor existente. Es el proceso inverso (contrario) a la adición.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60789" y="3364651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80622" y="2564903"/>
            <a:ext cx="21933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 que tenemos (MINUENDO)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6627572" y="3356991"/>
            <a:ext cx="2146382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rgbClr val="FF0000"/>
                </a:solidFill>
              </a:rPr>
              <a:t>Cantidad de quitamos. (SUSTRAENDO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627571" y="4438852"/>
            <a:ext cx="2146383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Cantidad que queda (DIFERENCIA)</a:t>
            </a:r>
          </a:p>
        </p:txBody>
      </p:sp>
      <p:cxnSp>
        <p:nvCxnSpPr>
          <p:cNvPr id="15" name="14 Conector recto de flecha"/>
          <p:cNvCxnSpPr>
            <a:stCxn id="11" idx="1"/>
          </p:cNvCxnSpPr>
          <p:nvPr/>
        </p:nvCxnSpPr>
        <p:spPr>
          <a:xfrm flipH="1" flipV="1">
            <a:off x="6156176" y="2888068"/>
            <a:ext cx="424446" cy="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 flipV="1">
            <a:off x="6156176" y="3810512"/>
            <a:ext cx="424446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 flipV="1">
            <a:off x="6188214" y="4762017"/>
            <a:ext cx="424446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827584" y="4280321"/>
            <a:ext cx="475252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710640" y="5301208"/>
            <a:ext cx="7889698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solidFill>
                  <a:srgbClr val="FF0000"/>
                </a:solidFill>
              </a:rPr>
              <a:t>La cantidad que corresponde al MINUENDO (primer número) siempre debe ser mayor.</a:t>
            </a:r>
          </a:p>
          <a:p>
            <a:pPr algn="ctr"/>
            <a:r>
              <a:rPr lang="es-CL" sz="2400" b="1" dirty="0">
                <a:solidFill>
                  <a:schemeClr val="tx1"/>
                </a:solidFill>
              </a:rPr>
              <a:t>Piensa: Si tienes 6 caramelos ¿Puedes comerte 7?</a:t>
            </a:r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Algoritmo de la Sustracción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4495" y="955550"/>
            <a:ext cx="7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rgbClr val="FF0000"/>
                </a:solidFill>
              </a:rPr>
              <a:t>Algoritmo: es una secuencia ordenada de pasos a seguir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2713"/>
              </p:ext>
            </p:extLst>
          </p:nvPr>
        </p:nvGraphicFramePr>
        <p:xfrm>
          <a:off x="971599" y="1533363"/>
          <a:ext cx="4608513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117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656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899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656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360788" y="2909174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80621" y="2109426"/>
            <a:ext cx="21933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 que tenemos (MINUENDO)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6627571" y="2901514"/>
            <a:ext cx="2146382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rgbClr val="FF0000"/>
                </a:solidFill>
              </a:rPr>
              <a:t>Cantidad de quitamos. (SUSTRAENDO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627570" y="3983375"/>
            <a:ext cx="2146383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Cantidad que queda (DIFERENCIA)</a:t>
            </a:r>
          </a:p>
        </p:txBody>
      </p:sp>
      <p:cxnSp>
        <p:nvCxnSpPr>
          <p:cNvPr id="15" name="14 Conector recto de flecha"/>
          <p:cNvCxnSpPr>
            <a:stCxn id="11" idx="1"/>
          </p:cNvCxnSpPr>
          <p:nvPr/>
        </p:nvCxnSpPr>
        <p:spPr>
          <a:xfrm flipH="1" flipV="1">
            <a:off x="6156175" y="2432591"/>
            <a:ext cx="424446" cy="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 flipV="1">
            <a:off x="6156175" y="3355035"/>
            <a:ext cx="424446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 flipV="1">
            <a:off x="6188213" y="4306540"/>
            <a:ext cx="424446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827583" y="3824844"/>
            <a:ext cx="475252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755576" y="4641106"/>
            <a:ext cx="76972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Paso 1: Ordenar según valor posicional (unidad bajo unidad, decena bajo decena, centena bajo centena.</a:t>
            </a:r>
          </a:p>
          <a:p>
            <a:r>
              <a:rPr lang="es-CL" dirty="0"/>
              <a:t>Paso 2: iniciar desde las unidades  8 – 6 = 2 y ubicar el resultado bajo las unidades.</a:t>
            </a:r>
          </a:p>
          <a:p>
            <a:r>
              <a:rPr lang="es-CL" dirty="0"/>
              <a:t>Paso 3: Continuar con decenas 4 – 3 = 1, escribir ese dígito bajo las decenas.</a:t>
            </a:r>
          </a:p>
          <a:p>
            <a:r>
              <a:rPr lang="es-CL" dirty="0"/>
              <a:t>Paso 4: Restar las centenas: 6 – 1 = 5, escribir 5 bajo las centenas.</a:t>
            </a:r>
          </a:p>
        </p:txBody>
      </p:sp>
    </p:spTree>
    <p:extLst>
      <p:ext uri="{BB962C8B-B14F-4D97-AF65-F5344CB8AC3E}">
        <p14:creationId xmlns:p14="http://schemas.microsoft.com/office/powerpoint/2010/main" val="93787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51 Forma libre"/>
          <p:cNvSpPr/>
          <p:nvPr/>
        </p:nvSpPr>
        <p:spPr>
          <a:xfrm>
            <a:off x="2041728" y="2996952"/>
            <a:ext cx="6411102" cy="3307080"/>
          </a:xfrm>
          <a:custGeom>
            <a:avLst/>
            <a:gdLst>
              <a:gd name="connsiteX0" fmla="*/ 0 w 6202680"/>
              <a:gd name="connsiteY0" fmla="*/ 15240 h 3307080"/>
              <a:gd name="connsiteX1" fmla="*/ 0 w 6202680"/>
              <a:gd name="connsiteY1" fmla="*/ 1203960 h 3307080"/>
              <a:gd name="connsiteX2" fmla="*/ 2529840 w 6202680"/>
              <a:gd name="connsiteY2" fmla="*/ 1219200 h 3307080"/>
              <a:gd name="connsiteX3" fmla="*/ 2590800 w 6202680"/>
              <a:gd name="connsiteY3" fmla="*/ 3200400 h 3307080"/>
              <a:gd name="connsiteX4" fmla="*/ 2849880 w 6202680"/>
              <a:gd name="connsiteY4" fmla="*/ 3307080 h 3307080"/>
              <a:gd name="connsiteX5" fmla="*/ 3200400 w 6202680"/>
              <a:gd name="connsiteY5" fmla="*/ 3261360 h 3307080"/>
              <a:gd name="connsiteX6" fmla="*/ 3230880 w 6202680"/>
              <a:gd name="connsiteY6" fmla="*/ 1371600 h 3307080"/>
              <a:gd name="connsiteX7" fmla="*/ 6202680 w 6202680"/>
              <a:gd name="connsiteY7" fmla="*/ 1402080 h 3307080"/>
              <a:gd name="connsiteX8" fmla="*/ 6187440 w 6202680"/>
              <a:gd name="connsiteY8" fmla="*/ 0 h 3307080"/>
              <a:gd name="connsiteX9" fmla="*/ 0 w 6202680"/>
              <a:gd name="connsiteY9" fmla="*/ 15240 h 330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02680" h="3307080">
                <a:moveTo>
                  <a:pt x="0" y="15240"/>
                </a:moveTo>
                <a:lnTo>
                  <a:pt x="0" y="1203960"/>
                </a:lnTo>
                <a:lnTo>
                  <a:pt x="2529840" y="1219200"/>
                </a:lnTo>
                <a:lnTo>
                  <a:pt x="2590800" y="3200400"/>
                </a:lnTo>
                <a:lnTo>
                  <a:pt x="2849880" y="3307080"/>
                </a:lnTo>
                <a:lnTo>
                  <a:pt x="3200400" y="3261360"/>
                </a:lnTo>
                <a:lnTo>
                  <a:pt x="3230880" y="1371600"/>
                </a:lnTo>
                <a:lnTo>
                  <a:pt x="6202680" y="1402080"/>
                </a:lnTo>
                <a:lnTo>
                  <a:pt x="6187440" y="0"/>
                </a:lnTo>
                <a:lnTo>
                  <a:pt x="0" y="1524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Forma libre"/>
          <p:cNvSpPr/>
          <p:nvPr/>
        </p:nvSpPr>
        <p:spPr>
          <a:xfrm>
            <a:off x="613792" y="3048000"/>
            <a:ext cx="3886200" cy="3352800"/>
          </a:xfrm>
          <a:custGeom>
            <a:avLst/>
            <a:gdLst>
              <a:gd name="connsiteX0" fmla="*/ 0 w 3886200"/>
              <a:gd name="connsiteY0" fmla="*/ 30480 h 3352800"/>
              <a:gd name="connsiteX1" fmla="*/ 0 w 3886200"/>
              <a:gd name="connsiteY1" fmla="*/ 1508760 h 3352800"/>
              <a:gd name="connsiteX2" fmla="*/ 2438400 w 3886200"/>
              <a:gd name="connsiteY2" fmla="*/ 3307080 h 3352800"/>
              <a:gd name="connsiteX3" fmla="*/ 3886200 w 3886200"/>
              <a:gd name="connsiteY3" fmla="*/ 3352800 h 3352800"/>
              <a:gd name="connsiteX4" fmla="*/ 3794760 w 3886200"/>
              <a:gd name="connsiteY4" fmla="*/ 1280160 h 3352800"/>
              <a:gd name="connsiteX5" fmla="*/ 1280160 w 3886200"/>
              <a:gd name="connsiteY5" fmla="*/ 1219200 h 3352800"/>
              <a:gd name="connsiteX6" fmla="*/ 1325880 w 3886200"/>
              <a:gd name="connsiteY6" fmla="*/ 0 h 3352800"/>
              <a:gd name="connsiteX7" fmla="*/ 60960 w 3886200"/>
              <a:gd name="connsiteY7" fmla="*/ 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86200" h="3352800">
                <a:moveTo>
                  <a:pt x="0" y="30480"/>
                </a:moveTo>
                <a:lnTo>
                  <a:pt x="0" y="1508760"/>
                </a:lnTo>
                <a:lnTo>
                  <a:pt x="2438400" y="3307080"/>
                </a:lnTo>
                <a:lnTo>
                  <a:pt x="3886200" y="3352800"/>
                </a:lnTo>
                <a:lnTo>
                  <a:pt x="3794760" y="1280160"/>
                </a:lnTo>
                <a:lnTo>
                  <a:pt x="1280160" y="1219200"/>
                </a:lnTo>
                <a:lnTo>
                  <a:pt x="1325880" y="0"/>
                </a:lnTo>
                <a:lnTo>
                  <a:pt x="60960" y="0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Rectángulo redondeado"/>
          <p:cNvSpPr/>
          <p:nvPr/>
        </p:nvSpPr>
        <p:spPr>
          <a:xfrm>
            <a:off x="323528" y="2924944"/>
            <a:ext cx="8280920" cy="352839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37700"/>
              </p:ext>
            </p:extLst>
          </p:nvPr>
        </p:nvGraphicFramePr>
        <p:xfrm>
          <a:off x="711957" y="242703"/>
          <a:ext cx="3363846" cy="2400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25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326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26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326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4463988" y="657563"/>
            <a:ext cx="21933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 que tenemos (MINUENDO)</a:t>
            </a:r>
          </a:p>
        </p:txBody>
      </p:sp>
      <p:cxnSp>
        <p:nvCxnSpPr>
          <p:cNvPr id="33" name="32 Conector recto de flecha"/>
          <p:cNvCxnSpPr>
            <a:stCxn id="32" idx="1"/>
          </p:cNvCxnSpPr>
          <p:nvPr/>
        </p:nvCxnSpPr>
        <p:spPr>
          <a:xfrm flipH="1" flipV="1">
            <a:off x="4039542" y="980728"/>
            <a:ext cx="424446" cy="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31" idx="0"/>
          </p:cNvCxnSpPr>
          <p:nvPr/>
        </p:nvCxnSpPr>
        <p:spPr>
          <a:xfrm flipV="1">
            <a:off x="4463988" y="1342509"/>
            <a:ext cx="62545" cy="158243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292080" y="1342509"/>
            <a:ext cx="341061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rgbClr val="FF0000"/>
                </a:solidFill>
              </a:rPr>
              <a:t>Cantidad de quitamos. (SUSTRAENDO</a:t>
            </a:r>
          </a:p>
        </p:txBody>
      </p:sp>
      <p:cxnSp>
        <p:nvCxnSpPr>
          <p:cNvPr id="38" name="37 Conector recto de flecha"/>
          <p:cNvCxnSpPr/>
          <p:nvPr/>
        </p:nvCxnSpPr>
        <p:spPr>
          <a:xfrm flipH="1" flipV="1">
            <a:off x="4669045" y="1650272"/>
            <a:ext cx="621857" cy="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>
            <a:stCxn id="51" idx="6"/>
          </p:cNvCxnSpPr>
          <p:nvPr/>
        </p:nvCxnSpPr>
        <p:spPr>
          <a:xfrm flipV="1">
            <a:off x="1939672" y="2085414"/>
            <a:ext cx="3704244" cy="9625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197043" y="908720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703295" y="2085414"/>
            <a:ext cx="2146383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B050"/>
                </a:solidFill>
              </a:rPr>
              <a:t>Cantidad que queda (DIFERENCIA)</a:t>
            </a:r>
          </a:p>
        </p:txBody>
      </p:sp>
      <p:cxnSp>
        <p:nvCxnSpPr>
          <p:cNvPr id="48" name="47 Conector recto de flecha"/>
          <p:cNvCxnSpPr/>
          <p:nvPr/>
        </p:nvCxnSpPr>
        <p:spPr>
          <a:xfrm flipH="1" flipV="1">
            <a:off x="5560654" y="2408578"/>
            <a:ext cx="1104541" cy="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39552" y="1988840"/>
            <a:ext cx="36682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679118" y="3051617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699792" y="4380334"/>
            <a:ext cx="283522" cy="12809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9" name="2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3626954" y="5982247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30" name="2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068961" y="5989868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1" name="2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3380511" y="4380334"/>
            <a:ext cx="283522" cy="12809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2" name="2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3960897" y="4282792"/>
            <a:ext cx="283522" cy="12809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4" name="2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3201352" y="5485844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5" name="2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3593294" y="5490342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6" name="2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035301" y="5497963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8" name="2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3235012" y="5977749"/>
            <a:ext cx="353469" cy="3319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0" name="1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4810806" y="4271181"/>
            <a:ext cx="283522" cy="1280914"/>
          </a:xfrm>
          <a:prstGeom prst="rect">
            <a:avLst/>
          </a:prstGeom>
        </p:spPr>
      </p:pic>
      <p:pic>
        <p:nvPicPr>
          <p:cNvPr id="23" name="2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803238" y="5521703"/>
            <a:ext cx="353469" cy="331924"/>
          </a:xfrm>
          <a:prstGeom prst="rect">
            <a:avLst/>
          </a:prstGeom>
        </p:spPr>
      </p:pic>
      <p:pic>
        <p:nvPicPr>
          <p:cNvPr id="27" name="2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867896" y="5964238"/>
            <a:ext cx="353469" cy="331924"/>
          </a:xfrm>
          <a:prstGeom prst="rect">
            <a:avLst/>
          </a:prstGeom>
        </p:spPr>
      </p:pic>
      <p:cxnSp>
        <p:nvCxnSpPr>
          <p:cNvPr id="58" name="57 Conector recto de flecha"/>
          <p:cNvCxnSpPr/>
          <p:nvPr/>
        </p:nvCxnSpPr>
        <p:spPr>
          <a:xfrm flipV="1">
            <a:off x="5892801" y="2731745"/>
            <a:ext cx="764519" cy="51945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2776310" y="4473282"/>
            <a:ext cx="283522" cy="89993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4299387" y="5977749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3779912" y="5977749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3347864" y="5977749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3347864" y="5417420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>
            <a:off x="3779912" y="5442439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4139952" y="5472512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8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55" name="5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2123728" y="3031156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56" name="5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3421113" y="3039748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59" name="5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4660898" y="3039748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60" name="5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5873814" y="3094425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61" name="6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7181564" y="3071223"/>
            <a:ext cx="1115660" cy="1198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cxnSp>
        <p:nvCxnSpPr>
          <p:cNvPr id="72" name="71 Conector recto"/>
          <p:cNvCxnSpPr/>
          <p:nvPr/>
        </p:nvCxnSpPr>
        <p:spPr>
          <a:xfrm>
            <a:off x="3421464" y="4461671"/>
            <a:ext cx="283522" cy="89993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3998191" y="4517486"/>
            <a:ext cx="283522" cy="89993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679118" y="3081102"/>
            <a:ext cx="1247700" cy="131288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63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lvl="0" algn="just"/>
            <a:r>
              <a:rPr lang="es-CL" sz="2800" dirty="0"/>
              <a:t>Revisemos nuestro trabajo: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1512168"/>
          </a:xfrm>
        </p:spPr>
        <p:txBody>
          <a:bodyPr/>
          <a:lstStyle/>
          <a:p>
            <a:pPr lvl="0"/>
            <a:r>
              <a:rPr lang="es-CL" sz="2800" dirty="0"/>
              <a:t>Representa las siguientes cifras con </a:t>
            </a:r>
            <a:r>
              <a:rPr lang="es-CL" sz="2800" dirty="0" err="1"/>
              <a:t>multibloques</a:t>
            </a:r>
            <a:r>
              <a:rPr lang="es-CL" sz="2800" dirty="0"/>
              <a:t> o monedas y tarja lo que señala la sustracción completa la operación:</a:t>
            </a:r>
          </a:p>
          <a:p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242088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</a:t>
            </a:r>
            <a:r>
              <a:rPr lang="es-CL" sz="2400" dirty="0"/>
              <a:t>762</a:t>
            </a:r>
          </a:p>
          <a:p>
            <a:r>
              <a:rPr lang="es-CL" sz="2400" u="sng" dirty="0"/>
              <a:t>- 521</a:t>
            </a:r>
          </a:p>
          <a:p>
            <a:r>
              <a:rPr lang="es-CL" sz="2400" dirty="0"/>
              <a:t>   241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755576" y="3593798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1094749" y="4315724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1094749" y="5051436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1094749" y="5789951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347657" y="5789952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347657" y="5061133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347657" y="4322617"/>
            <a:ext cx="678346" cy="728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188044" y="4060354"/>
            <a:ext cx="193003" cy="871962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887158" y="4036331"/>
            <a:ext cx="193003" cy="871962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202082" y="4898661"/>
            <a:ext cx="193003" cy="87196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236421" y="5706859"/>
            <a:ext cx="193003" cy="871962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946917" y="5718379"/>
            <a:ext cx="193003" cy="871962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887159" y="4908293"/>
            <a:ext cx="193003" cy="871962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1806924" y="3673140"/>
            <a:ext cx="353469" cy="331924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2179124" y="3673140"/>
            <a:ext cx="353469" cy="331924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1403648" y="2443971"/>
            <a:ext cx="312914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L" dirty="0"/>
              <a:t>Cantidad que represento</a:t>
            </a:r>
          </a:p>
          <a:p>
            <a:r>
              <a:rPr lang="es-CL" dirty="0"/>
              <a:t>Cantidad que tarjo</a:t>
            </a:r>
          </a:p>
          <a:p>
            <a:r>
              <a:rPr lang="es-CL" dirty="0"/>
              <a:t>Cantidad que quedó sin tarjar</a:t>
            </a:r>
          </a:p>
        </p:txBody>
      </p:sp>
      <p:cxnSp>
        <p:nvCxnSpPr>
          <p:cNvPr id="21" name="20 Conector recto"/>
          <p:cNvCxnSpPr/>
          <p:nvPr/>
        </p:nvCxnSpPr>
        <p:spPr>
          <a:xfrm>
            <a:off x="3313161" y="2848306"/>
            <a:ext cx="69405" cy="4035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H="1">
            <a:off x="401176" y="4339152"/>
            <a:ext cx="558459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H="1">
            <a:off x="1124418" y="5098609"/>
            <a:ext cx="558459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flipH="1">
            <a:off x="340714" y="5098293"/>
            <a:ext cx="558459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H="1">
            <a:off x="1130152" y="5873533"/>
            <a:ext cx="558459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>
            <a:off x="407600" y="5837451"/>
            <a:ext cx="558459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H="1">
            <a:off x="1963586" y="5837451"/>
            <a:ext cx="193004" cy="6819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H="1">
            <a:off x="2236421" y="5837451"/>
            <a:ext cx="268956" cy="6813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H="1">
            <a:off x="2221367" y="3673140"/>
            <a:ext cx="284010" cy="331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004048" y="242088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</a:t>
            </a:r>
            <a:r>
              <a:rPr lang="es-CL" sz="2400" dirty="0"/>
              <a:t>685</a:t>
            </a:r>
          </a:p>
          <a:p>
            <a:r>
              <a:rPr lang="es-CL" sz="2400" u="sng" dirty="0"/>
              <a:t>- 254</a:t>
            </a:r>
            <a:endParaRPr lang="es-CL" sz="2400" dirty="0"/>
          </a:p>
          <a:p>
            <a:r>
              <a:rPr lang="es-CL" sz="2400" dirty="0"/>
              <a:t>   431</a:t>
            </a:r>
          </a:p>
        </p:txBody>
      </p:sp>
      <p:sp>
        <p:nvSpPr>
          <p:cNvPr id="38" name="37 Rectángulo redondeado"/>
          <p:cNvSpPr/>
          <p:nvPr/>
        </p:nvSpPr>
        <p:spPr>
          <a:xfrm>
            <a:off x="251520" y="3593797"/>
            <a:ext cx="2880320" cy="318647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14342 Elipse"/>
          <p:cNvSpPr/>
          <p:nvPr/>
        </p:nvSpPr>
        <p:spPr>
          <a:xfrm>
            <a:off x="4581073" y="5706859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0" name="14342 Elipse"/>
          <p:cNvSpPr/>
          <p:nvPr/>
        </p:nvSpPr>
        <p:spPr>
          <a:xfrm>
            <a:off x="5534446" y="5001860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1" name="14342 Elipse"/>
          <p:cNvSpPr/>
          <p:nvPr/>
        </p:nvSpPr>
        <p:spPr>
          <a:xfrm>
            <a:off x="5521532" y="4272883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effectLst/>
                <a:ea typeface="Calibri"/>
                <a:cs typeface="Times New Roman"/>
              </a:rPr>
              <a:t>$100</a:t>
            </a:r>
            <a:endParaRPr lang="es-CL" sz="1100" dirty="0">
              <a:effectLst/>
              <a:ea typeface="Calibri"/>
              <a:cs typeface="Times New Roman"/>
            </a:endParaRPr>
          </a:p>
        </p:txBody>
      </p:sp>
      <p:sp>
        <p:nvSpPr>
          <p:cNvPr id="42" name="14342 Elipse"/>
          <p:cNvSpPr/>
          <p:nvPr/>
        </p:nvSpPr>
        <p:spPr>
          <a:xfrm>
            <a:off x="4532788" y="4280806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3" name="14342 Elipse"/>
          <p:cNvSpPr/>
          <p:nvPr/>
        </p:nvSpPr>
        <p:spPr>
          <a:xfrm>
            <a:off x="4568159" y="5021114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4" name="14342 Elipse"/>
          <p:cNvSpPr/>
          <p:nvPr/>
        </p:nvSpPr>
        <p:spPr>
          <a:xfrm>
            <a:off x="5521532" y="5770623"/>
            <a:ext cx="800973" cy="6178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5" name="14374 Elipse"/>
          <p:cNvSpPr/>
          <p:nvPr/>
        </p:nvSpPr>
        <p:spPr>
          <a:xfrm>
            <a:off x="7418000" y="3962796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6" name="14374 Elipse"/>
          <p:cNvSpPr/>
          <p:nvPr/>
        </p:nvSpPr>
        <p:spPr>
          <a:xfrm>
            <a:off x="6617528" y="3913408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7" name="14374 Elipse"/>
          <p:cNvSpPr/>
          <p:nvPr/>
        </p:nvSpPr>
        <p:spPr>
          <a:xfrm>
            <a:off x="6673980" y="4552614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8" name="14374 Elipse"/>
          <p:cNvSpPr/>
          <p:nvPr/>
        </p:nvSpPr>
        <p:spPr>
          <a:xfrm>
            <a:off x="7418000" y="4581810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49" name="14374 Elipse"/>
          <p:cNvSpPr/>
          <p:nvPr/>
        </p:nvSpPr>
        <p:spPr>
          <a:xfrm>
            <a:off x="7375648" y="5202351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50" name="14374 Elipse"/>
          <p:cNvSpPr/>
          <p:nvPr/>
        </p:nvSpPr>
        <p:spPr>
          <a:xfrm>
            <a:off x="6617528" y="5172700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51" name="14374 Elipse"/>
          <p:cNvSpPr/>
          <p:nvPr/>
        </p:nvSpPr>
        <p:spPr>
          <a:xfrm>
            <a:off x="7375648" y="5837451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52" name="14374 Elipse"/>
          <p:cNvSpPr/>
          <p:nvPr/>
        </p:nvSpPr>
        <p:spPr>
          <a:xfrm>
            <a:off x="6579056" y="5870000"/>
            <a:ext cx="648072" cy="54567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>
              <a:lnSpc>
                <a:spcPct val="115000"/>
              </a:lnSpc>
              <a:spcAft>
                <a:spcPts val="1000"/>
              </a:spcAft>
            </a:pPr>
            <a:r>
              <a:rPr lang="es-CL" sz="1400">
                <a:effectLst/>
                <a:ea typeface="Calibri"/>
                <a:cs typeface="Times New Roman"/>
              </a:rPr>
              <a:t>$10</a:t>
            </a:r>
            <a:endParaRPr lang="es-CL" sz="1100">
              <a:effectLst/>
              <a:ea typeface="Calibri"/>
              <a:cs typeface="Times New Roman"/>
            </a:endParaRPr>
          </a:p>
        </p:txBody>
      </p:sp>
      <p:sp>
        <p:nvSpPr>
          <p:cNvPr id="53" name="295 Hexágono"/>
          <p:cNvSpPr/>
          <p:nvPr/>
        </p:nvSpPr>
        <p:spPr>
          <a:xfrm>
            <a:off x="8223016" y="4764878"/>
            <a:ext cx="504056" cy="460755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 algn="ctr">
              <a:lnSpc>
                <a:spcPct val="115000"/>
              </a:lnSpc>
              <a:spcAft>
                <a:spcPts val="1000"/>
              </a:spcAft>
            </a:pPr>
            <a:r>
              <a:rPr lang="es-CL" sz="1100">
                <a:effectLst/>
                <a:ea typeface="Calibri"/>
                <a:cs typeface="Times New Roman"/>
              </a:rPr>
              <a:t>$1</a:t>
            </a:r>
          </a:p>
        </p:txBody>
      </p:sp>
      <p:sp>
        <p:nvSpPr>
          <p:cNvPr id="54" name="295 Hexágono"/>
          <p:cNvSpPr/>
          <p:nvPr/>
        </p:nvSpPr>
        <p:spPr>
          <a:xfrm>
            <a:off x="8223016" y="5451393"/>
            <a:ext cx="504056" cy="460755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 algn="ctr">
              <a:lnSpc>
                <a:spcPct val="115000"/>
              </a:lnSpc>
              <a:spcAft>
                <a:spcPts val="1000"/>
              </a:spcAft>
            </a:pPr>
            <a:r>
              <a:rPr lang="es-CL" sz="1100">
                <a:effectLst/>
                <a:ea typeface="Calibri"/>
                <a:cs typeface="Times New Roman"/>
              </a:rPr>
              <a:t>$1</a:t>
            </a:r>
          </a:p>
        </p:txBody>
      </p:sp>
      <p:sp>
        <p:nvSpPr>
          <p:cNvPr id="55" name="295 Hexágono"/>
          <p:cNvSpPr/>
          <p:nvPr/>
        </p:nvSpPr>
        <p:spPr>
          <a:xfrm>
            <a:off x="8223016" y="3688325"/>
            <a:ext cx="504056" cy="460755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 algn="ctr">
              <a:lnSpc>
                <a:spcPct val="115000"/>
              </a:lnSpc>
              <a:spcAft>
                <a:spcPts val="1000"/>
              </a:spcAft>
            </a:pPr>
            <a:r>
              <a:rPr lang="es-CL" sz="1100">
                <a:effectLst/>
                <a:ea typeface="Calibri"/>
                <a:cs typeface="Times New Roman"/>
              </a:rPr>
              <a:t>$1</a:t>
            </a:r>
          </a:p>
        </p:txBody>
      </p:sp>
      <p:sp>
        <p:nvSpPr>
          <p:cNvPr id="56" name="295 Hexágono"/>
          <p:cNvSpPr/>
          <p:nvPr/>
        </p:nvSpPr>
        <p:spPr>
          <a:xfrm>
            <a:off x="8194140" y="4200960"/>
            <a:ext cx="504056" cy="460755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 algn="ctr">
              <a:lnSpc>
                <a:spcPct val="115000"/>
              </a:lnSpc>
              <a:spcAft>
                <a:spcPts val="1000"/>
              </a:spcAft>
            </a:pPr>
            <a:r>
              <a:rPr lang="es-CL" sz="1100">
                <a:effectLst/>
                <a:ea typeface="Calibri"/>
                <a:cs typeface="Times New Roman"/>
              </a:rPr>
              <a:t>$1</a:t>
            </a:r>
          </a:p>
        </p:txBody>
      </p:sp>
      <p:sp>
        <p:nvSpPr>
          <p:cNvPr id="57" name="295 Hexágono"/>
          <p:cNvSpPr/>
          <p:nvPr/>
        </p:nvSpPr>
        <p:spPr>
          <a:xfrm>
            <a:off x="8239860" y="6064589"/>
            <a:ext cx="504056" cy="460755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-90170" algn="ctr">
              <a:lnSpc>
                <a:spcPct val="115000"/>
              </a:lnSpc>
              <a:spcAft>
                <a:spcPts val="1000"/>
              </a:spcAft>
            </a:pPr>
            <a:r>
              <a:rPr lang="es-CL" sz="1100">
                <a:effectLst/>
                <a:ea typeface="Calibri"/>
                <a:cs typeface="Times New Roman"/>
              </a:rPr>
              <a:t>$1</a:t>
            </a:r>
          </a:p>
        </p:txBody>
      </p:sp>
      <p:cxnSp>
        <p:nvCxnSpPr>
          <p:cNvPr id="58" name="57 Conector recto"/>
          <p:cNvCxnSpPr>
            <a:endCxn id="57" idx="2"/>
          </p:cNvCxnSpPr>
          <p:nvPr/>
        </p:nvCxnSpPr>
        <p:spPr>
          <a:xfrm flipH="1">
            <a:off x="8355049" y="6110290"/>
            <a:ext cx="343147" cy="415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H="1">
            <a:off x="8293774" y="4280806"/>
            <a:ext cx="343147" cy="415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H="1">
            <a:off x="8297618" y="4843909"/>
            <a:ext cx="343147" cy="415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 flipH="1">
            <a:off x="8320314" y="5540503"/>
            <a:ext cx="343147" cy="4150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H="1">
            <a:off x="7380312" y="5805264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flipH="1">
            <a:off x="7423101" y="4601624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flipH="1">
            <a:off x="6712434" y="5136428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H="1">
            <a:off x="7367888" y="5192395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H="1">
            <a:off x="6626509" y="5851167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5724128" y="2420888"/>
            <a:ext cx="312914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L" dirty="0"/>
              <a:t>Cantidad que represento</a:t>
            </a:r>
          </a:p>
          <a:p>
            <a:r>
              <a:rPr lang="es-CL" dirty="0"/>
              <a:t>Cantidad que tarjo</a:t>
            </a:r>
          </a:p>
          <a:p>
            <a:r>
              <a:rPr lang="es-CL" dirty="0"/>
              <a:t>Cantidad que quedó sin tarjar</a:t>
            </a:r>
          </a:p>
        </p:txBody>
      </p:sp>
      <p:cxnSp>
        <p:nvCxnSpPr>
          <p:cNvPr id="72" name="71 Conector recto"/>
          <p:cNvCxnSpPr/>
          <p:nvPr/>
        </p:nvCxnSpPr>
        <p:spPr>
          <a:xfrm flipH="1">
            <a:off x="5645435" y="5820589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flipH="1">
            <a:off x="4656691" y="5775475"/>
            <a:ext cx="553166" cy="5782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Rectángulo redondeado"/>
          <p:cNvSpPr/>
          <p:nvPr/>
        </p:nvSpPr>
        <p:spPr>
          <a:xfrm>
            <a:off x="4283968" y="3579460"/>
            <a:ext cx="4569300" cy="318647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85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s-CL" sz="3200" dirty="0"/>
              <a:t>¿Qué alternativa marcaste?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1272" y="109238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/>
              <a:t>1.  ¿Cuánto resulta en la siguiente sustracción?</a:t>
            </a:r>
          </a:p>
          <a:p>
            <a:pPr marL="0" indent="0">
              <a:buNone/>
            </a:pPr>
            <a:r>
              <a:rPr lang="es-CL" dirty="0"/>
              <a:t>     a) 958</a:t>
            </a:r>
          </a:p>
          <a:p>
            <a:pPr marL="0" indent="0">
              <a:buNone/>
            </a:pPr>
            <a:r>
              <a:rPr lang="es-CL" dirty="0"/>
              <a:t>     b) 952</a:t>
            </a:r>
          </a:p>
          <a:p>
            <a:pPr marL="0" indent="0">
              <a:buNone/>
            </a:pPr>
            <a:r>
              <a:rPr lang="es-CL" dirty="0"/>
              <a:t>     c) 538</a:t>
            </a:r>
          </a:p>
          <a:p>
            <a:pPr marL="0" indent="0">
              <a:buNone/>
            </a:pPr>
            <a:r>
              <a:rPr lang="es-CL" dirty="0"/>
              <a:t>     d) 532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2. Si tienes $573 y pierdes $243 ¿Cuánto dinero te queda?</a:t>
            </a:r>
          </a:p>
          <a:p>
            <a:pPr marL="0" indent="0">
              <a:buNone/>
            </a:pPr>
            <a:r>
              <a:rPr lang="es-CL" dirty="0"/>
              <a:t>     a) $ 330</a:t>
            </a:r>
          </a:p>
          <a:p>
            <a:pPr marL="0" indent="0">
              <a:buNone/>
            </a:pPr>
            <a:r>
              <a:rPr lang="es-CL" dirty="0"/>
              <a:t>     b) $816</a:t>
            </a:r>
          </a:p>
          <a:p>
            <a:pPr marL="0" indent="0">
              <a:buNone/>
            </a:pPr>
            <a:r>
              <a:rPr lang="es-CL" dirty="0"/>
              <a:t>     c) $573</a:t>
            </a:r>
          </a:p>
          <a:p>
            <a:pPr marL="0" indent="0">
              <a:buNone/>
            </a:pPr>
            <a:r>
              <a:rPr lang="es-CL" dirty="0"/>
              <a:t>     d) $243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640843" y="3717032"/>
            <a:ext cx="1471605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 flipV="1">
            <a:off x="539552" y="2672104"/>
            <a:ext cx="149203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755576" y="5805264"/>
            <a:ext cx="770485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/>
              <a:t>No olvides sacar una foto a tu ticket de salida y remitirlo al correo</a:t>
            </a:r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5145476" y="1516664"/>
            <a:ext cx="1714664" cy="1366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 745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u="sng" dirty="0">
                <a:effectLst/>
                <a:latin typeface="Calibri"/>
                <a:ea typeface="Calibri"/>
                <a:cs typeface="Times New Roman"/>
              </a:rPr>
              <a:t>-    213</a:t>
            </a:r>
            <a:endParaRPr lang="es-CL" sz="24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  532</a:t>
            </a:r>
            <a:endParaRPr lang="es-CL" sz="2400" u="sng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5145476" y="3942476"/>
            <a:ext cx="1714664" cy="1366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 </a:t>
            </a:r>
            <a:r>
              <a:rPr lang="es-CL" sz="2400" dirty="0">
                <a:latin typeface="Calibri"/>
                <a:ea typeface="Calibri"/>
                <a:cs typeface="Times New Roman"/>
              </a:rPr>
              <a:t>573</a:t>
            </a: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u="sng" dirty="0">
                <a:effectLst/>
                <a:latin typeface="Calibri"/>
                <a:ea typeface="Calibri"/>
                <a:cs typeface="Times New Roman"/>
              </a:rPr>
              <a:t>-    243</a:t>
            </a:r>
            <a:endParaRPr lang="es-CL" sz="24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  330</a:t>
            </a:r>
            <a:endParaRPr lang="es-CL" sz="2400" u="sng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461</Words>
  <Application>Microsoft Office PowerPoint</Application>
  <PresentationFormat>Presentación en pantalla (4:3)</PresentationFormat>
  <Paragraphs>115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de Office</vt:lpstr>
      <vt:lpstr>APOYO GUÍA N° 9</vt:lpstr>
      <vt:lpstr>Elementos de la Sustracción</vt:lpstr>
      <vt:lpstr>Algoritmo de la Sustracción</vt:lpstr>
      <vt:lpstr>Presentación de PowerPoint</vt:lpstr>
      <vt:lpstr>Revisemos nuestro trabajo:</vt:lpstr>
      <vt:lpstr>¿Qué alternativa marcaste?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47</cp:revision>
  <dcterms:created xsi:type="dcterms:W3CDTF">2020-03-26T01:06:58Z</dcterms:created>
  <dcterms:modified xsi:type="dcterms:W3CDTF">2020-05-27T21:11:47Z</dcterms:modified>
</cp:coreProperties>
</file>