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66" r:id="rId4"/>
    <p:sldId id="268" r:id="rId5"/>
    <p:sldId id="267" r:id="rId6"/>
    <p:sldId id="264" r:id="rId7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06-05-2020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02082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06-05-2020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84671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06-05-2020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70281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06-05-2020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36870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06-05-2020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75904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06-05-2020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47216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06-05-2020</a:t>
            </a:fld>
            <a:endParaRPr lang="es-C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53738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06-05-2020</a:t>
            </a:fld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26377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06-05-2020</a:t>
            </a:fld>
            <a:endParaRPr lang="es-C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16209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06-05-2020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95324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06-05-2020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81955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87DA8-116A-4B1A-95ED-A17CFDEF84C5}" type="datetimeFigureOut">
              <a:rPr lang="es-CL" smtClean="0"/>
              <a:t>06-05-2020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B4A4E-4D2C-4525-8D46-B905F34B45B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36068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124745"/>
            <a:ext cx="7772400" cy="1296144"/>
          </a:xfrm>
        </p:spPr>
        <p:txBody>
          <a:bodyPr/>
          <a:lstStyle/>
          <a:p>
            <a:r>
              <a:rPr lang="es-CL" dirty="0"/>
              <a:t>APOYO GUÍA N° 6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Colegio Mineral El Teniente</a:t>
            </a:r>
          </a:p>
          <a:p>
            <a:r>
              <a:rPr lang="es-CL" dirty="0"/>
              <a:t>Tercer año Básico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81197"/>
            <a:ext cx="1238961" cy="1226203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332656"/>
            <a:ext cx="1033603" cy="1274744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1015016" y="2420888"/>
            <a:ext cx="77589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/>
              <a:t>OBJETIVO: </a:t>
            </a:r>
            <a:r>
              <a:rPr lang="es-CL" sz="2400" dirty="0"/>
              <a:t>Comparar números hasta el 1.000 en la tabla posicional.</a:t>
            </a:r>
            <a:endParaRPr lang="es-CL" sz="2400" b="1" dirty="0"/>
          </a:p>
        </p:txBody>
      </p:sp>
    </p:spTree>
    <p:extLst>
      <p:ext uri="{BB962C8B-B14F-4D97-AF65-F5344CB8AC3E}">
        <p14:creationId xmlns:p14="http://schemas.microsoft.com/office/powerpoint/2010/main" val="3225789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6381" y="94618"/>
            <a:ext cx="8229600" cy="634082"/>
          </a:xfrm>
        </p:spPr>
        <p:txBody>
          <a:bodyPr>
            <a:normAutofit/>
          </a:bodyPr>
          <a:lstStyle/>
          <a:p>
            <a:pPr algn="l"/>
            <a:r>
              <a:rPr lang="es-CL" sz="2800" dirty="0"/>
              <a:t>INICIO:</a:t>
            </a:r>
            <a:endParaRPr lang="es-CL" dirty="0"/>
          </a:p>
        </p:txBody>
      </p:sp>
      <p:sp>
        <p:nvSpPr>
          <p:cNvPr id="12" name="2 Marcador de contenido"/>
          <p:cNvSpPr txBox="1">
            <a:spLocks/>
          </p:cNvSpPr>
          <p:nvPr/>
        </p:nvSpPr>
        <p:spPr>
          <a:xfrm>
            <a:off x="896516" y="728700"/>
            <a:ext cx="6771828" cy="8842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8872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916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4884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s-CL" dirty="0"/>
          </a:p>
        </p:txBody>
      </p:sp>
      <p:pic>
        <p:nvPicPr>
          <p:cNvPr id="25" name="2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pic>
        <p:nvPicPr>
          <p:cNvPr id="4" name="Picture 2" descr="Stock Photo | Niños dibujos animados, Dibujos gratis y Fotos de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6005" y="1564522"/>
            <a:ext cx="3643347" cy="4161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503548" y="1124744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/>
              <a:t>¿Te has preguntado como saber qué producto tiene mayor valor? </a:t>
            </a:r>
          </a:p>
        </p:txBody>
      </p:sp>
      <p:pic>
        <p:nvPicPr>
          <p:cNvPr id="28" name="27 Imagen" descr="A One Serving Strawberry Yogurt | Pintura para alimentos, Dibujos ..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516" y="2132856"/>
            <a:ext cx="1370038" cy="1224136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28 Imagen" descr="Barra de cereal Cereal Mix sabor chocolate y almendras - Pack x 20 ...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7099" y="1637943"/>
            <a:ext cx="1864606" cy="1854185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10 Pentágono"/>
          <p:cNvSpPr/>
          <p:nvPr/>
        </p:nvSpPr>
        <p:spPr>
          <a:xfrm flipH="1">
            <a:off x="713818" y="3467100"/>
            <a:ext cx="1692187" cy="466725"/>
          </a:xfrm>
          <a:prstGeom prst="homePlate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sz="3600" dirty="0">
                <a:effectLst/>
                <a:ea typeface="Calibri"/>
                <a:cs typeface="Times New Roman"/>
              </a:rPr>
              <a:t>$ 265</a:t>
            </a:r>
          </a:p>
        </p:txBody>
      </p:sp>
      <p:sp>
        <p:nvSpPr>
          <p:cNvPr id="31" name="11 Estrella de 10 puntas"/>
          <p:cNvSpPr/>
          <p:nvPr/>
        </p:nvSpPr>
        <p:spPr>
          <a:xfrm>
            <a:off x="6750794" y="3175000"/>
            <a:ext cx="1493614" cy="1046088"/>
          </a:xfrm>
          <a:prstGeom prst="star10">
            <a:avLst>
              <a:gd name="adj" fmla="val 50000"/>
              <a:gd name="hf" fmla="val 1051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CL" sz="3200" dirty="0">
                <a:effectLst/>
                <a:ea typeface="Calibri"/>
                <a:cs typeface="Times New Roman"/>
              </a:rPr>
              <a:t>$ </a:t>
            </a:r>
            <a:r>
              <a:rPr lang="es-CL" sz="3200" dirty="0">
                <a:ea typeface="Calibri"/>
                <a:cs typeface="Times New Roman"/>
              </a:rPr>
              <a:t>310</a:t>
            </a:r>
            <a:endParaRPr lang="es-CL" sz="3200" dirty="0">
              <a:effectLst/>
              <a:ea typeface="Calibri"/>
              <a:cs typeface="Times New Roman"/>
            </a:endParaRPr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57"/>
          <a:stretch/>
        </p:blipFill>
        <p:spPr bwMode="auto">
          <a:xfrm>
            <a:off x="661992" y="5373216"/>
            <a:ext cx="454944" cy="470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825" y="3934377"/>
            <a:ext cx="753728" cy="753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5984" y="3947629"/>
            <a:ext cx="753728" cy="753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930" y="4373488"/>
            <a:ext cx="753728" cy="753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2974" y="4373488"/>
            <a:ext cx="753728" cy="753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6724" y="4373488"/>
            <a:ext cx="753728" cy="753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4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463825" y="4791889"/>
            <a:ext cx="499985" cy="511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4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2648048" y="4055734"/>
            <a:ext cx="499985" cy="511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4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2699792" y="4862202"/>
            <a:ext cx="499985" cy="511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" name="Picture 4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2106431" y="4055734"/>
            <a:ext cx="499985" cy="511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Picture 4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2128424" y="4800987"/>
            <a:ext cx="499985" cy="511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4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1551735" y="4800987"/>
            <a:ext cx="499985" cy="511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" name="Picture 4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1023725" y="4768584"/>
            <a:ext cx="499985" cy="511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Picture 4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6949409" y="5176509"/>
            <a:ext cx="499985" cy="511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Picture 2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57"/>
          <a:stretch/>
        </p:blipFill>
        <p:spPr bwMode="auto">
          <a:xfrm>
            <a:off x="2530325" y="5373216"/>
            <a:ext cx="454944" cy="470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" name="Picture 2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57"/>
          <a:stretch/>
        </p:blipFill>
        <p:spPr bwMode="auto">
          <a:xfrm>
            <a:off x="2075381" y="5384938"/>
            <a:ext cx="454944" cy="470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" name="Picture 2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57"/>
          <a:stretch/>
        </p:blipFill>
        <p:spPr bwMode="auto">
          <a:xfrm>
            <a:off x="1620437" y="5384571"/>
            <a:ext cx="454944" cy="470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" name="Picture 2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57"/>
          <a:stretch/>
        </p:blipFill>
        <p:spPr bwMode="auto">
          <a:xfrm>
            <a:off x="1145229" y="5384571"/>
            <a:ext cx="454944" cy="470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2757797" y="2132856"/>
            <a:ext cx="15246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¿Cuál tiene mayor valor?</a:t>
            </a:r>
          </a:p>
        </p:txBody>
      </p:sp>
      <p:sp>
        <p:nvSpPr>
          <p:cNvPr id="54" name="53 CuadroTexto"/>
          <p:cNvSpPr txBox="1"/>
          <p:nvPr/>
        </p:nvSpPr>
        <p:spPr>
          <a:xfrm>
            <a:off x="586752" y="5725705"/>
            <a:ext cx="80897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000" dirty="0"/>
              <a:t>Es muy fácil confundirse y pensar que donde hay más monedas es más caro o de mayor valor.  Pero sólo debemos comparar la cantidad de monedas que tienen mayor valor</a:t>
            </a:r>
          </a:p>
        </p:txBody>
      </p:sp>
    </p:spTree>
    <p:extLst>
      <p:ext uri="{BB962C8B-B14F-4D97-AF65-F5344CB8AC3E}">
        <p14:creationId xmlns:p14="http://schemas.microsoft.com/office/powerpoint/2010/main" val="1404340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74638"/>
            <a:ext cx="8229600" cy="778098"/>
          </a:xfrm>
        </p:spPr>
        <p:txBody>
          <a:bodyPr>
            <a:normAutofit/>
          </a:bodyPr>
          <a:lstStyle/>
          <a:p>
            <a:pPr lvl="0"/>
            <a:r>
              <a:rPr lang="es-CL" dirty="0"/>
              <a:t>Comparar por valor posicional</a:t>
            </a:r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539552" y="1124744"/>
            <a:ext cx="75921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prstClr val="black"/>
                </a:solidFill>
              </a:rPr>
              <a:t>Exactamente igual que con el dinero del ejemplo anterior, cuando comparamos dos números debemos iniciar por el valor posicional mayor y continuar hasta encontrar una diferencia.</a:t>
            </a:r>
          </a:p>
          <a:p>
            <a:r>
              <a:rPr lang="es-CL" dirty="0">
                <a:solidFill>
                  <a:prstClr val="black"/>
                </a:solidFill>
              </a:rPr>
              <a:t>Veamos un ejemplo al comparar 487 y 493</a:t>
            </a:r>
          </a:p>
        </p:txBody>
      </p:sp>
      <p:pic>
        <p:nvPicPr>
          <p:cNvPr id="8" name="7 Imagen"/>
          <p:cNvPicPr/>
          <p:nvPr/>
        </p:nvPicPr>
        <p:blipFill rotWithShape="1">
          <a:blip r:embed="rId3"/>
          <a:srcRect l="52259" t="50275" r="25602" b="30609"/>
          <a:stretch/>
        </p:blipFill>
        <p:spPr bwMode="auto">
          <a:xfrm>
            <a:off x="827584" y="2276872"/>
            <a:ext cx="6912768" cy="316835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1547664" y="2780928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/>
              <a:t>4        8       7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220072" y="2761764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/>
              <a:t>4        9       3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827584" y="5373216"/>
            <a:ext cx="720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Iniciamos comparando las centenas, en este caso son iguales.</a:t>
            </a:r>
          </a:p>
          <a:p>
            <a:r>
              <a:rPr lang="es-CL" dirty="0"/>
              <a:t>Seguimos con las decenas, 8 decenas es menor que 9 decenas.  Como ya encontramos una diferencia podemos decir que 487 es menor que 493.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995936" y="3645024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/>
              <a:t>4  =  4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4148336" y="4193768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/>
              <a:t>8  &lt;  9</a:t>
            </a:r>
          </a:p>
        </p:txBody>
      </p:sp>
    </p:spTree>
    <p:extLst>
      <p:ext uri="{BB962C8B-B14F-4D97-AF65-F5344CB8AC3E}">
        <p14:creationId xmlns:p14="http://schemas.microsoft.com/office/powerpoint/2010/main" val="3231286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3200" dirty="0"/>
              <a:t>Revisa tu trabajo, corrige si es necesario</a:t>
            </a:r>
          </a:p>
        </p:txBody>
      </p:sp>
      <p:pic>
        <p:nvPicPr>
          <p:cNvPr id="4" name="3 Imagen"/>
          <p:cNvPicPr/>
          <p:nvPr/>
        </p:nvPicPr>
        <p:blipFill rotWithShape="1">
          <a:blip r:embed="rId2"/>
          <a:srcRect l="30575" t="50275" r="48105" b="25378"/>
          <a:stretch/>
        </p:blipFill>
        <p:spPr bwMode="auto">
          <a:xfrm>
            <a:off x="395536" y="2132856"/>
            <a:ext cx="3744416" cy="21602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4 Marcador de contenido"/>
          <p:cNvPicPr>
            <a:picLocks noGrp="1"/>
          </p:cNvPicPr>
          <p:nvPr>
            <p:ph idx="1"/>
          </p:nvPr>
        </p:nvPicPr>
        <p:blipFill rotWithShape="1">
          <a:blip r:embed="rId2"/>
          <a:srcRect l="52259" t="50275" r="25602" b="25378"/>
          <a:stretch/>
        </p:blipFill>
        <p:spPr bwMode="auto">
          <a:xfrm>
            <a:off x="4499992" y="3140968"/>
            <a:ext cx="3600400" cy="244827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827584" y="2348880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/>
              <a:t>6     3    7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915816" y="2348880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/>
              <a:t>6   7     3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860032" y="3356992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/>
              <a:t>4     7    2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732240" y="3356372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/>
              <a:t>2     7     4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123728" y="2812866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/>
              <a:t>6 = 6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2267744" y="3100898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/>
              <a:t>3 &lt; 7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2420144" y="3799022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/>
              <a:t>673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2555776" y="3388930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/>
              <a:t>7 &gt; 3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6084168" y="3933056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/>
              <a:t>4 &gt; 2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6181092" y="4253026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/>
              <a:t>7 = 7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6444208" y="4581128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/>
              <a:t>2 &lt; 4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6181092" y="5085184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/>
              <a:t>274</a:t>
            </a:r>
          </a:p>
        </p:txBody>
      </p:sp>
    </p:spTree>
    <p:extLst>
      <p:ext uri="{BB962C8B-B14F-4D97-AF65-F5344CB8AC3E}">
        <p14:creationId xmlns:p14="http://schemas.microsoft.com/office/powerpoint/2010/main" val="821366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Revisa tu trabajo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8885478"/>
              </p:ext>
            </p:extLst>
          </p:nvPr>
        </p:nvGraphicFramePr>
        <p:xfrm>
          <a:off x="899592" y="1124743"/>
          <a:ext cx="7056784" cy="410445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528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87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6815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3200" dirty="0">
                          <a:effectLst/>
                        </a:rPr>
                        <a:t>842 y 839</a:t>
                      </a:r>
                      <a:endParaRPr lang="es-CL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815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3200">
                          <a:effectLst/>
                        </a:rPr>
                        <a:t>624 y 462</a:t>
                      </a:r>
                      <a:endParaRPr lang="es-CL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3200" dirty="0">
                          <a:effectLst/>
                        </a:rPr>
                        <a:t>348 y 348</a:t>
                      </a:r>
                      <a:endParaRPr lang="es-CL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815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3200" dirty="0">
                          <a:effectLst/>
                        </a:rPr>
                        <a:t>945 y 549</a:t>
                      </a:r>
                      <a:endParaRPr lang="es-CL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3200" dirty="0">
                          <a:effectLst/>
                        </a:rPr>
                        <a:t>751 y 759</a:t>
                      </a:r>
                      <a:endParaRPr lang="es-CL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078" name="Imagen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85" t="40787" r="47798" b="45348"/>
          <a:stretch>
            <a:fillRect/>
          </a:stretch>
        </p:blipFill>
        <p:spPr bwMode="auto">
          <a:xfrm>
            <a:off x="1331639" y="1201466"/>
            <a:ext cx="2938873" cy="1003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Imagen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85" t="61586" r="47798" b="28700"/>
          <a:stretch>
            <a:fillRect/>
          </a:stretch>
        </p:blipFill>
        <p:spPr bwMode="auto">
          <a:xfrm>
            <a:off x="4712046" y="1675730"/>
            <a:ext cx="3091883" cy="745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n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85" t="61586" r="47798" b="28700"/>
          <a:stretch>
            <a:fillRect/>
          </a:stretch>
        </p:blipFill>
        <p:spPr bwMode="auto">
          <a:xfrm>
            <a:off x="4644008" y="3015147"/>
            <a:ext cx="3091883" cy="745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Imagen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85" t="61586" r="47798" b="28700"/>
          <a:stretch>
            <a:fillRect/>
          </a:stretch>
        </p:blipFill>
        <p:spPr bwMode="auto">
          <a:xfrm>
            <a:off x="4644008" y="4449763"/>
            <a:ext cx="3091883" cy="745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Imagen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85" t="61586" r="47798" b="28700"/>
          <a:stretch>
            <a:fillRect/>
          </a:stretch>
        </p:blipFill>
        <p:spPr bwMode="auto">
          <a:xfrm>
            <a:off x="1331639" y="3099234"/>
            <a:ext cx="3091883" cy="745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Imagen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85" t="61586" r="47798" b="28700"/>
          <a:stretch>
            <a:fillRect/>
          </a:stretch>
        </p:blipFill>
        <p:spPr bwMode="auto">
          <a:xfrm>
            <a:off x="1115616" y="4365104"/>
            <a:ext cx="3091883" cy="745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4788024" y="1916832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/>
              <a:t>8   4    2      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6516216" y="1887215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/>
              <a:t>8   3    9      </a:t>
            </a:r>
          </a:p>
        </p:txBody>
      </p:sp>
      <p:sp>
        <p:nvSpPr>
          <p:cNvPr id="20" name="19 CuadroTexto"/>
          <p:cNvSpPr txBox="1"/>
          <p:nvPr/>
        </p:nvSpPr>
        <p:spPr>
          <a:xfrm>
            <a:off x="1400923" y="3327375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/>
              <a:t>6    2   4      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3129115" y="3327375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/>
              <a:t> 4   6   2      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4716016" y="3255367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/>
              <a:t>3   4    8      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6444208" y="3225750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/>
              <a:t>3   4    8      </a:t>
            </a:r>
          </a:p>
        </p:txBody>
      </p:sp>
      <p:sp>
        <p:nvSpPr>
          <p:cNvPr id="24" name="23 CuadroTexto"/>
          <p:cNvSpPr txBox="1"/>
          <p:nvPr/>
        </p:nvSpPr>
        <p:spPr>
          <a:xfrm>
            <a:off x="1187624" y="4610745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/>
              <a:t>9   4    5      </a:t>
            </a:r>
          </a:p>
        </p:txBody>
      </p:sp>
      <p:sp>
        <p:nvSpPr>
          <p:cNvPr id="25" name="24 CuadroTexto"/>
          <p:cNvSpPr txBox="1"/>
          <p:nvPr/>
        </p:nvSpPr>
        <p:spPr>
          <a:xfrm>
            <a:off x="2915816" y="4581128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/>
              <a:t>5   4    9      </a:t>
            </a:r>
          </a:p>
        </p:txBody>
      </p:sp>
      <p:sp>
        <p:nvSpPr>
          <p:cNvPr id="26" name="25 CuadroTexto"/>
          <p:cNvSpPr txBox="1"/>
          <p:nvPr/>
        </p:nvSpPr>
        <p:spPr>
          <a:xfrm>
            <a:off x="4650136" y="4695527"/>
            <a:ext cx="12180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/>
              <a:t> 7   5    1      </a:t>
            </a:r>
          </a:p>
        </p:txBody>
      </p:sp>
      <p:sp>
        <p:nvSpPr>
          <p:cNvPr id="27" name="26 CuadroTexto"/>
          <p:cNvSpPr txBox="1"/>
          <p:nvPr/>
        </p:nvSpPr>
        <p:spPr>
          <a:xfrm>
            <a:off x="6458768" y="4653136"/>
            <a:ext cx="142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/>
              <a:t>7    5    9      </a:t>
            </a:r>
          </a:p>
        </p:txBody>
      </p:sp>
      <p:sp>
        <p:nvSpPr>
          <p:cNvPr id="28" name="27 CuadroTexto"/>
          <p:cNvSpPr txBox="1"/>
          <p:nvPr/>
        </p:nvSpPr>
        <p:spPr>
          <a:xfrm>
            <a:off x="5940152" y="2911876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800" dirty="0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32" name="31 CuadroTexto"/>
          <p:cNvSpPr txBox="1"/>
          <p:nvPr/>
        </p:nvSpPr>
        <p:spPr>
          <a:xfrm>
            <a:off x="5886524" y="4330610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800" dirty="0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33" name="32 CuadroTexto"/>
          <p:cNvSpPr txBox="1"/>
          <p:nvPr/>
        </p:nvSpPr>
        <p:spPr>
          <a:xfrm>
            <a:off x="2411760" y="4254187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800" dirty="0">
                <a:solidFill>
                  <a:srgbClr val="FF0000"/>
                </a:solidFill>
              </a:rPr>
              <a:t>&gt;</a:t>
            </a:r>
          </a:p>
        </p:txBody>
      </p:sp>
      <p:sp>
        <p:nvSpPr>
          <p:cNvPr id="34" name="33 CuadroTexto"/>
          <p:cNvSpPr txBox="1"/>
          <p:nvPr/>
        </p:nvSpPr>
        <p:spPr>
          <a:xfrm>
            <a:off x="2627784" y="2996952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800" dirty="0">
                <a:solidFill>
                  <a:srgbClr val="FF0000"/>
                </a:solidFill>
              </a:rPr>
              <a:t>&gt;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6012160" y="1589891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800" dirty="0">
                <a:solidFill>
                  <a:srgbClr val="FF0000"/>
                </a:solidFill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668539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¿Cuál fue tu respuesta?</a:t>
            </a: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644774"/>
              </p:ext>
            </p:extLst>
          </p:nvPr>
        </p:nvGraphicFramePr>
        <p:xfrm>
          <a:off x="899592" y="2492896"/>
          <a:ext cx="7704858" cy="266429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8524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24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64296">
                <a:tc>
                  <a:txBody>
                    <a:bodyPr/>
                    <a:lstStyle/>
                    <a:p>
                      <a:pPr lvl="0"/>
                      <a:r>
                        <a:rPr lang="es-CL" sz="2400" kern="1200" dirty="0">
                          <a:effectLst/>
                        </a:rPr>
                        <a:t>1. Un número mayor a 485 es:</a:t>
                      </a:r>
                    </a:p>
                    <a:p>
                      <a:pPr lvl="0"/>
                      <a:r>
                        <a:rPr lang="es-CL" sz="2400" kern="1200" dirty="0">
                          <a:effectLst/>
                        </a:rPr>
                        <a:t>a)	465</a:t>
                      </a:r>
                    </a:p>
                    <a:p>
                      <a:pPr lvl="0"/>
                      <a:r>
                        <a:rPr lang="es-CL" sz="2400" kern="1200" dirty="0">
                          <a:effectLst/>
                        </a:rPr>
                        <a:t>b)	375</a:t>
                      </a:r>
                    </a:p>
                    <a:p>
                      <a:pPr lvl="0"/>
                      <a:r>
                        <a:rPr lang="es-CL" sz="2400" kern="1200" dirty="0">
                          <a:effectLst/>
                        </a:rPr>
                        <a:t>c)	531</a:t>
                      </a:r>
                    </a:p>
                    <a:p>
                      <a:pPr lvl="0"/>
                      <a:r>
                        <a:rPr lang="es-CL" sz="2400" kern="1200" dirty="0">
                          <a:effectLst/>
                        </a:rPr>
                        <a:t>d)	483</a:t>
                      </a:r>
                      <a:endParaRPr lang="es-CL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lvl="0" indent="-457200">
                        <a:buAutoNum type="arabicPeriod" startAt="2"/>
                      </a:pPr>
                      <a:r>
                        <a:rPr lang="es-CL" sz="2400" kern="1200" dirty="0">
                          <a:effectLst/>
                        </a:rPr>
                        <a:t>La alternativa que muestra un ejemplo correcto es: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s-CL" sz="2400" kern="1200" dirty="0">
                          <a:effectLst/>
                        </a:rPr>
                        <a:t>a)</a:t>
                      </a:r>
                      <a:r>
                        <a:rPr lang="es-CL" sz="2400" kern="1200" baseline="0" dirty="0">
                          <a:effectLst/>
                        </a:rPr>
                        <a:t> </a:t>
                      </a:r>
                      <a:r>
                        <a:rPr lang="es-CL" sz="2400" kern="1200" dirty="0">
                          <a:effectLst/>
                        </a:rPr>
                        <a:t>347 &lt; 359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s-CL" sz="2400" kern="1200" dirty="0">
                          <a:effectLst/>
                        </a:rPr>
                        <a:t>b) 742 &gt; 749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s-CL" sz="2400" kern="1200" dirty="0">
                          <a:effectLst/>
                        </a:rPr>
                        <a:t>c) 853 = 358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s-CL" sz="2400" kern="1200" dirty="0">
                          <a:effectLst/>
                        </a:rPr>
                        <a:t>d) 735 &gt; 753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95536" y="1441321"/>
            <a:ext cx="651178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Marca la alternativa de la respuesta que consideres correcta.</a:t>
            </a:r>
            <a:endParaRPr kumimoji="0" lang="es-CL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906488" y="4005064"/>
            <a:ext cx="1476164" cy="36004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9 Rectángulo redondeado"/>
          <p:cNvSpPr/>
          <p:nvPr/>
        </p:nvSpPr>
        <p:spPr>
          <a:xfrm>
            <a:off x="4762614" y="3645024"/>
            <a:ext cx="1825610" cy="36004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4684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</TotalTime>
  <Words>334</Words>
  <Application>Microsoft Office PowerPoint</Application>
  <PresentationFormat>Presentación en pantalla (4:3)</PresentationFormat>
  <Paragraphs>65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Tema de Office</vt:lpstr>
      <vt:lpstr>APOYO GUÍA N° 6</vt:lpstr>
      <vt:lpstr>INICIO:</vt:lpstr>
      <vt:lpstr>Comparar por valor posicional</vt:lpstr>
      <vt:lpstr>Revisa tu trabajo, corrige si es necesario</vt:lpstr>
      <vt:lpstr>Revisa tu trabajo</vt:lpstr>
      <vt:lpstr>¿Cuál fue tu respuesta?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APOYO GUÍA N° 3</dc:title>
  <dc:creator>Maritza Medina Silva</dc:creator>
  <cp:lastModifiedBy>maka</cp:lastModifiedBy>
  <cp:revision>31</cp:revision>
  <dcterms:created xsi:type="dcterms:W3CDTF">2020-03-26T01:06:58Z</dcterms:created>
  <dcterms:modified xsi:type="dcterms:W3CDTF">2020-05-07T01:54:12Z</dcterms:modified>
</cp:coreProperties>
</file>