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66" r:id="rId4"/>
    <p:sldId id="265" r:id="rId5"/>
    <p:sldId id="264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756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01-05-2020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02082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01-05-2020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84671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01-05-2020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70281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01-05-2020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36870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01-05-2020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75904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01-05-2020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47216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01-05-2020</a:t>
            </a:fld>
            <a:endParaRPr lang="es-CL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53738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01-05-2020</a:t>
            </a:fld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26377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01-05-2020</a:t>
            </a:fld>
            <a:endParaRPr lang="es-CL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16209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01-05-2020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95324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01-05-2020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81955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87DA8-116A-4B1A-95ED-A17CFDEF84C5}" type="datetimeFigureOut">
              <a:rPr lang="es-CL" smtClean="0"/>
              <a:t>01-05-2020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B4A4E-4D2C-4525-8D46-B905F34B45B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36068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124745"/>
            <a:ext cx="7772400" cy="1296144"/>
          </a:xfrm>
        </p:spPr>
        <p:txBody>
          <a:bodyPr/>
          <a:lstStyle/>
          <a:p>
            <a:r>
              <a:rPr lang="es-CL" dirty="0"/>
              <a:t>APOYO GUÍA N° 5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Colegio Mineral El Teniente</a:t>
            </a:r>
          </a:p>
          <a:p>
            <a:r>
              <a:rPr lang="es-CL" dirty="0"/>
              <a:t>Tercer año Básico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81197"/>
            <a:ext cx="1238961" cy="1226203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332656"/>
            <a:ext cx="1033603" cy="1274744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1015016" y="2420888"/>
            <a:ext cx="77589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/>
              <a:t>OBJETIVO: </a:t>
            </a:r>
            <a:r>
              <a:rPr lang="es-CL" sz="2400" dirty="0"/>
              <a:t>Componer y descomponer números hasta el 1.000</a:t>
            </a:r>
            <a:endParaRPr lang="es-CL" sz="2400" b="1" dirty="0"/>
          </a:p>
        </p:txBody>
      </p:sp>
    </p:spTree>
    <p:extLst>
      <p:ext uri="{BB962C8B-B14F-4D97-AF65-F5344CB8AC3E}">
        <p14:creationId xmlns:p14="http://schemas.microsoft.com/office/powerpoint/2010/main" val="3225789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3176425"/>
              </p:ext>
            </p:extLst>
          </p:nvPr>
        </p:nvGraphicFramePr>
        <p:xfrm>
          <a:off x="419762" y="850815"/>
          <a:ext cx="7612177" cy="4066122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2784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0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7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71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4000" dirty="0">
                          <a:effectLst/>
                        </a:rPr>
                        <a:t>4</a:t>
                      </a:r>
                      <a:endParaRPr lang="es-CL" sz="4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4000" dirty="0">
                          <a:effectLst/>
                        </a:rPr>
                        <a:t>4</a:t>
                      </a:r>
                      <a:endParaRPr lang="es-CL" sz="4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4000" dirty="0">
                          <a:effectLst/>
                        </a:rPr>
                        <a:t>4</a:t>
                      </a:r>
                      <a:endParaRPr lang="es-CL" sz="4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8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800" dirty="0">
                          <a:effectLst/>
                        </a:rPr>
                        <a:t>Cuatrocientos</a:t>
                      </a:r>
                      <a:endParaRPr lang="es-CL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800" dirty="0">
                          <a:effectLst/>
                        </a:rPr>
                        <a:t>cuarenta y</a:t>
                      </a:r>
                      <a:endParaRPr lang="es-CL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2800" dirty="0">
                          <a:effectLst/>
                        </a:rPr>
                        <a:t>Cuatro</a:t>
                      </a:r>
                      <a:endParaRPr lang="es-CL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60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80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6381" y="94618"/>
            <a:ext cx="8229600" cy="634082"/>
          </a:xfrm>
        </p:spPr>
        <p:txBody>
          <a:bodyPr>
            <a:normAutofit/>
          </a:bodyPr>
          <a:lstStyle/>
          <a:p>
            <a:pPr algn="l"/>
            <a:r>
              <a:rPr lang="es-CL" sz="2800" dirty="0"/>
              <a:t>Observa:</a:t>
            </a:r>
            <a:endParaRPr lang="es-CL" dirty="0"/>
          </a:p>
        </p:txBody>
      </p:sp>
      <p:sp>
        <p:nvSpPr>
          <p:cNvPr id="12" name="2 Marcador de contenido"/>
          <p:cNvSpPr txBox="1">
            <a:spLocks/>
          </p:cNvSpPr>
          <p:nvPr/>
        </p:nvSpPr>
        <p:spPr>
          <a:xfrm>
            <a:off x="896516" y="728700"/>
            <a:ext cx="6771828" cy="8842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s-CL" dirty="0"/>
          </a:p>
        </p:txBody>
      </p:sp>
      <p:pic>
        <p:nvPicPr>
          <p:cNvPr id="25" name="2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pic>
        <p:nvPicPr>
          <p:cNvPr id="1036" name="Imagen 9" descr="Descripción: Resultado de imagen para moneda $10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016" y="3933056"/>
            <a:ext cx="631825" cy="62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Imagen 10" descr="Descripción: Resultado de imagen para moneda $10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993" y="3933056"/>
            <a:ext cx="631825" cy="62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Imagen 11" descr="Descripción: Resultado de imagen para moneda $10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818" y="3933056"/>
            <a:ext cx="631825" cy="62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Imagen 12" descr="Descripción: Resultado de imagen para moneda $10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643" y="3933056"/>
            <a:ext cx="631825" cy="62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agen 15" descr="Descripción: Resultado de imagen para moneda $10 chi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59"/>
          <a:stretch>
            <a:fillRect/>
          </a:stretch>
        </p:blipFill>
        <p:spPr bwMode="auto">
          <a:xfrm>
            <a:off x="3871267" y="4131421"/>
            <a:ext cx="411163" cy="427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agen 16" descr="Descripción: Resultado de imagen para moneda $10 chi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59"/>
          <a:stretch>
            <a:fillRect/>
          </a:stretch>
        </p:blipFill>
        <p:spPr bwMode="auto">
          <a:xfrm>
            <a:off x="4302518" y="4131494"/>
            <a:ext cx="411163" cy="42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Imagen 14" descr="Descripción: Resultado de imagen para moneda $10 chi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59"/>
          <a:stretch>
            <a:fillRect/>
          </a:stretch>
        </p:blipFill>
        <p:spPr bwMode="auto">
          <a:xfrm>
            <a:off x="4743626" y="4131494"/>
            <a:ext cx="411163" cy="427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Imagen 18" descr="Descripción: Resultado de imagen para moneda $1 chil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20"/>
          <a:stretch>
            <a:fillRect/>
          </a:stretch>
        </p:blipFill>
        <p:spPr bwMode="auto">
          <a:xfrm>
            <a:off x="6184280" y="4225950"/>
            <a:ext cx="258763" cy="258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Imagen 19" descr="Descripción: Resultado de imagen para moneda $1 chil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20"/>
          <a:stretch>
            <a:fillRect/>
          </a:stretch>
        </p:blipFill>
        <p:spPr bwMode="auto">
          <a:xfrm>
            <a:off x="6549950" y="4215630"/>
            <a:ext cx="258763" cy="258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n 20" descr="Descripción: Resultado de imagen para moneda $1 chil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20"/>
          <a:stretch>
            <a:fillRect/>
          </a:stretch>
        </p:blipFill>
        <p:spPr bwMode="auto">
          <a:xfrm>
            <a:off x="6893223" y="4215630"/>
            <a:ext cx="258763" cy="258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agen 17" descr="Descripción: Resultado de imagen para moneda $1 chil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20"/>
          <a:stretch>
            <a:fillRect/>
          </a:stretch>
        </p:blipFill>
        <p:spPr bwMode="auto">
          <a:xfrm>
            <a:off x="7264400" y="4245793"/>
            <a:ext cx="258763" cy="258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pic>
        <p:nvPicPr>
          <p:cNvPr id="7" name="Imagen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46" t="65211" r="54655" b="19423"/>
          <a:stretch>
            <a:fillRect/>
          </a:stretch>
        </p:blipFill>
        <p:spPr bwMode="auto">
          <a:xfrm>
            <a:off x="1933898" y="2191472"/>
            <a:ext cx="783927" cy="700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n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46" t="65211" r="54655" b="19423"/>
          <a:stretch>
            <a:fillRect/>
          </a:stretch>
        </p:blipFill>
        <p:spPr bwMode="auto">
          <a:xfrm>
            <a:off x="801902" y="2174548"/>
            <a:ext cx="812732" cy="726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Imagen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88" t="65211" r="45427" b="19423"/>
          <a:stretch>
            <a:fillRect/>
          </a:stretch>
        </p:blipFill>
        <p:spPr bwMode="auto">
          <a:xfrm>
            <a:off x="3673173" y="2605933"/>
            <a:ext cx="1105356" cy="101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n 3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499" t="69804" r="38494" b="19423"/>
          <a:stretch/>
        </p:blipFill>
        <p:spPr bwMode="auto">
          <a:xfrm>
            <a:off x="6342561" y="2631683"/>
            <a:ext cx="550662" cy="1032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Imagen 14" descr="Descripción: Resultado de imagen para moneda $10 chil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59"/>
          <a:stretch>
            <a:fillRect/>
          </a:stretch>
        </p:blipFill>
        <p:spPr bwMode="auto">
          <a:xfrm>
            <a:off x="5154789" y="4154090"/>
            <a:ext cx="411163" cy="427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19 CuadroTexto"/>
          <p:cNvSpPr txBox="1"/>
          <p:nvPr/>
        </p:nvSpPr>
        <p:spPr>
          <a:xfrm>
            <a:off x="683568" y="4869160"/>
            <a:ext cx="74481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Al escribir el número 444 está compuesto solamente de 4, pero no se leen todos iguales.  </a:t>
            </a:r>
          </a:p>
          <a:p>
            <a:r>
              <a:rPr lang="es-CL" dirty="0"/>
              <a:t>Observa las monedas, en cada tipo de ellas hay 4. ¿Tiene cada grupo el mismo valor?</a:t>
            </a:r>
          </a:p>
        </p:txBody>
      </p:sp>
      <p:pic>
        <p:nvPicPr>
          <p:cNvPr id="36" name="Imagen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46" t="65211" r="54655" b="19423"/>
          <a:stretch>
            <a:fillRect/>
          </a:stretch>
        </p:blipFill>
        <p:spPr bwMode="auto">
          <a:xfrm>
            <a:off x="1966494" y="2963558"/>
            <a:ext cx="783927" cy="700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Imagen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46" t="65211" r="54655" b="19423"/>
          <a:stretch>
            <a:fillRect/>
          </a:stretch>
        </p:blipFill>
        <p:spPr bwMode="auto">
          <a:xfrm>
            <a:off x="683568" y="2963558"/>
            <a:ext cx="783927" cy="700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4340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74638"/>
            <a:ext cx="8229600" cy="778098"/>
          </a:xfrm>
        </p:spPr>
        <p:txBody>
          <a:bodyPr>
            <a:normAutofit/>
          </a:bodyPr>
          <a:lstStyle/>
          <a:p>
            <a:pPr lvl="0"/>
            <a:r>
              <a:rPr lang="es-CL" dirty="0"/>
              <a:t>Componer y descomponer</a:t>
            </a:r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539552" y="1124744"/>
            <a:ext cx="7592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prstClr val="black"/>
                </a:solidFill>
              </a:rPr>
              <a:t>Se puede componer y descomponer un número  de forma aditiva (sumando los valores), considerando su posición  o el valor posicional. 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489100"/>
              </p:ext>
            </p:extLst>
          </p:nvPr>
        </p:nvGraphicFramePr>
        <p:xfrm>
          <a:off x="539552" y="1867272"/>
          <a:ext cx="7913277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77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77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77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2101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b="1" dirty="0"/>
                        <a:t>SEGÚN SU </a:t>
                      </a:r>
                      <a:r>
                        <a:rPr lang="es-CL" sz="2400" b="1" u="sng" dirty="0">
                          <a:solidFill>
                            <a:srgbClr val="FFFF00"/>
                          </a:solidFill>
                        </a:rPr>
                        <a:t>POSICIÓN</a:t>
                      </a:r>
                    </a:p>
                    <a:p>
                      <a:pPr algn="ctr"/>
                      <a:r>
                        <a:rPr lang="es-CL" b="0" dirty="0"/>
                        <a:t>(detalla</a:t>
                      </a:r>
                      <a:r>
                        <a:rPr lang="es-CL" b="0" baseline="0" dirty="0"/>
                        <a:t> cuál es la posición del número, si es  unidad de mil,  centena, decena o unidad)</a:t>
                      </a:r>
                      <a:endParaRPr lang="es-CL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SEGÚN SU </a:t>
                      </a:r>
                      <a:r>
                        <a:rPr lang="es-CL" sz="2400" u="sng" dirty="0">
                          <a:solidFill>
                            <a:srgbClr val="FFFF00"/>
                          </a:solidFill>
                        </a:rPr>
                        <a:t>VALOR POSICIONAL</a:t>
                      </a:r>
                    </a:p>
                    <a:p>
                      <a:r>
                        <a:rPr lang="es-CL" b="0" dirty="0"/>
                        <a:t>(Señala cuanto vale el número de</a:t>
                      </a:r>
                      <a:r>
                        <a:rPr lang="es-CL" b="0" baseline="0" dirty="0"/>
                        <a:t> acuerdo a la posición que tiene)</a:t>
                      </a:r>
                      <a:endParaRPr lang="es-CL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2101">
                <a:tc>
                  <a:txBody>
                    <a:bodyPr/>
                    <a:lstStyle/>
                    <a:p>
                      <a:r>
                        <a:rPr lang="es-CL" dirty="0"/>
                        <a:t>COMPONER:</a:t>
                      </a:r>
                    </a:p>
                    <a:p>
                      <a:r>
                        <a:rPr lang="es-CL" dirty="0"/>
                        <a:t>(realizamos</a:t>
                      </a:r>
                      <a:r>
                        <a:rPr lang="es-CL" baseline="0" dirty="0"/>
                        <a:t> la adición para </a:t>
                      </a:r>
                      <a:r>
                        <a:rPr lang="es-CL" baseline="0" dirty="0">
                          <a:solidFill>
                            <a:srgbClr val="FF0000"/>
                          </a:solidFill>
                        </a:rPr>
                        <a:t>formar el número</a:t>
                      </a:r>
                      <a:r>
                        <a:rPr lang="es-CL" baseline="0" dirty="0"/>
                        <a:t>)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baseline="0" dirty="0"/>
                        <a:t>          </a:t>
                      </a:r>
                      <a:r>
                        <a:rPr lang="es-CL" dirty="0"/>
                        <a:t> 8C</a:t>
                      </a:r>
                      <a:r>
                        <a:rPr lang="es-CL" baseline="0" dirty="0"/>
                        <a:t> + 5D + 1U =</a:t>
                      </a:r>
                    </a:p>
                    <a:p>
                      <a:r>
                        <a:rPr lang="es-CL" sz="1200" b="0" baseline="0" dirty="0"/>
                        <a:t>                           C    D   U</a:t>
                      </a:r>
                    </a:p>
                    <a:p>
                      <a:pPr algn="ctr"/>
                      <a:r>
                        <a:rPr lang="es-CL" sz="3200" b="1" baseline="0" dirty="0">
                          <a:solidFill>
                            <a:srgbClr val="FF0000"/>
                          </a:solidFill>
                        </a:rPr>
                        <a:t>851</a:t>
                      </a:r>
                      <a:endParaRPr lang="es-CL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baseline="0" dirty="0"/>
                        <a:t>  800 + 50 + 1 =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3200" b="1" baseline="0" dirty="0">
                          <a:solidFill>
                            <a:srgbClr val="FF0000"/>
                          </a:solidFill>
                        </a:rPr>
                        <a:t>851</a:t>
                      </a:r>
                      <a:endParaRPr lang="es-CL" sz="3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2101">
                <a:tc>
                  <a:txBody>
                    <a:bodyPr/>
                    <a:lstStyle/>
                    <a:p>
                      <a:r>
                        <a:rPr lang="es-CL" dirty="0"/>
                        <a:t>DESCOMPONER: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(</a:t>
                      </a:r>
                      <a:r>
                        <a:rPr lang="es-CL" baseline="0" dirty="0">
                          <a:solidFill>
                            <a:srgbClr val="FF0000"/>
                          </a:solidFill>
                        </a:rPr>
                        <a:t>buscamos  una </a:t>
                      </a:r>
                      <a:r>
                        <a:rPr lang="es-CL" b="1" baseline="0" dirty="0">
                          <a:solidFill>
                            <a:srgbClr val="FF0000"/>
                          </a:solidFill>
                        </a:rPr>
                        <a:t>adición</a:t>
                      </a:r>
                      <a:endParaRPr lang="es-CL" b="1" dirty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s-CL" dirty="0">
                          <a:solidFill>
                            <a:srgbClr val="FF0000"/>
                          </a:solidFill>
                        </a:rPr>
                        <a:t>De</a:t>
                      </a:r>
                      <a:r>
                        <a:rPr lang="es-CL" baseline="0" dirty="0">
                          <a:solidFill>
                            <a:srgbClr val="FF0000"/>
                          </a:solidFill>
                        </a:rPr>
                        <a:t> acuerdo a </a:t>
                      </a:r>
                      <a:r>
                        <a:rPr lang="es-CL" u="sng" baseline="0" dirty="0">
                          <a:solidFill>
                            <a:srgbClr val="FF0000"/>
                          </a:solidFill>
                        </a:rPr>
                        <a:t>cada dígito </a:t>
                      </a:r>
                      <a:r>
                        <a:rPr lang="es-CL" baseline="0" dirty="0"/>
                        <a:t>que compone el número considerando su posición o valor posicional)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800" b="0" baseline="0" dirty="0"/>
                        <a:t> C    D   U</a:t>
                      </a:r>
                    </a:p>
                    <a:p>
                      <a:pPr algn="ctr"/>
                      <a:r>
                        <a:rPr lang="es-CL" sz="4400" b="1" baseline="0" dirty="0"/>
                        <a:t>851</a:t>
                      </a:r>
                      <a:endParaRPr lang="es-CL" sz="4400" b="1" dirty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>
                          <a:solidFill>
                            <a:srgbClr val="FF0000"/>
                          </a:solidFill>
                        </a:rPr>
                        <a:t>8C</a:t>
                      </a:r>
                      <a:r>
                        <a:rPr lang="es-CL" baseline="0" dirty="0">
                          <a:solidFill>
                            <a:srgbClr val="FF0000"/>
                          </a:solidFill>
                        </a:rPr>
                        <a:t> + 5D + 1U </a:t>
                      </a:r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851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3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baseline="0" dirty="0">
                          <a:solidFill>
                            <a:srgbClr val="FF0000"/>
                          </a:solidFill>
                        </a:rPr>
                        <a:t>800 + 50 + 1 </a:t>
                      </a:r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3851920" y="3796153"/>
            <a:ext cx="1296144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286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sz="2800" dirty="0"/>
              <a:t>Considera el dígito destacado de cada número y observa cuál es el nombre de su posición y el valor que tiene.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1234364"/>
              </p:ext>
            </p:extLst>
          </p:nvPr>
        </p:nvGraphicFramePr>
        <p:xfrm>
          <a:off x="457200" y="1600200"/>
          <a:ext cx="8229600" cy="3196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6552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número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3675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800" b="1" u="sng" dirty="0"/>
                        <a:t>8</a:t>
                      </a:r>
                      <a:r>
                        <a:rPr lang="es-CL" sz="2400" b="0" u="none" dirty="0"/>
                        <a:t>45</a:t>
                      </a:r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0" u="none" dirty="0"/>
                        <a:t>1</a:t>
                      </a:r>
                      <a:r>
                        <a:rPr lang="es-CL" sz="2800" b="1" u="sng" dirty="0"/>
                        <a:t>2</a:t>
                      </a:r>
                      <a:r>
                        <a:rPr lang="es-CL" sz="2400" b="0" u="none" dirty="0"/>
                        <a:t>9</a:t>
                      </a:r>
                      <a:endParaRPr lang="es-C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b="0" u="none" dirty="0"/>
                        <a:t>53</a:t>
                      </a:r>
                      <a:r>
                        <a:rPr lang="es-CL" sz="2800" b="1" u="sng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3363">
                <a:tc>
                  <a:txBody>
                    <a:bodyPr/>
                    <a:lstStyle/>
                    <a:p>
                      <a:r>
                        <a:rPr lang="es-CL" dirty="0"/>
                        <a:t>Nombre de la posición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Centena</a:t>
                      </a:r>
                    </a:p>
                    <a:p>
                      <a:pPr algn="ctr"/>
                      <a:r>
                        <a:rPr lang="es-CL" dirty="0"/>
                        <a:t>8C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Decena</a:t>
                      </a:r>
                    </a:p>
                    <a:p>
                      <a:pPr algn="ctr"/>
                      <a:r>
                        <a:rPr lang="es-CL" dirty="0"/>
                        <a:t>2D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Unidad</a:t>
                      </a:r>
                    </a:p>
                    <a:p>
                      <a:pPr algn="ctr"/>
                      <a:r>
                        <a:rPr lang="es-CL" dirty="0"/>
                        <a:t>6U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3363">
                <a:tc>
                  <a:txBody>
                    <a:bodyPr/>
                    <a:lstStyle/>
                    <a:p>
                      <a:r>
                        <a:rPr lang="es-CL" dirty="0"/>
                        <a:t>Valor  de la posición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800</a:t>
                      </a:r>
                    </a:p>
                    <a:p>
                      <a:pPr algn="ctr"/>
                      <a:r>
                        <a:rPr lang="es-CL" dirty="0"/>
                        <a:t>Ochocientos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20</a:t>
                      </a:r>
                    </a:p>
                    <a:p>
                      <a:pPr algn="ctr"/>
                      <a:r>
                        <a:rPr lang="es-CL" dirty="0"/>
                        <a:t>Veinte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6</a:t>
                      </a:r>
                    </a:p>
                    <a:p>
                      <a:pPr algn="ctr"/>
                      <a:r>
                        <a:rPr lang="es-CL" dirty="0"/>
                        <a:t>seis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6639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¿Cuál fue tu respuesta?</a:t>
            </a: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5712626"/>
              </p:ext>
            </p:extLst>
          </p:nvPr>
        </p:nvGraphicFramePr>
        <p:xfrm>
          <a:off x="899592" y="2492896"/>
          <a:ext cx="7704858" cy="266429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8524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24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64296">
                <a:tc>
                  <a:txBody>
                    <a:bodyPr/>
                    <a:lstStyle/>
                    <a:p>
                      <a:pPr lvl="0"/>
                      <a:r>
                        <a:rPr lang="es-CL" sz="2400" kern="1200" dirty="0">
                          <a:effectLst/>
                        </a:rPr>
                        <a:t>1. 	La descomposición 500 + 70 + 6 corresponde al número</a:t>
                      </a:r>
                    </a:p>
                    <a:p>
                      <a:pPr lvl="0"/>
                      <a:r>
                        <a:rPr lang="es-CL" sz="2400" kern="1200" dirty="0">
                          <a:effectLst/>
                        </a:rPr>
                        <a:t>a)	765</a:t>
                      </a:r>
                    </a:p>
                    <a:p>
                      <a:pPr lvl="0"/>
                      <a:r>
                        <a:rPr lang="es-CL" sz="2400" kern="1200" dirty="0">
                          <a:effectLst/>
                        </a:rPr>
                        <a:t>b)	675</a:t>
                      </a:r>
                    </a:p>
                    <a:p>
                      <a:pPr lvl="0"/>
                      <a:r>
                        <a:rPr lang="es-CL" sz="2400" kern="1200" dirty="0">
                          <a:effectLst/>
                        </a:rPr>
                        <a:t>c)	576</a:t>
                      </a:r>
                    </a:p>
                    <a:p>
                      <a:pPr lvl="0"/>
                      <a:r>
                        <a:rPr lang="es-CL" sz="2400" kern="1200" dirty="0">
                          <a:effectLst/>
                        </a:rPr>
                        <a:t>d)	657</a:t>
                      </a:r>
                      <a:endParaRPr lang="es-CL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lvl="0" indent="-457200">
                        <a:buAutoNum type="arabicPeriod" startAt="2"/>
                      </a:pPr>
                      <a:r>
                        <a:rPr lang="es-CL" sz="2400" kern="1200" dirty="0">
                          <a:effectLst/>
                        </a:rPr>
                        <a:t>La descomposición del número 382 es:</a:t>
                      </a:r>
                    </a:p>
                    <a:p>
                      <a:pPr marL="0" lvl="0" indent="0">
                        <a:buNone/>
                      </a:pPr>
                      <a:endParaRPr lang="es-CL" sz="2400" kern="1200" dirty="0">
                        <a:effectLst/>
                      </a:endParaRPr>
                    </a:p>
                    <a:p>
                      <a:pPr lvl="0"/>
                      <a:r>
                        <a:rPr lang="es-CL" sz="2400" kern="1200" dirty="0">
                          <a:effectLst/>
                        </a:rPr>
                        <a:t>a)	3D + 8C + 2U</a:t>
                      </a:r>
                    </a:p>
                    <a:p>
                      <a:pPr lvl="0"/>
                      <a:r>
                        <a:rPr lang="es-CL" sz="2400" kern="1200" dirty="0">
                          <a:effectLst/>
                        </a:rPr>
                        <a:t>b)	300 + 800 + 200</a:t>
                      </a:r>
                    </a:p>
                    <a:p>
                      <a:pPr lvl="0"/>
                      <a:r>
                        <a:rPr lang="es-CL" sz="2400" kern="1200" dirty="0">
                          <a:effectLst/>
                        </a:rPr>
                        <a:t>c)	300 + 8 + 20</a:t>
                      </a:r>
                    </a:p>
                    <a:p>
                      <a:pPr lvl="0"/>
                      <a:r>
                        <a:rPr lang="es-CL" sz="2400" kern="1200" dirty="0">
                          <a:effectLst/>
                        </a:rPr>
                        <a:t>d)	3C + 8D + 2U</a:t>
                      </a:r>
                      <a:endParaRPr lang="es-CL" sz="2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95536" y="1441321"/>
            <a:ext cx="65117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Marca la alternativa de la respuesta que consideres correcta.</a:t>
            </a:r>
            <a:endParaRPr kumimoji="0" lang="es-CL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906488" y="4365104"/>
            <a:ext cx="1476164" cy="36004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9 Rectángulo redondeado"/>
          <p:cNvSpPr/>
          <p:nvPr/>
        </p:nvSpPr>
        <p:spPr>
          <a:xfrm>
            <a:off x="4762614" y="4665194"/>
            <a:ext cx="2655168" cy="36004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4684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</TotalTime>
  <Words>335</Words>
  <Application>Microsoft Office PowerPoint</Application>
  <PresentationFormat>Presentación en pantalla (4:3)</PresentationFormat>
  <Paragraphs>67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Tema de Office</vt:lpstr>
      <vt:lpstr>APOYO GUÍA N° 5</vt:lpstr>
      <vt:lpstr>Observa:</vt:lpstr>
      <vt:lpstr>Componer y descomponer</vt:lpstr>
      <vt:lpstr>Considera el dígito destacado de cada número y observa cuál es el nombre de su posición y el valor que tiene.</vt:lpstr>
      <vt:lpstr>¿Cuál fue tu respuesta?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APOYO GUÍA N° 3</dc:title>
  <dc:creator>Maritza Medina Silva</dc:creator>
  <cp:lastModifiedBy>maka</cp:lastModifiedBy>
  <cp:revision>24</cp:revision>
  <dcterms:created xsi:type="dcterms:W3CDTF">2020-03-26T01:06:58Z</dcterms:created>
  <dcterms:modified xsi:type="dcterms:W3CDTF">2020-05-02T02:21:29Z</dcterms:modified>
</cp:coreProperties>
</file>