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5" r:id="rId4"/>
    <p:sldId id="266" r:id="rId5"/>
    <p:sldId id="259" r:id="rId6"/>
    <p:sldId id="264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75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02-04-2020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02082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02-04-2020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84671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02-04-2020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70281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02-04-2020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3687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02-04-2020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7590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02-04-2020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4721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02-04-2020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53738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02-04-2020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2637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02-04-2020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16209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02-04-2020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9532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02-04-2020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8195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02-04-2020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3606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/>
          <a:lstStyle/>
          <a:p>
            <a:r>
              <a:rPr lang="es-CL" dirty="0"/>
              <a:t>APOYO GUÍA N° 4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Colegio Mineral El Teniente</a:t>
            </a:r>
          </a:p>
          <a:p>
            <a:r>
              <a:rPr lang="es-CL" dirty="0"/>
              <a:t>Tercer año Básico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1238961" cy="1226203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332656"/>
            <a:ext cx="1033603" cy="1274744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015016" y="2420888"/>
            <a:ext cx="7758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OBJETIVO: </a:t>
            </a:r>
            <a:r>
              <a:rPr lang="es-CL" sz="2400" dirty="0"/>
              <a:t>Comprender el valor posicional de números hasta el 1.000</a:t>
            </a:r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6381" y="9461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es-CL" dirty="0"/>
              <a:t>INICIO:</a:t>
            </a:r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>
          <a:xfrm>
            <a:off x="896516" y="728700"/>
            <a:ext cx="6771828" cy="884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/>
              <a:t>Fernanda tiene la siguiente cantidad de monedas ¿Cuánto dinero tiene</a:t>
            </a: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968302" y="2204258"/>
            <a:ext cx="6700042" cy="792088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   500              +            30           +      4 </a:t>
            </a:r>
          </a:p>
        </p:txBody>
      </p:sp>
      <p:pic>
        <p:nvPicPr>
          <p:cNvPr id="1036" name="Imagen 9" descr="Descripción: Resultado de imagen para moneda $10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82752"/>
            <a:ext cx="631825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agen 10" descr="Descripción: Resultado de imagen para moneda $10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401" y="1593864"/>
            <a:ext cx="631825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agen 11" descr="Descripción: Resultado de imagen para moneda $10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089" y="1612915"/>
            <a:ext cx="631825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agen 12" descr="Descripción: Resultado de imagen para moneda $10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026" y="1612915"/>
            <a:ext cx="631825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agen 8" descr="Descripción: Resultado de imagen para moneda $10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263" y="1612914"/>
            <a:ext cx="631825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n 15" descr="Descripción: Resultado de imagen para moneda $10 chi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9"/>
          <a:stretch>
            <a:fillRect/>
          </a:stretch>
        </p:blipFill>
        <p:spPr bwMode="auto">
          <a:xfrm>
            <a:off x="4165600" y="1781189"/>
            <a:ext cx="411163" cy="42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n 16" descr="Descripción: Resultado de imagen para moneda $10 chi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9"/>
          <a:stretch>
            <a:fillRect/>
          </a:stretch>
        </p:blipFill>
        <p:spPr bwMode="auto">
          <a:xfrm>
            <a:off x="4594226" y="1781189"/>
            <a:ext cx="411163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agen 14" descr="Descripción: Resultado de imagen para moneda $10 chi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9"/>
          <a:stretch>
            <a:fillRect/>
          </a:stretch>
        </p:blipFill>
        <p:spPr bwMode="auto">
          <a:xfrm>
            <a:off x="5020470" y="1777220"/>
            <a:ext cx="411163" cy="42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agen 18" descr="Descripción: Resultado de imagen para moneda $1 chi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20"/>
          <a:stretch>
            <a:fillRect/>
          </a:stretch>
        </p:blipFill>
        <p:spPr bwMode="auto">
          <a:xfrm>
            <a:off x="5796136" y="1925652"/>
            <a:ext cx="258763" cy="2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n 19" descr="Descripción: Resultado de imagen para moneda $1 chi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20"/>
          <a:stretch>
            <a:fillRect/>
          </a:stretch>
        </p:blipFill>
        <p:spPr bwMode="auto">
          <a:xfrm>
            <a:off x="6161806" y="1915332"/>
            <a:ext cx="258763" cy="258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20" descr="Descripción: Resultado de imagen para moneda $1 chi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20"/>
          <a:stretch>
            <a:fillRect/>
          </a:stretch>
        </p:blipFill>
        <p:spPr bwMode="auto">
          <a:xfrm>
            <a:off x="6505079" y="1915332"/>
            <a:ext cx="258763" cy="2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17" descr="Descripción: Resultado de imagen para moneda $1 chi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20"/>
          <a:stretch>
            <a:fillRect/>
          </a:stretch>
        </p:blipFill>
        <p:spPr bwMode="auto">
          <a:xfrm>
            <a:off x="6876256" y="1945495"/>
            <a:ext cx="258763" cy="258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29" name="2 Marcador de contenido"/>
          <p:cNvSpPr txBox="1">
            <a:spLocks/>
          </p:cNvSpPr>
          <p:nvPr/>
        </p:nvSpPr>
        <p:spPr>
          <a:xfrm>
            <a:off x="779685" y="3140968"/>
            <a:ext cx="7994269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dirty="0"/>
              <a:t>Las 5 monedas de $100 tienen un valor de $500, si observas el número 5 se ubica en la posición de las centenas (tercera posición de derecha a izquierda)</a:t>
            </a:r>
          </a:p>
          <a:p>
            <a:pPr marL="0" indent="0">
              <a:buNone/>
            </a:pPr>
            <a:r>
              <a:rPr lang="es-CL" dirty="0"/>
              <a:t>Las 3 monedas de $10 tiene un valor de $30, esta vez el número tres se ubica en la posición de las decenas.</a:t>
            </a:r>
          </a:p>
          <a:p>
            <a:pPr marL="0" indent="0">
              <a:buNone/>
            </a:pPr>
            <a:r>
              <a:rPr lang="es-CL" dirty="0"/>
              <a:t>Por último las 4 monedas de $1 tienen un valor de $4  y esta vez el cuatro se ubica en la posición de las unidades.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Fernanda tiene $534</a:t>
            </a:r>
          </a:p>
        </p:txBody>
      </p:sp>
    </p:spTree>
    <p:extLst>
      <p:ext uri="{BB962C8B-B14F-4D97-AF65-F5344CB8AC3E}">
        <p14:creationId xmlns:p14="http://schemas.microsoft.com/office/powerpoint/2010/main" val="1404340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Valor posicional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graphicFrame>
        <p:nvGraphicFramePr>
          <p:cNvPr id="4" name="7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0852448"/>
              </p:ext>
            </p:extLst>
          </p:nvPr>
        </p:nvGraphicFramePr>
        <p:xfrm>
          <a:off x="457200" y="1124744"/>
          <a:ext cx="8229600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8298">
                <a:tc>
                  <a:txBody>
                    <a:bodyPr/>
                    <a:lstStyle/>
                    <a:p>
                      <a:r>
                        <a:rPr lang="es-CL" dirty="0"/>
                        <a:t>UNIDAD DE MIL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CENTENA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DECENA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UNIDAD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6318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0" t="66096" r="44696" b="4464"/>
          <a:stretch/>
        </p:blipFill>
        <p:spPr>
          <a:xfrm rot="10800000">
            <a:off x="1047158" y="3573016"/>
            <a:ext cx="3020786" cy="1306285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34468" r="45337" b="41612"/>
          <a:stretch/>
        </p:blipFill>
        <p:spPr>
          <a:xfrm rot="10800000">
            <a:off x="3560338" y="4743906"/>
            <a:ext cx="2939143" cy="1061357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5" t="6491" r="47675" b="71941"/>
          <a:stretch/>
        </p:blipFill>
        <p:spPr>
          <a:xfrm rot="10800000">
            <a:off x="5436096" y="5712362"/>
            <a:ext cx="2498272" cy="956997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6685231" y="1745968"/>
            <a:ext cx="191921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chemeClr val="accent1">
                    <a:lumMod val="50000"/>
                  </a:schemeClr>
                </a:solidFill>
              </a:rPr>
              <a:t>La unidad es el menor valor y lo representamos con un pequeño cubo.</a:t>
            </a:r>
          </a:p>
          <a:p>
            <a:r>
              <a:rPr lang="es-CL" sz="2000" dirty="0">
                <a:solidFill>
                  <a:schemeClr val="accent1">
                    <a:lumMod val="50000"/>
                  </a:schemeClr>
                </a:solidFill>
              </a:rPr>
              <a:t>Cuando se juntan 10, ya corresponden a una </a:t>
            </a:r>
            <a:r>
              <a:rPr lang="es-CL" sz="2400" b="1" dirty="0">
                <a:solidFill>
                  <a:schemeClr val="accent1">
                    <a:lumMod val="50000"/>
                  </a:schemeClr>
                </a:solidFill>
              </a:rPr>
              <a:t>decena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28617" y="1556792"/>
            <a:ext cx="191921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La decena es una agrupación de 10 unidades, y lo representamos con una barra de 10 unidades juntas.</a:t>
            </a:r>
          </a:p>
          <a:p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 Cuando se agrupan 10 decenas, corresponden a una </a:t>
            </a:r>
            <a:r>
              <a:rPr lang="es-CL" sz="2400" b="1" dirty="0">
                <a:solidFill>
                  <a:schemeClr val="accent1">
                    <a:lumMod val="50000"/>
                  </a:schemeClr>
                </a:solidFill>
              </a:rPr>
              <a:t>centena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557550" y="1412776"/>
            <a:ext cx="191921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La decena es una agrupación de 100 unidades o 10 decenas, y lo representamos con un cuadrado formado  de 100 cubos.</a:t>
            </a:r>
          </a:p>
          <a:p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s-CL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7549" y="5726426"/>
            <a:ext cx="28884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Cuando se agrupan 10 centenas, corresponden a una </a:t>
            </a:r>
            <a:r>
              <a:rPr lang="es-CL" sz="2400" b="1" dirty="0">
                <a:solidFill>
                  <a:schemeClr val="accent1">
                    <a:lumMod val="50000"/>
                  </a:schemeClr>
                </a:solidFill>
              </a:rPr>
              <a:t>Unidad de Mil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57909" y="1553220"/>
            <a:ext cx="19538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27957" y="1556792"/>
            <a:ext cx="1919217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chemeClr val="accent1">
                    <a:lumMod val="50000"/>
                  </a:schemeClr>
                </a:solidFill>
              </a:rPr>
              <a:t>La Unidad de Mil es un cubo formado por 1.000 unidades (cubitos más pequeños)</a:t>
            </a:r>
            <a:endParaRPr lang="es-CL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072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Lectura de Números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611560" y="1268760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800" dirty="0"/>
              <a:t>¿Cómo leer el número 5.555?</a:t>
            </a:r>
          </a:p>
          <a:p>
            <a:endParaRPr lang="es-CL" sz="2800" dirty="0"/>
          </a:p>
          <a:p>
            <a:endParaRPr lang="es-CL" sz="2800" dirty="0"/>
          </a:p>
          <a:p>
            <a:endParaRPr lang="es-CL" sz="2800" dirty="0"/>
          </a:p>
          <a:p>
            <a:endParaRPr lang="es-CL" sz="2800" dirty="0"/>
          </a:p>
          <a:p>
            <a:r>
              <a:rPr lang="es-CL" sz="2800" dirty="0"/>
              <a:t> </a:t>
            </a:r>
          </a:p>
          <a:p>
            <a:r>
              <a:rPr lang="es-CL" sz="2800" dirty="0"/>
              <a:t>Si observas bien en todos ellos sólo aparece el dígito 5, pero en diferentes posiciones y de acuerdo a su posición es la lectura.</a:t>
            </a:r>
          </a:p>
          <a:p>
            <a:r>
              <a:rPr lang="es-CL" sz="2800" dirty="0"/>
              <a:t>Cinco </a:t>
            </a:r>
            <a:r>
              <a:rPr lang="es-CL" sz="2800" b="1" u="sng" dirty="0"/>
              <a:t>mil</a:t>
            </a:r>
            <a:r>
              <a:rPr lang="es-CL" sz="2800" dirty="0"/>
              <a:t> quinientos cincuenta </a:t>
            </a:r>
            <a:r>
              <a:rPr lang="es-CL" sz="2800" b="1" u="sng" dirty="0"/>
              <a:t>y</a:t>
            </a:r>
            <a:r>
              <a:rPr lang="es-CL" sz="2800" dirty="0"/>
              <a:t> cinco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163037"/>
              </p:ext>
            </p:extLst>
          </p:nvPr>
        </p:nvGraphicFramePr>
        <p:xfrm>
          <a:off x="899592" y="1700808"/>
          <a:ext cx="7416824" cy="1706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4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42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s-CL" sz="3600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6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Cinco</a:t>
                      </a:r>
                      <a:r>
                        <a:rPr lang="es-CL" baseline="0" dirty="0"/>
                        <a:t> mil</a:t>
                      </a:r>
                    </a:p>
                    <a:p>
                      <a:pPr algn="ctr"/>
                      <a:r>
                        <a:rPr lang="es-CL" baseline="0" dirty="0"/>
                        <a:t>(unidades de mil)</a:t>
                      </a:r>
                    </a:p>
                    <a:p>
                      <a:pPr algn="ctr"/>
                      <a:r>
                        <a:rPr lang="es-CL" baseline="0" dirty="0"/>
                        <a:t>5.000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Quinientos</a:t>
                      </a:r>
                    </a:p>
                    <a:p>
                      <a:pPr algn="ctr"/>
                      <a:r>
                        <a:rPr lang="es-CL" dirty="0"/>
                        <a:t>(centenas)</a:t>
                      </a:r>
                    </a:p>
                    <a:p>
                      <a:pPr algn="ctr"/>
                      <a:r>
                        <a:rPr lang="es-CL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Cincuenta     y</a:t>
                      </a:r>
                    </a:p>
                    <a:p>
                      <a:pPr algn="ctr"/>
                      <a:r>
                        <a:rPr lang="es-CL" dirty="0"/>
                        <a:t>(decenas)</a:t>
                      </a:r>
                    </a:p>
                    <a:p>
                      <a:pPr algn="ctr"/>
                      <a:r>
                        <a:rPr lang="es-CL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Cinco</a:t>
                      </a:r>
                    </a:p>
                    <a:p>
                      <a:pPr algn="ctr"/>
                      <a:r>
                        <a:rPr lang="es-CL" dirty="0"/>
                        <a:t>(unidades)</a:t>
                      </a:r>
                    </a:p>
                    <a:p>
                      <a:pPr algn="ctr"/>
                      <a:r>
                        <a:rPr lang="es-CL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5 Conector recto de flecha"/>
          <p:cNvCxnSpPr/>
          <p:nvPr/>
        </p:nvCxnSpPr>
        <p:spPr>
          <a:xfrm>
            <a:off x="1979712" y="2204864"/>
            <a:ext cx="144016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Elipse"/>
          <p:cNvSpPr/>
          <p:nvPr/>
        </p:nvSpPr>
        <p:spPr>
          <a:xfrm>
            <a:off x="5940152" y="2564904"/>
            <a:ext cx="504056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2852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CL" dirty="0"/>
              <a:t>Desarrollo</a:t>
            </a: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pic>
        <p:nvPicPr>
          <p:cNvPr id="8" name="7 Imagen"/>
          <p:cNvPicPr/>
          <p:nvPr/>
        </p:nvPicPr>
        <p:blipFill rotWithShape="1">
          <a:blip r:embed="rId3"/>
          <a:srcRect l="21712" t="29335" r="25156" b="39475"/>
          <a:stretch/>
        </p:blipFill>
        <p:spPr bwMode="auto">
          <a:xfrm>
            <a:off x="705396" y="1964075"/>
            <a:ext cx="7769262" cy="27610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331640" y="2708920"/>
            <a:ext cx="43204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uadro de texto 2"/>
          <p:cNvSpPr txBox="1">
            <a:spLocks noChangeArrowheads="1"/>
          </p:cNvSpPr>
          <p:nvPr/>
        </p:nvSpPr>
        <p:spPr bwMode="auto">
          <a:xfrm>
            <a:off x="1403648" y="2535092"/>
            <a:ext cx="720080" cy="63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effectLst/>
                <a:latin typeface="Calibri"/>
                <a:ea typeface="Calibri"/>
                <a:cs typeface="Times New Roman"/>
              </a:rPr>
              <a:t>4</a:t>
            </a:r>
          </a:p>
        </p:txBody>
      </p:sp>
      <p:sp>
        <p:nvSpPr>
          <p:cNvPr id="10" name="9 Llamada de flecha hacia arriba"/>
          <p:cNvSpPr/>
          <p:nvPr/>
        </p:nvSpPr>
        <p:spPr>
          <a:xfrm>
            <a:off x="705396" y="4725144"/>
            <a:ext cx="3528392" cy="79208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LECTURA </a:t>
            </a:r>
          </a:p>
        </p:txBody>
      </p:sp>
      <p:sp>
        <p:nvSpPr>
          <p:cNvPr id="11" name="10 Llamada de flecha hacia abajo"/>
          <p:cNvSpPr/>
          <p:nvPr/>
        </p:nvSpPr>
        <p:spPr>
          <a:xfrm>
            <a:off x="5022800" y="1268760"/>
            <a:ext cx="3127657" cy="86409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REPRESENTACIÓN</a:t>
            </a:r>
          </a:p>
        </p:txBody>
      </p:sp>
      <p:sp>
        <p:nvSpPr>
          <p:cNvPr id="13" name="12 Llamada de flecha hacia abajo"/>
          <p:cNvSpPr/>
          <p:nvPr/>
        </p:nvSpPr>
        <p:spPr>
          <a:xfrm>
            <a:off x="905763" y="1124744"/>
            <a:ext cx="3127657" cy="86409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CIFRAS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5508104" y="5121188"/>
            <a:ext cx="2623601" cy="828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VALOR POSICIONAL</a:t>
            </a:r>
          </a:p>
        </p:txBody>
      </p:sp>
      <p:cxnSp>
        <p:nvCxnSpPr>
          <p:cNvPr id="15" name="14 Conector recto de flecha"/>
          <p:cNvCxnSpPr/>
          <p:nvPr/>
        </p:nvCxnSpPr>
        <p:spPr>
          <a:xfrm flipH="1" flipV="1">
            <a:off x="3923929" y="3933056"/>
            <a:ext cx="2520279" cy="11881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flipH="1" flipV="1">
            <a:off x="2699792" y="3933056"/>
            <a:ext cx="4272514" cy="13405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flipH="1" flipV="1">
            <a:off x="1547664" y="3933056"/>
            <a:ext cx="4896544" cy="11881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28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¿Cuál fue tu respuesta?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4765787"/>
              </p:ext>
            </p:extLst>
          </p:nvPr>
        </p:nvGraphicFramePr>
        <p:xfrm>
          <a:off x="899592" y="2492896"/>
          <a:ext cx="7704858" cy="26642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52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2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4296">
                <a:tc>
                  <a:txBody>
                    <a:bodyPr/>
                    <a:lstStyle/>
                    <a:p>
                      <a:pPr lvl="0"/>
                      <a:r>
                        <a:rPr lang="es-CL" sz="2400" kern="1200" dirty="0">
                          <a:effectLst/>
                        </a:rPr>
                        <a:t>1.  3C + 7D + 1U es equivalente al número:</a:t>
                      </a:r>
                    </a:p>
                    <a:p>
                      <a:pPr marL="342900" lvl="0" indent="-342900">
                        <a:buFont typeface="+mj-lt"/>
                        <a:buAutoNum type="alphaLcParenR"/>
                      </a:pPr>
                      <a:r>
                        <a:rPr lang="es-CL" sz="2400" kern="1200" dirty="0">
                          <a:effectLst/>
                        </a:rPr>
                        <a:t>371</a:t>
                      </a:r>
                    </a:p>
                    <a:p>
                      <a:pPr marL="342900" lvl="0" indent="-342900">
                        <a:buFont typeface="+mj-lt"/>
                        <a:buAutoNum type="alphaLcParenR"/>
                      </a:pPr>
                      <a:r>
                        <a:rPr lang="es-CL" sz="2400" kern="1200" dirty="0">
                          <a:effectLst/>
                        </a:rPr>
                        <a:t>173</a:t>
                      </a:r>
                    </a:p>
                    <a:p>
                      <a:pPr marL="342900" lvl="0" indent="-342900">
                        <a:buFont typeface="+mj-lt"/>
                        <a:buAutoNum type="alphaLcParenR"/>
                      </a:pPr>
                      <a:r>
                        <a:rPr lang="es-CL" sz="2400" kern="1200" dirty="0">
                          <a:effectLst/>
                        </a:rPr>
                        <a:t>317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s-CL" sz="2400" kern="1200" dirty="0">
                          <a:effectLst/>
                        </a:rPr>
                        <a:t>713</a:t>
                      </a:r>
                      <a:endParaRPr lang="es-C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es-CL" sz="2400" dirty="0">
                          <a:effectLst/>
                        </a:rPr>
                        <a:t>2. </a:t>
                      </a:r>
                      <a:r>
                        <a:rPr lang="es-CL" sz="2400" kern="1200" dirty="0">
                          <a:effectLst/>
                        </a:rPr>
                        <a:t>En el número 683, el 6 corresponde a:</a:t>
                      </a:r>
                    </a:p>
                    <a:p>
                      <a:pPr marL="457200" lvl="0" indent="-457200">
                        <a:buFont typeface="+mj-lt"/>
                        <a:buAutoNum type="alphaLcParenR"/>
                      </a:pPr>
                      <a:r>
                        <a:rPr lang="es-CL" sz="2400" kern="1200" dirty="0">
                          <a:effectLst/>
                        </a:rPr>
                        <a:t>Unidades</a:t>
                      </a:r>
                    </a:p>
                    <a:p>
                      <a:pPr marL="457200" lvl="0" indent="-457200">
                        <a:buFont typeface="+mj-lt"/>
                        <a:buAutoNum type="alphaLcParenR"/>
                      </a:pPr>
                      <a:r>
                        <a:rPr lang="es-CL" sz="2400" kern="1200" dirty="0">
                          <a:effectLst/>
                        </a:rPr>
                        <a:t>Decenas</a:t>
                      </a:r>
                    </a:p>
                    <a:p>
                      <a:pPr marL="457200" lvl="0" indent="-457200">
                        <a:buFont typeface="+mj-lt"/>
                        <a:buAutoNum type="alphaLcParenR"/>
                      </a:pPr>
                      <a:r>
                        <a:rPr lang="es-CL" sz="2400" kern="1200" dirty="0">
                          <a:effectLst/>
                        </a:rPr>
                        <a:t>Centenas </a:t>
                      </a:r>
                    </a:p>
                    <a:p>
                      <a:pPr marL="457200" indent="-457200">
                        <a:buFont typeface="+mj-lt"/>
                        <a:buAutoNum type="alphaLcParenR"/>
                      </a:pPr>
                      <a:r>
                        <a:rPr lang="es-CL" sz="2400" kern="1200" dirty="0">
                          <a:effectLst/>
                        </a:rPr>
                        <a:t>Unidades de mil</a:t>
                      </a:r>
                      <a:endParaRPr lang="es-CL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95536" y="1441321"/>
            <a:ext cx="65117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Marca la alternativa de la respuesta que consideres correcta.</a:t>
            </a:r>
            <a:endParaRPr kumimoji="0" lang="es-C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899592" y="3212976"/>
            <a:ext cx="1476164" cy="36004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Rectángulo redondeado"/>
          <p:cNvSpPr/>
          <p:nvPr/>
        </p:nvSpPr>
        <p:spPr>
          <a:xfrm>
            <a:off x="4797152" y="3933056"/>
            <a:ext cx="1863080" cy="36004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468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</TotalTime>
  <Words>379</Words>
  <Application>Microsoft Office PowerPoint</Application>
  <PresentationFormat>Presentación en pantalla (4:3)</PresentationFormat>
  <Paragraphs>68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Tema de Office</vt:lpstr>
      <vt:lpstr>APOYO GUÍA N° 4</vt:lpstr>
      <vt:lpstr>INICIO:</vt:lpstr>
      <vt:lpstr>Valor posicional</vt:lpstr>
      <vt:lpstr>Lectura de Números</vt:lpstr>
      <vt:lpstr>Desarrollo</vt:lpstr>
      <vt:lpstr>¿Cuál fue tu respuesta?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maka</cp:lastModifiedBy>
  <cp:revision>21</cp:revision>
  <dcterms:created xsi:type="dcterms:W3CDTF">2020-03-26T01:06:58Z</dcterms:created>
  <dcterms:modified xsi:type="dcterms:W3CDTF">2020-04-02T19:55:55Z</dcterms:modified>
</cp:coreProperties>
</file>