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7" r:id="rId4"/>
    <p:sldId id="265" r:id="rId5"/>
    <p:sldId id="264" r:id="rId6"/>
    <p:sldId id="266" r:id="rId7"/>
    <p:sldId id="263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A7E8FF"/>
    <a:srgbClr val="D4ECBA"/>
    <a:srgbClr val="A6D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64897-6C35-44A6-A3E9-472A0BAA6287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F092E-2F47-4599-888E-0D7ACF6DE7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2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F092E-2F47-4599-888E-0D7ACF6DE7B1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31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F092E-2F47-4599-888E-0D7ACF6DE7B1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313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F092E-2F47-4599-888E-0D7ACF6DE7B1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313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F092E-2F47-4599-888E-0D7ACF6DE7B1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313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470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33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0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345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94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75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08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494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182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89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26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E41B-73CD-4CE0-87E2-A1BA585C8505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64E94-DBB4-414E-8AB0-43CA5A4CC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01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635896" y="188640"/>
            <a:ext cx="5040560" cy="1470025"/>
          </a:xfrm>
        </p:spPr>
        <p:txBody>
          <a:bodyPr/>
          <a:lstStyle/>
          <a:p>
            <a:r>
              <a:rPr lang="es-MX" dirty="0">
                <a:latin typeface="Cooper Black" pitchFamily="18" charset="0"/>
              </a:rPr>
              <a:t>ESTUDIANDO EN CASA</a:t>
            </a:r>
            <a:endParaRPr lang="es-CL" dirty="0">
              <a:latin typeface="Cooper Black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99791" y="5661248"/>
            <a:ext cx="5043117" cy="1080120"/>
          </a:xfrm>
        </p:spPr>
        <p:txBody>
          <a:bodyPr/>
          <a:lstStyle/>
          <a:p>
            <a:r>
              <a:rPr lang="es-MX" b="1" dirty="0">
                <a:solidFill>
                  <a:schemeClr val="tx1"/>
                </a:solidFill>
              </a:rPr>
              <a:t>COLEGIO MINERAL EL TENIENTE</a:t>
            </a:r>
            <a:endParaRPr lang="es-CL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2869"/>
            <a:ext cx="7429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36712" y="1736279"/>
            <a:ext cx="2376264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RESUMEN</a:t>
            </a:r>
            <a:endParaRPr lang="es-CL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8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95" y="68281"/>
            <a:ext cx="1008112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1691679" y="156965"/>
            <a:ext cx="7056785" cy="1471835"/>
          </a:xfrm>
          <a:prstGeom prst="wedgeRoundRectCallout">
            <a:avLst>
              <a:gd name="adj1" fmla="val -64086"/>
              <a:gd name="adj2" fmla="val -1353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Para poder comprender completamente un texto, utilizamos las estrategias de comprensión Lectora</a:t>
            </a:r>
            <a:endParaRPr lang="es-CL" sz="32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4000" b="1" cap="all" dirty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ea typeface="Calibri"/>
                <a:cs typeface="Times New Roman"/>
              </a:rPr>
              <a:t>Las estrategias de comprensión lectora, son un conjunto de acciones  ordenadas que realizamos para conocer y comprender de mejor manera un texto que se nos presenta.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sz="1400" b="1" cap="all" dirty="0">
              <a:ln w="4496" cap="flat" cmpd="sng" algn="ctr">
                <a:solidFill>
                  <a:srgbClr val="5C437A"/>
                </a:solidFill>
                <a:prstDash val="solid"/>
                <a:round/>
              </a:ln>
              <a:gradFill>
                <a:gsLst>
                  <a:gs pos="0">
                    <a:srgbClr val="381563"/>
                  </a:gs>
                  <a:gs pos="43000">
                    <a:srgbClr val="7B34D2"/>
                  </a:gs>
                  <a:gs pos="48000">
                    <a:srgbClr val="7230C3"/>
                  </a:gs>
                  <a:gs pos="100000">
                    <a:srgbClr val="381563"/>
                  </a:gs>
                </a:gsLst>
                <a:lin ang="5400000" scaled="0"/>
              </a:gradFill>
              <a:effectLst>
                <a:reflection blurRad="12700" stA="28000" endPos="45000" dist="1003" dir="5400000" sy="-100000" algn="bl"/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sz="1400" b="1" cap="all" dirty="0">
              <a:ln w="4496" cap="flat" cmpd="sng" algn="ctr">
                <a:solidFill>
                  <a:srgbClr val="5C437A"/>
                </a:solidFill>
                <a:prstDash val="solid"/>
                <a:round/>
              </a:ln>
              <a:gradFill>
                <a:gsLst>
                  <a:gs pos="0">
                    <a:srgbClr val="381563"/>
                  </a:gs>
                  <a:gs pos="43000">
                    <a:srgbClr val="7B34D2"/>
                  </a:gs>
                  <a:gs pos="48000">
                    <a:srgbClr val="7230C3"/>
                  </a:gs>
                  <a:gs pos="100000">
                    <a:srgbClr val="381563"/>
                  </a:gs>
                </a:gsLst>
                <a:lin ang="5400000" scaled="0"/>
              </a:gradFill>
              <a:effectLst>
                <a:reflection blurRad="12700" stA="28000" endPos="45000" dist="1003" dir="5400000" sy="-100000" algn="bl"/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CL" sz="1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2861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7101" y="202630"/>
            <a:ext cx="8229600" cy="1498178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pic>
        <p:nvPicPr>
          <p:cNvPr id="1028" name="Picture 4" descr="C:\Users\MONICA\Desktop\teacher-storyteller-fema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12360" y="86156"/>
            <a:ext cx="1021181" cy="219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395536" y="86156"/>
            <a:ext cx="6408712" cy="1326620"/>
          </a:xfrm>
          <a:prstGeom prst="wedgeRoundRectCallout">
            <a:avLst>
              <a:gd name="adj1" fmla="val 73464"/>
              <a:gd name="adj2" fmla="val -112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>
                <a:solidFill>
                  <a:schemeClr val="tx1"/>
                </a:solidFill>
              </a:rPr>
              <a:t>¡Repasaremos las estrategias de comprensión lectora!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494396"/>
              </p:ext>
            </p:extLst>
          </p:nvPr>
        </p:nvGraphicFramePr>
        <p:xfrm>
          <a:off x="323528" y="1772816"/>
          <a:ext cx="8279238" cy="4608512"/>
        </p:xfrm>
        <a:graphic>
          <a:graphicData uri="http://schemas.openxmlformats.org/drawingml/2006/table">
            <a:tbl>
              <a:tblPr firstRow="1" firstCol="1" bandRow="1"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2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11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 dirty="0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1.-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HALLAR LA IDEA PRINCIPAL</a:t>
                      </a:r>
                      <a:endParaRPr lang="es-C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76650" algn="l"/>
                        </a:tabLst>
                      </a:pPr>
                      <a:r>
                        <a:rPr lang="es-C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MX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Los textos esconden en su estructura, en su trama, una idea que es la que nos dice todo, pero de una forma resumida.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7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2.-</a:t>
                      </a:r>
                      <a:endParaRPr lang="es-C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 dirty="0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RECORDAR HECHOS Y DETALLES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76650" algn="l"/>
                        </a:tabLst>
                      </a:pPr>
                      <a:r>
                        <a:rPr lang="es-MX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Es toda aquella información, datos, palabras, que el texto nos entrega, en donde se nos menciona como va ocurriendo  la o las situaciones que te ayudan a comprenderla idea principal.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55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7101" y="202630"/>
            <a:ext cx="8229600" cy="1498178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pic>
        <p:nvPicPr>
          <p:cNvPr id="1028" name="Picture 4" descr="C:\Users\MONICA\Desktop\teacher-storyteller-fema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12360" y="86156"/>
            <a:ext cx="1021181" cy="219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395536" y="86156"/>
            <a:ext cx="6408712" cy="1326620"/>
          </a:xfrm>
          <a:prstGeom prst="wedgeRoundRectCallout">
            <a:avLst>
              <a:gd name="adj1" fmla="val 73464"/>
              <a:gd name="adj2" fmla="val -112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>
                <a:solidFill>
                  <a:schemeClr val="tx1"/>
                </a:solidFill>
              </a:rPr>
              <a:t>¡Repasaremos las estrategias de comprensión lectora!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29126"/>
              </p:ext>
            </p:extLst>
          </p:nvPr>
        </p:nvGraphicFramePr>
        <p:xfrm>
          <a:off x="323528" y="1772816"/>
          <a:ext cx="8279238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2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3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 dirty="0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3.-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COMPRENDER LA SECUENCIA</a:t>
                      </a:r>
                      <a:endParaRPr lang="es-C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76650" algn="l"/>
                        </a:tabLst>
                      </a:pPr>
                      <a:r>
                        <a:rPr lang="es-C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MX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Es entender que todas las situaciones en el texto van ocurriendo en un orden (Inicio, desarrollo, cierre), para que al leer en su totalidad, tenga la concordancia adecuada.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4.- </a:t>
                      </a:r>
                      <a:endParaRPr lang="es-C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 dirty="0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RECONOCER CAUSA Y EFECTO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76650" algn="l"/>
                        </a:tabLst>
                      </a:pPr>
                      <a:r>
                        <a:rPr lang="es-C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Son informaciones o ideas  que sirven para explicar sucesos que luego ocurren.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7101" y="202630"/>
            <a:ext cx="8229600" cy="1498178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pic>
        <p:nvPicPr>
          <p:cNvPr id="1028" name="Picture 4" descr="C:\Users\MONICA\Desktop\teacher-storyteller-fema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12360" y="86156"/>
            <a:ext cx="1021181" cy="219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395536" y="86156"/>
            <a:ext cx="6408712" cy="1326620"/>
          </a:xfrm>
          <a:prstGeom prst="wedgeRoundRectCallout">
            <a:avLst>
              <a:gd name="adj1" fmla="val 73464"/>
              <a:gd name="adj2" fmla="val -112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>
                <a:solidFill>
                  <a:schemeClr val="tx1"/>
                </a:solidFill>
              </a:rPr>
              <a:t>¡Repasaremos las estrategias de comprensión lectora!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342013"/>
              </p:ext>
            </p:extLst>
          </p:nvPr>
        </p:nvGraphicFramePr>
        <p:xfrm>
          <a:off x="251520" y="1556791"/>
          <a:ext cx="8279238" cy="5112568"/>
        </p:xfrm>
        <a:graphic>
          <a:graphicData uri="http://schemas.openxmlformats.org/drawingml/2006/table">
            <a:tbl>
              <a:tblPr firstRow="1" firstCol="1" bandRow="1"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2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cap="all" dirty="0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5.- 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COMPARAR Y CONTRASTAR</a:t>
                      </a:r>
                      <a:endParaRPr lang="es-C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76650" algn="l"/>
                        </a:tabLst>
                      </a:pPr>
                      <a:r>
                        <a:rPr lang="es-C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MX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La comparación mostrará la semejanza entre dos ideas, objetos, personas o animales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cap="all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6.-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HACER PREDICIONES</a:t>
                      </a:r>
                      <a:endParaRPr lang="es-C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76650" algn="l"/>
                        </a:tabLst>
                      </a:pPr>
                      <a:r>
                        <a:rPr lang="es-MX" sz="2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Es anticiparnos</a:t>
                      </a:r>
                      <a:r>
                        <a:rPr lang="es-MX" sz="24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a una situación que podría ocurrir en </a:t>
                      </a:r>
                      <a:r>
                        <a:rPr lang="es-MX" sz="2400" baseline="0">
                          <a:effectLst/>
                          <a:latin typeface="+mn-lt"/>
                          <a:ea typeface="Calibri"/>
                          <a:cs typeface="Times New Roman"/>
                        </a:rPr>
                        <a:t>un texto</a:t>
                      </a:r>
                      <a:endParaRPr lang="es-MX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23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7101" y="202630"/>
            <a:ext cx="8229600" cy="1498178"/>
          </a:xfrm>
        </p:spPr>
        <p:txBody>
          <a:bodyPr>
            <a:normAutofit/>
          </a:bodyPr>
          <a:lstStyle/>
          <a:p>
            <a:endParaRPr lang="es-CL" dirty="0"/>
          </a:p>
        </p:txBody>
      </p:sp>
      <p:pic>
        <p:nvPicPr>
          <p:cNvPr id="1028" name="Picture 4" descr="C:\Users\MONICA\Desktop\teacher-storyteller-fema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12360" y="86156"/>
            <a:ext cx="1021181" cy="219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395536" y="86156"/>
            <a:ext cx="6408712" cy="1326620"/>
          </a:xfrm>
          <a:prstGeom prst="wedgeRoundRectCallout">
            <a:avLst>
              <a:gd name="adj1" fmla="val 73464"/>
              <a:gd name="adj2" fmla="val -112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>
                <a:solidFill>
                  <a:schemeClr val="tx1"/>
                </a:solidFill>
              </a:rPr>
              <a:t>¡Repasaremos las estrategias de comprensión lectora!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849157"/>
              </p:ext>
            </p:extLst>
          </p:nvPr>
        </p:nvGraphicFramePr>
        <p:xfrm>
          <a:off x="251520" y="1556791"/>
          <a:ext cx="8279238" cy="5184576"/>
        </p:xfrm>
        <a:graphic>
          <a:graphicData uri="http://schemas.openxmlformats.org/drawingml/2006/table">
            <a:tbl>
              <a:tblPr firstRow="1" firstCol="1" bandRow="1"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2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cap="all" dirty="0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7.- 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 dirty="0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HALLAR SIGNIFICADO DE PALABAS EN CONTEXTO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76650" algn="l"/>
                        </a:tabLst>
                      </a:pPr>
                      <a:r>
                        <a:rPr lang="es-CL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Buscar el significado de palabras desconocidas de acuerdo a lo que el  texto  va mostrando.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2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cap="all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8.- 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cap="all" dirty="0">
                          <a:ln w="4496" cap="flat" cmpd="sng" algn="ctr">
                            <a:solidFill>
                              <a:srgbClr val="5C437A"/>
                            </a:solidFill>
                            <a:prstDash val="solid"/>
                            <a:round/>
                          </a:ln>
                          <a:effectLst>
                            <a:reflection blurRad="12700" stA="28000" endPos="45000" dist="1003" dir="5400000" sy="-100000" algn="bl"/>
                          </a:effectLst>
                          <a:latin typeface="Calibri"/>
                          <a:ea typeface="Calibri"/>
                          <a:cs typeface="Calibri"/>
                        </a:rPr>
                        <a:t>SACAR CONCLUSIONES Y HACER INFERENCIA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76650" algn="l"/>
                        </a:tabLst>
                      </a:pPr>
                      <a:r>
                        <a:rPr lang="es-MX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 determinar</a:t>
                      </a:r>
                      <a:r>
                        <a:rPr lang="es-MX" sz="2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un juicio a partir de sus hechos</a:t>
                      </a:r>
                      <a:r>
                        <a:rPr lang="es-MX" sz="24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proposiciones o principios, sean generales o particulares.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584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11526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305</Words>
  <Application>Microsoft Office PowerPoint</Application>
  <PresentationFormat>Presentación en pantalla (4:3)</PresentationFormat>
  <Paragraphs>39</Paragraphs>
  <Slides>7</Slides>
  <Notes>4</Notes>
  <HiddenSlides>1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Cooper Black</vt:lpstr>
      <vt:lpstr>Times New Roman</vt:lpstr>
      <vt:lpstr>Tema de Office</vt:lpstr>
      <vt:lpstr>ESTUDIANDO EN CASA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</dc:creator>
  <cp:lastModifiedBy>maka</cp:lastModifiedBy>
  <cp:revision>56</cp:revision>
  <dcterms:created xsi:type="dcterms:W3CDTF">2020-03-20T15:12:58Z</dcterms:created>
  <dcterms:modified xsi:type="dcterms:W3CDTF">2020-05-07T02:18:54Z</dcterms:modified>
</cp:coreProperties>
</file>