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8" r:id="rId4"/>
    <p:sldId id="257" r:id="rId5"/>
    <p:sldId id="260" r:id="rId6"/>
    <p:sldId id="265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7E8FF"/>
    <a:srgbClr val="D4ECBA"/>
    <a:srgbClr val="A6D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64897-6C35-44A6-A3E9-472A0BAA628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F092E-2F47-4599-888E-0D7ACF6DE7B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29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F092E-2F47-4599-888E-0D7ACF6DE7B1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931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F092E-2F47-4599-888E-0D7ACF6DE7B1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931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F092E-2F47-4599-888E-0D7ACF6DE7B1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931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70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33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0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345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994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75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08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494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182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789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E41B-73CD-4CE0-87E2-A1BA585C8505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26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E41B-73CD-4CE0-87E2-A1BA585C8505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64E94-DBB4-414E-8AB0-43CA5A4CCE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001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35896" y="188640"/>
            <a:ext cx="5040560" cy="1470025"/>
          </a:xfrm>
        </p:spPr>
        <p:txBody>
          <a:bodyPr/>
          <a:lstStyle/>
          <a:p>
            <a:r>
              <a:rPr lang="es-MX" dirty="0">
                <a:latin typeface="Cooper Black" pitchFamily="18" charset="0"/>
              </a:rPr>
              <a:t>ESTUDIANDO EN CASA</a:t>
            </a:r>
            <a:endParaRPr lang="es-CL" dirty="0">
              <a:latin typeface="Cooper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99791" y="5661248"/>
            <a:ext cx="5043117" cy="1080120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COLEGIO MINERAL EL TENIENTE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Resultado de imagen de MENSAJE SOBRE  de la lectura comprensiva PARA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483768" cy="151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2869"/>
            <a:ext cx="7429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4561" y="1988840"/>
            <a:ext cx="2232248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FF00"/>
                </a:solidFill>
              </a:rPr>
              <a:t>ESTRATEGIAS DE COMPRENSIÓN</a:t>
            </a:r>
            <a:endParaRPr lang="es-C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152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1028" name="Picture 4" descr="C:\Users\MONICA\Desktop\teacher-storytell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3111" y="0"/>
            <a:ext cx="984847" cy="21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395536" y="136282"/>
            <a:ext cx="7128792" cy="1708541"/>
          </a:xfrm>
          <a:prstGeom prst="wedgeRoundRectCallout">
            <a:avLst>
              <a:gd name="adj1" fmla="val 60404"/>
              <a:gd name="adj2" fmla="val -2328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Se puede…. </a:t>
            </a:r>
            <a:r>
              <a:rPr lang="es-MX" sz="4800" b="1" dirty="0">
                <a:solidFill>
                  <a:schemeClr val="tx1"/>
                </a:solidFill>
              </a:rPr>
              <a:t>¡Si se puede!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030" name="Picture 6" descr="Resultado de imagen de estrategias de comprensi´n lect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91" y="2195910"/>
            <a:ext cx="6858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34936"/>
            <a:ext cx="8229600" cy="114300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80"/>
            <a:ext cx="1188132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979712" y="260648"/>
            <a:ext cx="6624736" cy="1205831"/>
          </a:xfrm>
          <a:prstGeom prst="wedgeRoundRectCallout">
            <a:avLst>
              <a:gd name="adj1" fmla="val -64124"/>
              <a:gd name="adj2" fmla="val -2272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¡Ahora continuamos aprendiendo!</a:t>
            </a:r>
            <a:endParaRPr lang="es-CL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865454"/>
              </p:ext>
            </p:extLst>
          </p:nvPr>
        </p:nvGraphicFramePr>
        <p:xfrm>
          <a:off x="457200" y="1600200"/>
          <a:ext cx="8229600" cy="4511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sz="2400" dirty="0"/>
                        <a:t>Tener ganas  de estudiar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sz="2400" dirty="0"/>
                        <a:t>Tener hambre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sz="2400" dirty="0"/>
                        <a:t>Sentarse cómodo(a)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sz="2400" dirty="0"/>
                        <a:t>Tener sueño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sz="2400" dirty="0"/>
                        <a:t>Tener todas tus cosas</a:t>
                      </a:r>
                      <a:r>
                        <a:rPr lang="es-CL" sz="2400" baseline="0" dirty="0"/>
                        <a:t> a la vista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sz="2400" dirty="0"/>
                        <a:t>No tener tus libros y cuadernos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sz="2400" dirty="0"/>
                        <a:t>Tener bastante luz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CL" sz="2400" dirty="0"/>
                        <a:t>Estar en oscuridad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600" b="1" dirty="0"/>
                        <a:t>ESFORZARSE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b="1" dirty="0">
                          <a:solidFill>
                            <a:srgbClr val="FF0000"/>
                          </a:solidFill>
                        </a:rPr>
                        <a:t>RENDIRSE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94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1028" name="Picture 4" descr="C:\Users\MONICA\Desktop\teacher-storytell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86156"/>
            <a:ext cx="1021181" cy="21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907704" y="404664"/>
            <a:ext cx="4896544" cy="1296144"/>
          </a:xfrm>
          <a:prstGeom prst="wedgeRoundRectCallout">
            <a:avLst>
              <a:gd name="adj1" fmla="val 76923"/>
              <a:gd name="adj2" fmla="val -30601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¡Comencemos!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040" name="Picture 16" descr="C:\Users\MONICA\Desktop\Letras-de-colores-girando-0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43300"/>
            <a:ext cx="792088" cy="7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MONICA\Desktop\Letras-de-colores-girando-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07" y="2636656"/>
            <a:ext cx="726573" cy="7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MONICA\Desktop\Letras-de-colores-girando-1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73239"/>
            <a:ext cx="724559" cy="7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MONICA\Desktop\Letras-de-colores-girando-2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36" y="2689078"/>
            <a:ext cx="589919" cy="69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de estrategias de comprensi´n lecto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450904" cy="35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5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5" y="68281"/>
            <a:ext cx="1008112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691679" y="156965"/>
            <a:ext cx="5349405" cy="1205831"/>
          </a:xfrm>
          <a:prstGeom prst="wedgeRoundRectCallout">
            <a:avLst>
              <a:gd name="adj1" fmla="val -64086"/>
              <a:gd name="adj2" fmla="val -1353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ESTRATEGIA 7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7.- HALLAR SIGNIFICADO DE PALABAS EN CONTEXTO</a:t>
            </a:r>
            <a:endParaRPr lang="es-CL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CL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14295" y="2708920"/>
            <a:ext cx="8822201" cy="40324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MX" sz="3600" dirty="0">
              <a:solidFill>
                <a:srgbClr val="222222"/>
              </a:solidFill>
              <a:latin typeface="arial"/>
            </a:endParaRPr>
          </a:p>
          <a:p>
            <a:pPr lvl="0" algn="ctr"/>
            <a:r>
              <a:rPr lang="es-MX" sz="3600" dirty="0">
                <a:solidFill>
                  <a:srgbClr val="222222"/>
                </a:solidFill>
                <a:latin typeface="arial"/>
              </a:rPr>
              <a:t> </a:t>
            </a:r>
          </a:p>
          <a:p>
            <a:pPr lvl="0" algn="ctr"/>
            <a:r>
              <a:rPr lang="es-MX" sz="2800" dirty="0">
                <a:solidFill>
                  <a:srgbClr val="222222"/>
                </a:solidFill>
                <a:latin typeface="arial"/>
              </a:rPr>
              <a:t>Ejemplo. Si el texto dice:</a:t>
            </a:r>
          </a:p>
          <a:p>
            <a:pPr lvl="0" algn="ctr"/>
            <a:r>
              <a:rPr lang="es-MX" sz="2800" dirty="0">
                <a:solidFill>
                  <a:srgbClr val="222222"/>
                </a:solidFill>
                <a:latin typeface="arial"/>
              </a:rPr>
              <a:t>El gato en el tejado miraba petrificado al perro gigante</a:t>
            </a:r>
          </a:p>
          <a:p>
            <a:pPr lvl="0" algn="ctr"/>
            <a:r>
              <a:rPr lang="es-MX" sz="2800" dirty="0">
                <a:solidFill>
                  <a:srgbClr val="222222"/>
                </a:solidFill>
                <a:latin typeface="arial"/>
              </a:rPr>
              <a:t>¿Qué significa la palabra «</a:t>
            </a:r>
            <a:r>
              <a:rPr lang="es-MX" sz="2800" b="1" u="sng" dirty="0">
                <a:solidFill>
                  <a:schemeClr val="tx1"/>
                </a:solidFill>
                <a:latin typeface="arial"/>
              </a:rPr>
              <a:t>Petrificado</a:t>
            </a:r>
            <a:r>
              <a:rPr lang="es-MX" sz="2800" dirty="0">
                <a:solidFill>
                  <a:srgbClr val="222222"/>
                </a:solidFill>
                <a:latin typeface="arial"/>
              </a:rPr>
              <a:t>»?</a:t>
            </a:r>
          </a:p>
          <a:p>
            <a:pPr lvl="0" algn="ctr"/>
            <a:r>
              <a:rPr lang="es-MX" sz="2800" dirty="0">
                <a:solidFill>
                  <a:srgbClr val="222222"/>
                </a:solidFill>
                <a:latin typeface="arial"/>
              </a:rPr>
              <a:t>Luego entenderás de qué forma se encontraba el gato</a:t>
            </a:r>
          </a:p>
          <a:p>
            <a:pPr lvl="0" algn="ctr"/>
            <a:r>
              <a:rPr lang="es-MX" sz="2800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Petrificado: endurecimiento o rigidez de una cosa de manera tal que se asemeje a una roca.</a:t>
            </a:r>
          </a:p>
          <a:p>
            <a:pPr lvl="0" algn="ctr"/>
            <a:endParaRPr lang="es-MX" sz="2800" dirty="0">
              <a:solidFill>
                <a:srgbClr val="C00000"/>
              </a:solidFill>
              <a:latin typeface="arial"/>
            </a:endParaRPr>
          </a:p>
          <a:p>
            <a:pPr lvl="0" algn="ctr"/>
            <a:r>
              <a:rPr lang="es-MX" sz="2800" b="1" dirty="0">
                <a:solidFill>
                  <a:schemeClr val="tx1"/>
                </a:solidFill>
                <a:latin typeface="arial"/>
              </a:rPr>
              <a:t>Conclusión: </a:t>
            </a:r>
            <a:r>
              <a:rPr lang="es-MX" sz="2800" b="1" dirty="0">
                <a:solidFill>
                  <a:srgbClr val="C00000"/>
                </a:solidFill>
                <a:latin typeface="arial"/>
              </a:rPr>
              <a:t>el gato estaba rígido o tieso ante la presencia del perro</a:t>
            </a:r>
          </a:p>
          <a:p>
            <a:pPr lvl="0" algn="ctr"/>
            <a:endParaRPr lang="es-MX" sz="3600" dirty="0">
              <a:solidFill>
                <a:srgbClr val="222222"/>
              </a:solidFill>
              <a:latin typeface="arial"/>
            </a:endParaRPr>
          </a:p>
          <a:p>
            <a:pPr lvl="0" algn="ctr"/>
            <a:endParaRPr lang="es-CL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1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0217" y="17415"/>
            <a:ext cx="108012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691679" y="156965"/>
            <a:ext cx="5349405" cy="1205831"/>
          </a:xfrm>
          <a:prstGeom prst="wedgeRoundRectCallout">
            <a:avLst>
              <a:gd name="adj1" fmla="val 62820"/>
              <a:gd name="adj2" fmla="val -1698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ESTRATEGIA 8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MX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8.- SACAR CONCLUSIONES Y HACER INFERENCIA</a:t>
            </a:r>
            <a:endParaRPr lang="es-CL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CL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107504" y="2780928"/>
            <a:ext cx="8856869" cy="3894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>
                <a:solidFill>
                  <a:srgbClr val="222222"/>
                </a:solidFill>
                <a:latin typeface="arial"/>
              </a:rPr>
              <a:t>Cuando Carlitos despertó en la mañana, sintió mucho calor y abrió la ventana. El sol ya estaba en lo alto, no había ninguna nube, el cielo estaba completamente despejado. Su mamá le dijo: «es un día precioso, acuérdate de llevar la toalla», Carlitos tomo su toalla y partieron juntos.</a:t>
            </a:r>
          </a:p>
          <a:p>
            <a:pPr lvl="0" algn="ctr"/>
            <a:r>
              <a:rPr lang="es-MX" sz="2400" dirty="0">
                <a:solidFill>
                  <a:srgbClr val="222222"/>
                </a:solidFill>
                <a:latin typeface="arial"/>
              </a:rPr>
              <a:t>Concluye: ¿Dónde fueron Carlitos y su mamá?</a:t>
            </a:r>
          </a:p>
          <a:p>
            <a:pPr lvl="0" algn="ctr"/>
            <a:endParaRPr lang="es-MX" sz="2400" dirty="0">
              <a:solidFill>
                <a:srgbClr val="222222"/>
              </a:solidFill>
              <a:latin typeface="arial"/>
            </a:endParaRPr>
          </a:p>
          <a:p>
            <a:pPr lvl="0" algn="ctr"/>
            <a:r>
              <a:rPr lang="es-MX" sz="2400" dirty="0">
                <a:solidFill>
                  <a:srgbClr val="222222"/>
                </a:solidFill>
                <a:latin typeface="arial"/>
              </a:rPr>
              <a:t>Infiere:¿Qué crees que hizo Carlitos y su mama en ese lugar?</a:t>
            </a:r>
            <a:endParaRPr lang="es-C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6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0217" y="17415"/>
            <a:ext cx="108012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691679" y="156965"/>
            <a:ext cx="5349405" cy="1205831"/>
          </a:xfrm>
          <a:prstGeom prst="wedgeRoundRectCallout">
            <a:avLst>
              <a:gd name="adj1" fmla="val 62820"/>
              <a:gd name="adj2" fmla="val -1698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Ahora Compara y contrasta los objetos presentados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MX" sz="1400" b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CL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2" name="Picture 4" descr="Resultado de imagen de que es comparar y contrastar en un tex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80928"/>
            <a:ext cx="8664897" cy="34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7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1028" name="Picture 4" descr="C:\Users\MONICA\Desktop\teacher-storytell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52662" cy="21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1691680" y="116632"/>
            <a:ext cx="6120680" cy="1440160"/>
          </a:xfrm>
          <a:prstGeom prst="wedgeRoundRectCallout">
            <a:avLst>
              <a:gd name="adj1" fmla="val -57759"/>
              <a:gd name="adj2" fmla="val -1349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3200" b="1" dirty="0">
                <a:solidFill>
                  <a:prstClr val="black"/>
                </a:solidFill>
              </a:rPr>
              <a:t>ESTRATEGIA 6</a:t>
            </a:r>
            <a:endParaRPr lang="es-CL" sz="3200" b="1" dirty="0">
              <a:solidFill>
                <a:prstClr val="black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s-MX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Calibri"/>
                <a:cs typeface="Times New Roman"/>
              </a:rPr>
              <a:t>6.-HACER PREDICIONES</a:t>
            </a:r>
            <a:endParaRPr lang="es-CL" sz="1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s-CL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074" name="Picture 2" descr="C:\Users\MONICA\Desktop\descarga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14588"/>
            <a:ext cx="3240360" cy="39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6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0217" y="17415"/>
            <a:ext cx="108012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467543" y="156965"/>
            <a:ext cx="6573541" cy="1205831"/>
          </a:xfrm>
          <a:prstGeom prst="wedgeRoundRectCallout">
            <a:avLst>
              <a:gd name="adj1" fmla="val 62820"/>
              <a:gd name="adj2" fmla="val -1698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Observa esta imagen y predice que les podría suceder…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7968"/>
            <a:ext cx="5898084" cy="442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931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256</Words>
  <Application>Microsoft Office PowerPoint</Application>
  <PresentationFormat>Presentación en pantalla (4:3)</PresentationFormat>
  <Paragraphs>52</Paragraphs>
  <Slides>10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</vt:lpstr>
      <vt:lpstr>Calibri</vt:lpstr>
      <vt:lpstr>Cooper Black</vt:lpstr>
      <vt:lpstr>Times New Roman</vt:lpstr>
      <vt:lpstr>Tema de Office</vt:lpstr>
      <vt:lpstr>ESTUDIANDO EN CASA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</dc:creator>
  <cp:lastModifiedBy>maka</cp:lastModifiedBy>
  <cp:revision>58</cp:revision>
  <dcterms:created xsi:type="dcterms:W3CDTF">2020-03-20T15:12:58Z</dcterms:created>
  <dcterms:modified xsi:type="dcterms:W3CDTF">2020-05-02T02:04:18Z</dcterms:modified>
</cp:coreProperties>
</file>