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D86E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64897-6C35-44A6-A3E9-472A0BAA6287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F092E-2F47-4599-888E-0D7ACF6DE7B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329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F092E-2F47-4599-888E-0D7ACF6DE7B1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9313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F092E-2F47-4599-888E-0D7ACF6DE7B1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9313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F092E-2F47-4599-888E-0D7ACF6DE7B1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9313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470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9335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0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345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994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8753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08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4944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182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7894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126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2E41B-73CD-4CE0-87E2-A1BA585C8505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01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3" Type="http://schemas.openxmlformats.org/officeDocument/2006/relationships/image" Target="../media/image4.png"/><Relationship Id="rId7" Type="http://schemas.openxmlformats.org/officeDocument/2006/relationships/image" Target="../media/image1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635896" y="188640"/>
            <a:ext cx="5040560" cy="1470025"/>
          </a:xfrm>
        </p:spPr>
        <p:txBody>
          <a:bodyPr/>
          <a:lstStyle/>
          <a:p>
            <a:r>
              <a:rPr lang="es-MX" dirty="0">
                <a:latin typeface="Cooper Black" pitchFamily="18" charset="0"/>
              </a:rPr>
              <a:t>ESTUDIANDO EN CASA</a:t>
            </a:r>
            <a:endParaRPr lang="es-CL" dirty="0">
              <a:latin typeface="Cooper Black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699791" y="5661248"/>
            <a:ext cx="5043117" cy="1080120"/>
          </a:xfrm>
        </p:spPr>
        <p:txBody>
          <a:bodyPr/>
          <a:lstStyle/>
          <a:p>
            <a:r>
              <a:rPr lang="es-MX" b="1" dirty="0">
                <a:solidFill>
                  <a:schemeClr val="tx1"/>
                </a:solidFill>
              </a:rPr>
              <a:t>COLEGIO MINERAL EL TENIENTE</a:t>
            </a:r>
            <a:endParaRPr lang="es-CL" b="1" dirty="0">
              <a:solidFill>
                <a:schemeClr val="tx1"/>
              </a:solidFill>
            </a:endParaRPr>
          </a:p>
        </p:txBody>
      </p:sp>
      <p:pic>
        <p:nvPicPr>
          <p:cNvPr id="7170" name="Picture 2" descr="Resultado de imagen de MENSAJE SOBRE  de la lectura comprensiva PARA NIÑ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2483768" cy="151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162869"/>
            <a:ext cx="74295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51520" y="1772816"/>
            <a:ext cx="2232248" cy="7200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FFFF00"/>
                </a:solidFill>
              </a:rPr>
              <a:t>ESTRATEGIAS DE COMPRENSIÓN</a:t>
            </a:r>
            <a:endParaRPr lang="es-C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83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endParaRPr lang="es-CL" dirty="0"/>
          </a:p>
        </p:txBody>
      </p:sp>
      <p:pic>
        <p:nvPicPr>
          <p:cNvPr id="1028" name="Picture 4" descr="C:\Users\MONICA\Desktop\teacher-storyteller-fema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1052662" cy="2195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Llamada rectangular redondeada"/>
          <p:cNvSpPr/>
          <p:nvPr/>
        </p:nvSpPr>
        <p:spPr>
          <a:xfrm>
            <a:off x="1691680" y="116632"/>
            <a:ext cx="7128792" cy="1440160"/>
          </a:xfrm>
          <a:prstGeom prst="wedgeRoundRectCallout">
            <a:avLst>
              <a:gd name="adj1" fmla="val -57759"/>
              <a:gd name="adj2" fmla="val -1349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solidFill>
                  <a:schemeClr val="tx1"/>
                </a:solidFill>
              </a:rPr>
              <a:t>¡Hola!  hoy recordaremos las estrategias de Comprensión lectora</a:t>
            </a:r>
          </a:p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MONICA\Desktop\img1.pn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707" y="2312542"/>
            <a:ext cx="7151298" cy="4356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MONICA\Desktop\Imagen-animada-Leyendo-14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96583" y="1878589"/>
            <a:ext cx="947417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Flecha derecha"/>
          <p:cNvSpPr/>
          <p:nvPr/>
        </p:nvSpPr>
        <p:spPr>
          <a:xfrm>
            <a:off x="251520" y="2924944"/>
            <a:ext cx="648072" cy="79208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43" y="5019675"/>
            <a:ext cx="6826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735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Recuerda:</a:t>
            </a:r>
          </a:p>
          <a:p>
            <a:r>
              <a:rPr lang="es-MX" dirty="0"/>
              <a:t>Estar sentado(a) cómodamente.</a:t>
            </a:r>
          </a:p>
          <a:p>
            <a:r>
              <a:rPr lang="es-MX" dirty="0"/>
              <a:t>Tener la suficiente luz</a:t>
            </a:r>
          </a:p>
          <a:p>
            <a:r>
              <a:rPr lang="es-MX" dirty="0"/>
              <a:t>No debes tener hambre, ni sueño.</a:t>
            </a:r>
          </a:p>
          <a:p>
            <a:r>
              <a:rPr lang="es-MX" dirty="0"/>
              <a:t>No debes tener ruidos fuertes que te distraigan.</a:t>
            </a:r>
            <a:endParaRPr lang="es-C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24328" y="134937"/>
            <a:ext cx="1080120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Llamada rectangular redondeada"/>
          <p:cNvSpPr/>
          <p:nvPr/>
        </p:nvSpPr>
        <p:spPr>
          <a:xfrm>
            <a:off x="539552" y="134936"/>
            <a:ext cx="6624736" cy="1205831"/>
          </a:xfrm>
          <a:prstGeom prst="wedgeRoundRectCallout">
            <a:avLst>
              <a:gd name="adj1" fmla="val 58847"/>
              <a:gd name="adj2" fmla="val -15835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solidFill>
                  <a:schemeClr val="tx1"/>
                </a:solidFill>
              </a:rPr>
              <a:t>¡Ahora nos prepararemos para recordar estrategias!</a:t>
            </a:r>
            <a:endParaRPr lang="es-CL" sz="3200" b="1" dirty="0">
              <a:solidFill>
                <a:schemeClr val="tx1"/>
              </a:solidFill>
            </a:endParaRPr>
          </a:p>
        </p:txBody>
      </p:sp>
      <p:pic>
        <p:nvPicPr>
          <p:cNvPr id="2052" name="Picture 4" descr="C:\Users\MONICA\Desktop\Imagen-animada-Nina-2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972586"/>
            <a:ext cx="791716" cy="143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canalgif.net/Gifs-animados/Personas/Ninos/Imagen-animada-Nino-23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128154"/>
            <a:ext cx="1080120" cy="127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94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endParaRPr lang="es-CL" dirty="0"/>
          </a:p>
        </p:txBody>
      </p:sp>
      <p:pic>
        <p:nvPicPr>
          <p:cNvPr id="1028" name="Picture 4" descr="C:\Users\MONICA\Desktop\teacher-storyteller-fema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1052662" cy="2195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Llamada rectangular redondeada"/>
          <p:cNvSpPr/>
          <p:nvPr/>
        </p:nvSpPr>
        <p:spPr>
          <a:xfrm>
            <a:off x="1691680" y="116632"/>
            <a:ext cx="4896544" cy="1296144"/>
          </a:xfrm>
          <a:prstGeom prst="wedgeRoundRectCallout">
            <a:avLst>
              <a:gd name="adj1" fmla="val -57759"/>
              <a:gd name="adj2" fmla="val -1349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solidFill>
                  <a:schemeClr val="tx1"/>
                </a:solidFill>
              </a:rPr>
              <a:t>¿Estamos listos?</a:t>
            </a:r>
          </a:p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pic>
        <p:nvPicPr>
          <p:cNvPr id="1040" name="Picture 16" descr="C:\Users\MONICA\Desktop\Letras-de-colores-girando-01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112717"/>
            <a:ext cx="792088" cy="73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C:\Users\MONICA\Desktop\Letras-de-colores-girando-12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283" y="2357600"/>
            <a:ext cx="724486" cy="75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C:\Users\MONICA\Desktop\Letras-de-colores-girando-13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89245"/>
            <a:ext cx="726573" cy="743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C:\Users\MONICA\Desktop\Letras-de-colores-girando-16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039489"/>
            <a:ext cx="724559" cy="70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 descr="C:\Users\MONICA\Desktop\Letras-de-colores-girando-20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132856"/>
            <a:ext cx="589919" cy="69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2 Nube"/>
          <p:cNvSpPr/>
          <p:nvPr/>
        </p:nvSpPr>
        <p:spPr>
          <a:xfrm>
            <a:off x="1074881" y="4509120"/>
            <a:ext cx="6812954" cy="2132856"/>
          </a:xfrm>
          <a:prstGeom prst="cloud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>
                <a:solidFill>
                  <a:schemeClr val="tx1"/>
                </a:solidFill>
                <a:latin typeface="Ravie" pitchFamily="82" charset="0"/>
              </a:rPr>
              <a:t>¡SI SE PUEDE!</a:t>
            </a:r>
            <a:endParaRPr lang="es-CL" sz="3600" dirty="0">
              <a:solidFill>
                <a:schemeClr val="tx1"/>
              </a:solidFill>
              <a:latin typeface="Ravie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553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60217" y="17415"/>
            <a:ext cx="1080120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Llamada rectangular redondeada"/>
          <p:cNvSpPr/>
          <p:nvPr/>
        </p:nvSpPr>
        <p:spPr>
          <a:xfrm>
            <a:off x="1691679" y="156965"/>
            <a:ext cx="5349405" cy="1205831"/>
          </a:xfrm>
          <a:prstGeom prst="wedgeRoundRectCallout">
            <a:avLst>
              <a:gd name="adj1" fmla="val 62820"/>
              <a:gd name="adj2" fmla="val -16983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solidFill>
                  <a:schemeClr val="tx1"/>
                </a:solidFill>
              </a:rPr>
              <a:t>ESTRATEGIA 1</a:t>
            </a:r>
            <a:endParaRPr lang="es-CL" sz="3200" b="1" dirty="0">
              <a:solidFill>
                <a:schemeClr val="tx1"/>
              </a:solidFill>
            </a:endParaRPr>
          </a:p>
        </p:txBody>
      </p:sp>
      <p:pic>
        <p:nvPicPr>
          <p:cNvPr id="3077" name="Picture 5" descr="C:\Users\MONICA\Desktop\Imagen-animada-Leyendo-1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05658" y="4797152"/>
            <a:ext cx="936104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MX" b="1" cap="all" dirty="0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  <a:ea typeface="Calibri"/>
                <a:cs typeface="Times New Roman"/>
              </a:rPr>
              <a:t>1.-    HALLAR LA IDEA PRINCIPAL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MX" sz="1400" b="1" cap="all" dirty="0">
              <a:ln w="4496" cap="flat" cmpd="sng" algn="ctr">
                <a:solidFill>
                  <a:srgbClr val="5C437A"/>
                </a:solidFill>
                <a:prstDash val="solid"/>
                <a:round/>
              </a:ln>
              <a:gradFill>
                <a:gsLst>
                  <a:gs pos="0">
                    <a:srgbClr val="381563"/>
                  </a:gs>
                  <a:gs pos="43000">
                    <a:srgbClr val="7B34D2"/>
                  </a:gs>
                  <a:gs pos="48000">
                    <a:srgbClr val="7230C3"/>
                  </a:gs>
                  <a:gs pos="100000">
                    <a:srgbClr val="381563"/>
                  </a:gs>
                </a:gsLst>
                <a:lin ang="5400000" scaled="0"/>
              </a:gradFill>
              <a:effectLst>
                <a:reflection blurRad="12700" stA="28000" endPos="45000" dist="1003" dir="5400000" sy="-100000" algn="bl"/>
              </a:effectLst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MX" sz="1400" b="1" cap="all" dirty="0">
              <a:ln w="4496" cap="flat" cmpd="sng" algn="ctr">
                <a:solidFill>
                  <a:srgbClr val="5C437A"/>
                </a:solidFill>
                <a:prstDash val="solid"/>
                <a:round/>
              </a:ln>
              <a:gradFill>
                <a:gsLst>
                  <a:gs pos="0">
                    <a:srgbClr val="381563"/>
                  </a:gs>
                  <a:gs pos="43000">
                    <a:srgbClr val="7B34D2"/>
                  </a:gs>
                  <a:gs pos="48000">
                    <a:srgbClr val="7230C3"/>
                  </a:gs>
                  <a:gs pos="100000">
                    <a:srgbClr val="381563"/>
                  </a:gs>
                </a:gsLst>
                <a:lin ang="5400000" scaled="0"/>
              </a:gradFill>
              <a:effectLst>
                <a:reflection blurRad="12700" stA="28000" endPos="45000" dist="1003" dir="5400000" sy="-100000" algn="bl"/>
              </a:effectLst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MX" sz="1400" b="1" cap="all" dirty="0">
              <a:ln w="4496" cap="flat" cmpd="sng" algn="ctr">
                <a:solidFill>
                  <a:srgbClr val="5C437A"/>
                </a:solidFill>
                <a:prstDash val="solid"/>
                <a:round/>
              </a:ln>
              <a:gradFill>
                <a:gsLst>
                  <a:gs pos="0">
                    <a:srgbClr val="381563"/>
                  </a:gs>
                  <a:gs pos="43000">
                    <a:srgbClr val="7B34D2"/>
                  </a:gs>
                  <a:gs pos="48000">
                    <a:srgbClr val="7230C3"/>
                  </a:gs>
                  <a:gs pos="100000">
                    <a:srgbClr val="381563"/>
                  </a:gs>
                </a:gsLst>
                <a:lin ang="5400000" scaled="0"/>
              </a:gradFill>
              <a:effectLst>
                <a:reflection blurRad="12700" stA="28000" endPos="45000" dist="1003" dir="5400000" sy="-100000" algn="bl"/>
              </a:effectLst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MX" sz="1400" b="1" cap="all" dirty="0">
              <a:ln w="4496" cap="flat" cmpd="sng" algn="ctr">
                <a:solidFill>
                  <a:srgbClr val="5C437A"/>
                </a:solidFill>
                <a:prstDash val="solid"/>
                <a:round/>
              </a:ln>
              <a:gradFill>
                <a:gsLst>
                  <a:gs pos="0">
                    <a:srgbClr val="381563"/>
                  </a:gs>
                  <a:gs pos="43000">
                    <a:srgbClr val="7B34D2"/>
                  </a:gs>
                  <a:gs pos="48000">
                    <a:srgbClr val="7230C3"/>
                  </a:gs>
                  <a:gs pos="100000">
                    <a:srgbClr val="381563"/>
                  </a:gs>
                </a:gsLst>
                <a:lin ang="5400000" scaled="0"/>
              </a:gradFill>
              <a:effectLst>
                <a:reflection blurRad="12700" stA="28000" endPos="45000" dist="1003" dir="5400000" sy="-100000" algn="bl"/>
              </a:effectLst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CL" sz="1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611560" y="2420888"/>
            <a:ext cx="7200800" cy="34563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Los textos esconden en su estructura, en su trama, una idea que es la que nos dice todo, pero de una forma resumida.</a:t>
            </a:r>
          </a:p>
          <a:p>
            <a:pPr algn="ctr"/>
            <a:r>
              <a:rPr lang="es-MX" sz="3600" dirty="0">
                <a:solidFill>
                  <a:schemeClr val="tx1"/>
                </a:solidFill>
              </a:rPr>
              <a:t>Tú debes encontrarla…</a:t>
            </a:r>
            <a:endParaRPr lang="es-CL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618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endParaRPr lang="es-CL" dirty="0"/>
          </a:p>
        </p:txBody>
      </p:sp>
      <p:pic>
        <p:nvPicPr>
          <p:cNvPr id="1028" name="Picture 4" descr="C:\Users\MONICA\Desktop\teacher-storyteller-fema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1052662" cy="2195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Llamada rectangular redondeada"/>
          <p:cNvSpPr/>
          <p:nvPr/>
        </p:nvSpPr>
        <p:spPr>
          <a:xfrm>
            <a:off x="1691680" y="116632"/>
            <a:ext cx="6120680" cy="1440160"/>
          </a:xfrm>
          <a:prstGeom prst="wedgeRoundRectCallout">
            <a:avLst>
              <a:gd name="adj1" fmla="val -57759"/>
              <a:gd name="adj2" fmla="val -1349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3200" b="1" dirty="0">
                <a:solidFill>
                  <a:prstClr val="black"/>
                </a:solidFill>
              </a:rPr>
              <a:t>ESTRATEGIA 2</a:t>
            </a:r>
            <a:endParaRPr lang="es-CL" sz="3200" b="1" dirty="0">
              <a:solidFill>
                <a:prstClr val="black"/>
              </a:solidFill>
            </a:endParaRPr>
          </a:p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pic>
        <p:nvPicPr>
          <p:cNvPr id="1034" name="Picture 10" descr="nino-y-nina-imagen-animada-023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94" y="3212976"/>
            <a:ext cx="63817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MX" b="1" cap="all" dirty="0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  <a:ea typeface="Calibri"/>
                <a:cs typeface="Times New Roman"/>
              </a:rPr>
              <a:t>2.-  RECORDAR HECHOS Y DETALLES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s-MX" sz="1400" b="1" cap="all" dirty="0">
              <a:ln w="4496" cap="flat" cmpd="sng" algn="ctr">
                <a:solidFill>
                  <a:srgbClr val="5C437A"/>
                </a:solidFill>
                <a:prstDash val="solid"/>
                <a:round/>
              </a:ln>
              <a:gradFill>
                <a:gsLst>
                  <a:gs pos="0">
                    <a:srgbClr val="381563"/>
                  </a:gs>
                  <a:gs pos="43000">
                    <a:srgbClr val="7B34D2"/>
                  </a:gs>
                  <a:gs pos="48000">
                    <a:srgbClr val="7230C3"/>
                  </a:gs>
                  <a:gs pos="100000">
                    <a:srgbClr val="381563"/>
                  </a:gs>
                </a:gsLst>
                <a:lin ang="5400000" scaled="0"/>
              </a:gradFill>
              <a:effectLst>
                <a:reflection blurRad="12700" stA="28000" endPos="45000" dist="1003" dir="5400000" sy="-100000" algn="bl"/>
              </a:effectLst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s-CL" sz="1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650388" y="2540918"/>
            <a:ext cx="7776864" cy="37444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Es toda aquella información, datos, palabras, que el texto nos entrega, en donde se nos menciona como va ocurriendo  la o las situaciones que te ayudan a comprender</a:t>
            </a:r>
            <a:endParaRPr lang="es-CL" sz="3600" dirty="0">
              <a:solidFill>
                <a:schemeClr val="tx1"/>
              </a:solidFill>
            </a:endParaRPr>
          </a:p>
          <a:p>
            <a:pPr algn="ctr"/>
            <a:r>
              <a:rPr lang="es-MX" sz="3600" dirty="0">
                <a:solidFill>
                  <a:schemeClr val="tx1"/>
                </a:solidFill>
              </a:rPr>
              <a:t>la idea principal. </a:t>
            </a:r>
            <a:endParaRPr lang="es-CL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167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60217" y="17415"/>
            <a:ext cx="1080120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Llamada rectangular redondeada"/>
          <p:cNvSpPr/>
          <p:nvPr/>
        </p:nvSpPr>
        <p:spPr>
          <a:xfrm>
            <a:off x="1691679" y="156965"/>
            <a:ext cx="5349405" cy="1205831"/>
          </a:xfrm>
          <a:prstGeom prst="wedgeRoundRectCallout">
            <a:avLst>
              <a:gd name="adj1" fmla="val 62820"/>
              <a:gd name="adj2" fmla="val -16983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solidFill>
                  <a:schemeClr val="tx1"/>
                </a:solidFill>
              </a:rPr>
              <a:t>PREGUNTAS</a:t>
            </a:r>
            <a:endParaRPr lang="es-CL" sz="32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Para encontrar esta información debes hacerte las siguientes preguntas.</a:t>
            </a:r>
          </a:p>
          <a:p>
            <a:pPr>
              <a:buFont typeface="Wingdings" pitchFamily="2" charset="2"/>
              <a:buChar char="Ø"/>
            </a:pPr>
            <a:r>
              <a:rPr lang="es-MX" dirty="0"/>
              <a:t>¿Qué?</a:t>
            </a:r>
          </a:p>
          <a:p>
            <a:pPr>
              <a:buFont typeface="Wingdings" pitchFamily="2" charset="2"/>
              <a:buChar char="Ø"/>
            </a:pPr>
            <a:r>
              <a:rPr lang="es-MX" dirty="0"/>
              <a:t>¿Quién?</a:t>
            </a:r>
          </a:p>
          <a:p>
            <a:pPr>
              <a:buFont typeface="Wingdings" pitchFamily="2" charset="2"/>
              <a:buChar char="Ø"/>
            </a:pPr>
            <a:r>
              <a:rPr lang="es-MX" dirty="0"/>
              <a:t>¿Dónde?</a:t>
            </a:r>
          </a:p>
          <a:p>
            <a:pPr>
              <a:buFont typeface="Wingdings" pitchFamily="2" charset="2"/>
              <a:buChar char="Ø"/>
            </a:pPr>
            <a:r>
              <a:rPr lang="es-MX" dirty="0"/>
              <a:t>¿Cuándo?</a:t>
            </a:r>
          </a:p>
          <a:p>
            <a:pPr>
              <a:buFont typeface="Wingdings" pitchFamily="2" charset="2"/>
              <a:buChar char="Ø"/>
            </a:pPr>
            <a:r>
              <a:rPr lang="es-MX" dirty="0"/>
              <a:t>¿Por qué?</a:t>
            </a:r>
            <a:endParaRPr lang="es-CL" dirty="0"/>
          </a:p>
        </p:txBody>
      </p:sp>
      <p:pic>
        <p:nvPicPr>
          <p:cNvPr id="4100" name="Picture 4" descr="C:\Users\MONICA\Desktop\Imagen-animada-Nino-3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889" y="3610575"/>
            <a:ext cx="2247304" cy="1690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931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11526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180</Words>
  <Application>Microsoft Office PowerPoint</Application>
  <PresentationFormat>Presentación en pantalla (4:3)</PresentationFormat>
  <Paragraphs>35</Paragraphs>
  <Slides>8</Slides>
  <Notes>3</Notes>
  <HiddenSlides>1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Cooper Black</vt:lpstr>
      <vt:lpstr>Ravie</vt:lpstr>
      <vt:lpstr>Times New Roman</vt:lpstr>
      <vt:lpstr>Wingdings</vt:lpstr>
      <vt:lpstr>Tema de Office</vt:lpstr>
      <vt:lpstr>ESTUDIANDO EN CASA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</dc:creator>
  <cp:lastModifiedBy>maka</cp:lastModifiedBy>
  <cp:revision>18</cp:revision>
  <dcterms:created xsi:type="dcterms:W3CDTF">2020-03-20T15:12:58Z</dcterms:created>
  <dcterms:modified xsi:type="dcterms:W3CDTF">2020-03-21T18:57:17Z</dcterms:modified>
</cp:coreProperties>
</file>