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72" r:id="rId3"/>
    <p:sldId id="268" r:id="rId4"/>
    <p:sldId id="273" r:id="rId5"/>
    <p:sldId id="270" r:id="rId6"/>
    <p:sldId id="274" r:id="rId7"/>
    <p:sldId id="271" r:id="rId8"/>
    <p:sldId id="267" r:id="rId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06-05-2020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415925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06-05-2020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40352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06-05-2020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307725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06-05-2020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6404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BF947AD0-E6CC-40CF-B22B-E02A12BBAFFF}" type="datetimeFigureOut">
              <a:rPr lang="es-CL" smtClean="0"/>
              <a:t>06-05-2020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43064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BF947AD0-E6CC-40CF-B22B-E02A12BBAFFF}" type="datetimeFigureOut">
              <a:rPr lang="es-CL" smtClean="0"/>
              <a:t>06-05-2020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3496956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BF947AD0-E6CC-40CF-B22B-E02A12BBAFFF}" type="datetimeFigureOut">
              <a:rPr lang="es-CL" smtClean="0"/>
              <a:t>06-05-2020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402827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BF947AD0-E6CC-40CF-B22B-E02A12BBAFFF}" type="datetimeFigureOut">
              <a:rPr lang="es-CL" smtClean="0"/>
              <a:t>06-05-2020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24114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F947AD0-E6CC-40CF-B22B-E02A12BBAFFF}" type="datetimeFigureOut">
              <a:rPr lang="es-CL" smtClean="0"/>
              <a:t>06-05-2020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618326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BF947AD0-E6CC-40CF-B22B-E02A12BBAFFF}" type="datetimeFigureOut">
              <a:rPr lang="es-CL" smtClean="0"/>
              <a:t>06-05-2020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593560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BF947AD0-E6CC-40CF-B22B-E02A12BBAFFF}" type="datetimeFigureOut">
              <a:rPr lang="es-CL" smtClean="0"/>
              <a:t>06-05-2020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79297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47AD0-E6CC-40CF-B22B-E02A12BBAFFF}" type="datetimeFigureOut">
              <a:rPr lang="es-CL" smtClean="0"/>
              <a:t>06-05-2020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88710F-A1C2-45AB-A9C2-E741809E4962}" type="slidenum">
              <a:rPr lang="es-CL" smtClean="0"/>
              <a:t>‹Nº›</a:t>
            </a:fld>
            <a:endParaRPr lang="es-CL"/>
          </a:p>
        </p:txBody>
      </p:sp>
    </p:spTree>
    <p:extLst>
      <p:ext uri="{BB962C8B-B14F-4D97-AF65-F5344CB8AC3E}">
        <p14:creationId xmlns:p14="http://schemas.microsoft.com/office/powerpoint/2010/main" val="227793685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KO0LEWWrDyI&amp;t=258s"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41140" y="595186"/>
            <a:ext cx="9966960" cy="3103952"/>
          </a:xfrm>
        </p:spPr>
        <p:txBody>
          <a:bodyPr>
            <a:normAutofit fontScale="90000"/>
          </a:bodyPr>
          <a:lstStyle/>
          <a:p>
            <a:r>
              <a:rPr lang="es-CL" dirty="0"/>
              <a:t>Material de Apoyo para guía n°6 en 3° Básicos. </a:t>
            </a:r>
            <a:br>
              <a:rPr lang="es-CL" dirty="0"/>
            </a:br>
            <a:r>
              <a:rPr lang="es-CL" dirty="0"/>
              <a:t>Tema: “Habilidades y capacidades motrices básicas con resolución de problemas matemáticos”. </a:t>
            </a:r>
          </a:p>
        </p:txBody>
      </p:sp>
      <p:sp>
        <p:nvSpPr>
          <p:cNvPr id="3" name="Subtítulo 2"/>
          <p:cNvSpPr>
            <a:spLocks noGrp="1"/>
          </p:cNvSpPr>
          <p:nvPr>
            <p:ph type="subTitle" idx="1"/>
          </p:nvPr>
        </p:nvSpPr>
        <p:spPr>
          <a:xfrm>
            <a:off x="368489" y="4002836"/>
            <a:ext cx="5449968" cy="2346158"/>
          </a:xfrm>
        </p:spPr>
        <p:txBody>
          <a:bodyPr>
            <a:normAutofit/>
          </a:bodyPr>
          <a:lstStyle/>
          <a:p>
            <a:pPr algn="just"/>
            <a:endParaRPr lang="es-MX" sz="3200" dirty="0"/>
          </a:p>
          <a:p>
            <a:pPr algn="just"/>
            <a:endParaRPr lang="es-MX" sz="3200" dirty="0"/>
          </a:p>
          <a:p>
            <a:pPr algn="just"/>
            <a:r>
              <a:rPr lang="es-MX" sz="3200" dirty="0"/>
              <a:t>Profesor: Diego Chávez.</a:t>
            </a:r>
          </a:p>
          <a:p>
            <a:pPr algn="just"/>
            <a:r>
              <a:rPr lang="es-MX" sz="3200" dirty="0"/>
              <a:t>Asignatura: Ed. Física y Salud.</a:t>
            </a:r>
          </a:p>
        </p:txBody>
      </p:sp>
      <p:pic>
        <p:nvPicPr>
          <p:cNvPr id="5" name="Picture 2" descr="C:\Users\Usuario\Desktop\insignia colegio azulita.png"/>
          <p:cNvPicPr/>
          <p:nvPr/>
        </p:nvPicPr>
        <p:blipFill>
          <a:blip r:embed="rId2">
            <a:extLst>
              <a:ext uri="{28A0092B-C50C-407E-A947-70E740481C1C}">
                <a14:useLocalDpi xmlns:a14="http://schemas.microsoft.com/office/drawing/2010/main" val="0"/>
              </a:ext>
            </a:extLst>
          </a:blip>
          <a:srcRect/>
          <a:stretch>
            <a:fillRect/>
          </a:stretch>
        </p:blipFill>
        <p:spPr bwMode="auto">
          <a:xfrm>
            <a:off x="10728160" y="160610"/>
            <a:ext cx="1125622" cy="1460978"/>
          </a:xfrm>
          <a:prstGeom prst="rect">
            <a:avLst/>
          </a:prstGeom>
          <a:noFill/>
          <a:ln>
            <a:noFill/>
          </a:ln>
          <a:extLst/>
        </p:spPr>
      </p:pic>
      <p:pic>
        <p:nvPicPr>
          <p:cNvPr id="1026" name="Picture 2" descr="Bote y golpeo: HABILIDADES BÁSICAS Y MOTRIC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4838" y="3458625"/>
            <a:ext cx="3163322" cy="3163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290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0"/>
            <a:ext cx="10515600" cy="1325563"/>
          </a:xfrm>
        </p:spPr>
        <p:txBody>
          <a:bodyPr/>
          <a:lstStyle/>
          <a:p>
            <a:r>
              <a:rPr lang="es-CL" dirty="0"/>
              <a:t>Recordar: </a:t>
            </a:r>
            <a:br>
              <a:rPr lang="es-CL" dirty="0"/>
            </a:br>
            <a:r>
              <a:rPr lang="es-CL" dirty="0"/>
              <a:t>Capacidades y Habilidades Motrices Básicas. </a:t>
            </a:r>
          </a:p>
        </p:txBody>
      </p:sp>
      <p:sp>
        <p:nvSpPr>
          <p:cNvPr id="3" name="Marcador de contenido 2"/>
          <p:cNvSpPr>
            <a:spLocks noGrp="1"/>
          </p:cNvSpPr>
          <p:nvPr>
            <p:ph idx="1"/>
          </p:nvPr>
        </p:nvSpPr>
        <p:spPr>
          <a:xfrm>
            <a:off x="0" y="1325563"/>
            <a:ext cx="12191999" cy="5532437"/>
          </a:xfrm>
        </p:spPr>
        <p:txBody>
          <a:bodyPr>
            <a:normAutofit fontScale="92500" lnSpcReduction="20000"/>
          </a:bodyPr>
          <a:lstStyle/>
          <a:p>
            <a:pPr marL="0" indent="0">
              <a:buNone/>
            </a:pPr>
            <a:r>
              <a:rPr lang="es-MX" dirty="0"/>
              <a:t>Respuesta: </a:t>
            </a:r>
          </a:p>
          <a:p>
            <a:pPr marL="0" indent="0">
              <a:buNone/>
            </a:pPr>
            <a:r>
              <a:rPr lang="es-MX" dirty="0"/>
              <a:t>Es la </a:t>
            </a:r>
            <a:r>
              <a:rPr lang="es-MX" b="1" u="sng" dirty="0"/>
              <a:t>capacidad*</a:t>
            </a:r>
            <a:r>
              <a:rPr lang="es-MX" dirty="0"/>
              <a:t> que tiene el ser humano en desarrollar distintos tipos de acciones motrices. Estas habilidades se adquieren mediante la madures corporal y también con la práctica. </a:t>
            </a:r>
          </a:p>
          <a:p>
            <a:pPr marL="0" indent="0">
              <a:buNone/>
            </a:pPr>
            <a:r>
              <a:rPr lang="es-MX" u="sng" dirty="0"/>
              <a:t>Existen tres tipos de H.M.B: </a:t>
            </a:r>
          </a:p>
          <a:p>
            <a:pPr marL="0" indent="0">
              <a:buNone/>
            </a:pPr>
            <a:r>
              <a:rPr lang="es-MX" dirty="0"/>
              <a:t>1) Locomotrices o </a:t>
            </a:r>
            <a:r>
              <a:rPr lang="es-MX" b="1" u="sng" dirty="0"/>
              <a:t>no locomotrices**: </a:t>
            </a:r>
          </a:p>
          <a:p>
            <a:pPr marL="0" indent="0">
              <a:buNone/>
            </a:pPr>
            <a:r>
              <a:rPr lang="es-MX" dirty="0"/>
              <a:t>2) Manipulativas o manipulación:</a:t>
            </a:r>
          </a:p>
          <a:p>
            <a:pPr marL="0" indent="0">
              <a:buNone/>
            </a:pPr>
            <a:r>
              <a:rPr lang="es-MX" dirty="0"/>
              <a:t>3) Estabilidad o equilibrio:</a:t>
            </a:r>
          </a:p>
          <a:p>
            <a:pPr marL="0" indent="0">
              <a:buNone/>
            </a:pPr>
            <a:r>
              <a:rPr lang="es-MX" b="1" dirty="0"/>
              <a:t>* ¿Qué es la capacidad? </a:t>
            </a:r>
          </a:p>
          <a:p>
            <a:pPr marL="0" indent="0">
              <a:buNone/>
            </a:pPr>
            <a:r>
              <a:rPr lang="es-MX" b="1" dirty="0"/>
              <a:t>Respuesta: </a:t>
            </a:r>
            <a:r>
              <a:rPr lang="es-MX" dirty="0"/>
              <a:t>La capacidad es la posibilidad que tiene la persona de realizar una acción motriz (movimiento), es el potencial de reunir las cualidades propias en hacer algo. </a:t>
            </a:r>
          </a:p>
          <a:p>
            <a:pPr marL="0" indent="0">
              <a:buNone/>
            </a:pPr>
            <a:r>
              <a:rPr lang="es-MX" b="1" dirty="0"/>
              <a:t>**¿Qué son las Habilidades no locomotrices?</a:t>
            </a:r>
          </a:p>
          <a:p>
            <a:pPr marL="0" indent="0">
              <a:buNone/>
            </a:pPr>
            <a:r>
              <a:rPr lang="es-MX" b="1" dirty="0"/>
              <a:t>Respuesta: </a:t>
            </a:r>
            <a:r>
              <a:rPr lang="es-MX" dirty="0"/>
              <a:t>Este también es un tipo de movimiento, pero en el lugar, no es un desplazamiento de un lugar hacia otro. Se utilizan los movimientos en el lugar, en giros, saltos entre otros. </a:t>
            </a:r>
          </a:p>
        </p:txBody>
      </p:sp>
    </p:spTree>
    <p:extLst>
      <p:ext uri="{BB962C8B-B14F-4D97-AF65-F5344CB8AC3E}">
        <p14:creationId xmlns:p14="http://schemas.microsoft.com/office/powerpoint/2010/main" val="3144130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3609" y="0"/>
            <a:ext cx="10515600" cy="1325563"/>
          </a:xfrm>
        </p:spPr>
        <p:txBody>
          <a:bodyPr/>
          <a:lstStyle/>
          <a:p>
            <a:pPr algn="ctr"/>
            <a:r>
              <a:rPr lang="es-MX" dirty="0"/>
              <a:t>1 .Actividad: “El juego del Cuaderno”.  </a:t>
            </a:r>
            <a:endParaRPr lang="es-CL" dirty="0"/>
          </a:p>
        </p:txBody>
      </p:sp>
      <p:sp>
        <p:nvSpPr>
          <p:cNvPr id="3" name="Marcador de contenido 2"/>
          <p:cNvSpPr>
            <a:spLocks noGrp="1"/>
          </p:cNvSpPr>
          <p:nvPr>
            <p:ph idx="1"/>
          </p:nvPr>
        </p:nvSpPr>
        <p:spPr>
          <a:xfrm>
            <a:off x="177421" y="1325562"/>
            <a:ext cx="12014579" cy="5430079"/>
          </a:xfrm>
        </p:spPr>
        <p:txBody>
          <a:bodyPr>
            <a:normAutofit fontScale="92500" lnSpcReduction="10000"/>
          </a:bodyPr>
          <a:lstStyle/>
          <a:p>
            <a:pPr marL="0" indent="0">
              <a:buNone/>
            </a:pPr>
            <a:r>
              <a:rPr lang="es-MX" sz="2600" i="1" dirty="0"/>
              <a:t>Se sugiere ver el video por si tiene dudas con la explicación. </a:t>
            </a:r>
          </a:p>
          <a:p>
            <a:pPr marL="0" indent="0">
              <a:buNone/>
            </a:pPr>
            <a:r>
              <a:rPr lang="es-MX" sz="2600" i="1" dirty="0"/>
              <a:t>IMPORTANTE: las actividades practicas deben estar acompañadas por un adulto que oriente y supervise al niño o niña, en lo posible y  evitar  accidentes.</a:t>
            </a:r>
          </a:p>
          <a:p>
            <a:r>
              <a:rPr lang="es-CL" b="1" dirty="0"/>
              <a:t>Materiales: </a:t>
            </a:r>
            <a:r>
              <a:rPr lang="es-CL" dirty="0"/>
              <a:t>Cuaderno, tijeras, 2 lápices de colores, cinta adhesiva. </a:t>
            </a:r>
          </a:p>
          <a:p>
            <a:r>
              <a:rPr lang="es-CL" b="1" dirty="0"/>
              <a:t>Espacio: </a:t>
            </a:r>
            <a:r>
              <a:rPr lang="es-CL" dirty="0"/>
              <a:t>Aproximadamente 1,5 metro cuadrado. </a:t>
            </a:r>
          </a:p>
          <a:p>
            <a:r>
              <a:rPr lang="es-CL" b="1" dirty="0"/>
              <a:t>Ayuda de un familiar: </a:t>
            </a:r>
            <a:r>
              <a:rPr lang="es-CL" dirty="0"/>
              <a:t>El familiar con una moneda en la mano. </a:t>
            </a:r>
            <a:endParaRPr lang="es-CL" b="1" dirty="0"/>
          </a:p>
          <a:p>
            <a:r>
              <a:rPr lang="es-CL" b="1" dirty="0"/>
              <a:t>Descripción de la actividad: Paso 1 </a:t>
            </a:r>
            <a:r>
              <a:rPr lang="es-CL" dirty="0"/>
              <a:t>Toma las hojas del cuaderno y de una recorta 5 círculos, y de la otra hoja recorta 5 círculos más, total de círculos 10. </a:t>
            </a:r>
            <a:r>
              <a:rPr lang="es-CL" b="1" dirty="0"/>
              <a:t>Paso 2 </a:t>
            </a:r>
            <a:r>
              <a:rPr lang="es-CL" dirty="0"/>
              <a:t>Pinta 5 círculos de un color, y los otros 5 de otro color. </a:t>
            </a:r>
            <a:r>
              <a:rPr lang="es-CL" b="1" dirty="0"/>
              <a:t>Paso 3 </a:t>
            </a:r>
            <a:r>
              <a:rPr lang="es-CL" dirty="0"/>
              <a:t>pega los círculos con cinta adhesiva en el suelo, de la siguiente manera: </a:t>
            </a:r>
            <a:endParaRPr lang="es-CL" b="1" dirty="0"/>
          </a:p>
          <a:p>
            <a:endParaRPr lang="es-CL" dirty="0"/>
          </a:p>
          <a:p>
            <a:pPr marL="0" indent="0">
              <a:buNone/>
            </a:pPr>
            <a:endParaRPr lang="es-CL" dirty="0"/>
          </a:p>
          <a:p>
            <a:pPr marL="0" indent="0">
              <a:buNone/>
            </a:pPr>
            <a:r>
              <a:rPr lang="es-CL" dirty="0"/>
              <a:t>    </a:t>
            </a:r>
          </a:p>
        </p:txBody>
      </p:sp>
      <p:sp>
        <p:nvSpPr>
          <p:cNvPr id="6" name="Flecha derecha 5"/>
          <p:cNvSpPr/>
          <p:nvPr/>
        </p:nvSpPr>
        <p:spPr>
          <a:xfrm>
            <a:off x="1787856" y="5322627"/>
            <a:ext cx="8175009" cy="11737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475972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r>
              <a:rPr lang="es-CL" dirty="0"/>
              <a:t>Ejemplo de actividad 1: </a:t>
            </a:r>
          </a:p>
        </p:txBody>
      </p:sp>
      <p:sp>
        <p:nvSpPr>
          <p:cNvPr id="3" name="Marcador de contenido 2"/>
          <p:cNvSpPr>
            <a:spLocks noGrp="1"/>
          </p:cNvSpPr>
          <p:nvPr>
            <p:ph idx="1"/>
          </p:nvPr>
        </p:nvSpPr>
        <p:spPr>
          <a:xfrm>
            <a:off x="-1" y="786476"/>
            <a:ext cx="12192000" cy="5532437"/>
          </a:xfrm>
        </p:spPr>
        <p:txBody>
          <a:bodyPr/>
          <a:lstStyle/>
          <a:p>
            <a:r>
              <a:rPr lang="es-CL" b="1" dirty="0"/>
              <a:t>Paso 4 </a:t>
            </a:r>
            <a:r>
              <a:rPr lang="es-CL" dirty="0"/>
              <a:t>El color rojo va en sentido de </a:t>
            </a:r>
            <a:r>
              <a:rPr lang="es-CL" u="sng" dirty="0"/>
              <a:t>IDA</a:t>
            </a:r>
            <a:r>
              <a:rPr lang="es-CL" dirty="0"/>
              <a:t>, mientras que el color verde va en sentido de </a:t>
            </a:r>
            <a:r>
              <a:rPr lang="es-CL" u="sng" dirty="0"/>
              <a:t>VUELTA</a:t>
            </a:r>
            <a:r>
              <a:rPr lang="es-CL" dirty="0"/>
              <a:t>. </a:t>
            </a:r>
            <a:r>
              <a:rPr lang="es-CL" b="1" dirty="0"/>
              <a:t>Paso 5 </a:t>
            </a:r>
            <a:r>
              <a:rPr lang="es-CL" u="sng" dirty="0"/>
              <a:t>El familiar que ayuda debe </a:t>
            </a:r>
            <a:r>
              <a:rPr lang="es-CL" dirty="0"/>
              <a:t>lanzar la moneda al aire y en respuesta de cara el alumno realizará la tabla del 4, y en respuesta de sello  el alumno realizara la tabla del 3. </a:t>
            </a:r>
            <a:r>
              <a:rPr lang="es-CL" b="1" dirty="0"/>
              <a:t>Paso 6 </a:t>
            </a:r>
            <a:r>
              <a:rPr lang="es-CL" dirty="0"/>
              <a:t>posiciona la planta del pie derecho en el primer circulo rojo, y levanta el pie izquierdo manteniendo el equilibrio, para saltar a otro rojo debes responder 4x2, avezar al segundo circulo 4x3 y así sucesivamente. La vuelta se realiza ubicando la planta de pie izquierdo y respondiendo la tabla que se esta trabajando. </a:t>
            </a:r>
            <a:endParaRPr lang="es-CL" b="1" dirty="0"/>
          </a:p>
        </p:txBody>
      </p:sp>
      <p:sp>
        <p:nvSpPr>
          <p:cNvPr id="9" name="Flecha arriba 8"/>
          <p:cNvSpPr/>
          <p:nvPr/>
        </p:nvSpPr>
        <p:spPr>
          <a:xfrm>
            <a:off x="10006026" y="3961261"/>
            <a:ext cx="545910" cy="1992573"/>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 name="Flecha abajo 10"/>
          <p:cNvSpPr/>
          <p:nvPr/>
        </p:nvSpPr>
        <p:spPr>
          <a:xfrm>
            <a:off x="2956067" y="4408226"/>
            <a:ext cx="563820" cy="1910687"/>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8" name="Imagen 7"/>
          <p:cNvPicPr>
            <a:picLocks noChangeAspect="1"/>
          </p:cNvPicPr>
          <p:nvPr/>
        </p:nvPicPr>
        <p:blipFill>
          <a:blip r:embed="rId2"/>
          <a:stretch>
            <a:fillRect/>
          </a:stretch>
        </p:blipFill>
        <p:spPr>
          <a:xfrm>
            <a:off x="3957851" y="3961261"/>
            <a:ext cx="4667534" cy="2780733"/>
          </a:xfrm>
          <a:prstGeom prst="rect">
            <a:avLst/>
          </a:prstGeom>
        </p:spPr>
      </p:pic>
    </p:spTree>
    <p:extLst>
      <p:ext uri="{BB962C8B-B14F-4D97-AF65-F5344CB8AC3E}">
        <p14:creationId xmlns:p14="http://schemas.microsoft.com/office/powerpoint/2010/main" val="577434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33483" y="0"/>
            <a:ext cx="10515600" cy="1325563"/>
          </a:xfrm>
        </p:spPr>
        <p:txBody>
          <a:bodyPr/>
          <a:lstStyle/>
          <a:p>
            <a:pPr algn="ctr"/>
            <a:r>
              <a:rPr lang="es-MX" dirty="0"/>
              <a:t>2. Actividad: “Salto con el sonido del metrónomo en 60 BPM”. </a:t>
            </a:r>
            <a:endParaRPr lang="es-CL" dirty="0"/>
          </a:p>
        </p:txBody>
      </p:sp>
      <p:sp>
        <p:nvSpPr>
          <p:cNvPr id="3" name="Marcador de contenido 2"/>
          <p:cNvSpPr>
            <a:spLocks noGrp="1"/>
          </p:cNvSpPr>
          <p:nvPr>
            <p:ph idx="1"/>
          </p:nvPr>
        </p:nvSpPr>
        <p:spPr>
          <a:xfrm>
            <a:off x="109182" y="1175436"/>
            <a:ext cx="12082818" cy="5430079"/>
          </a:xfrm>
        </p:spPr>
        <p:txBody>
          <a:bodyPr/>
          <a:lstStyle/>
          <a:p>
            <a:pPr marL="0" indent="0">
              <a:buNone/>
            </a:pPr>
            <a:endParaRPr lang="es-CL" dirty="0"/>
          </a:p>
          <a:p>
            <a:pPr marL="0" indent="0">
              <a:buNone/>
            </a:pPr>
            <a:endParaRPr lang="es-CL" dirty="0"/>
          </a:p>
          <a:p>
            <a:pPr marL="0" indent="0">
              <a:buNone/>
            </a:pPr>
            <a:endParaRPr lang="es-CL" dirty="0"/>
          </a:p>
        </p:txBody>
      </p:sp>
      <p:sp>
        <p:nvSpPr>
          <p:cNvPr id="7" name="CuadroTexto 6"/>
          <p:cNvSpPr txBox="1"/>
          <p:nvPr/>
        </p:nvSpPr>
        <p:spPr>
          <a:xfrm>
            <a:off x="319015" y="1175436"/>
            <a:ext cx="11144535" cy="7171194"/>
          </a:xfrm>
          <a:prstGeom prst="rect">
            <a:avLst/>
          </a:prstGeom>
          <a:noFill/>
        </p:spPr>
        <p:txBody>
          <a:bodyPr wrap="square" rtlCol="0">
            <a:spAutoFit/>
          </a:bodyPr>
          <a:lstStyle/>
          <a:p>
            <a:r>
              <a:rPr lang="es-MX" sz="2400" i="1" dirty="0"/>
              <a:t>Se sugiere ver el video por si tiene dudas con la explicación. </a:t>
            </a:r>
          </a:p>
          <a:p>
            <a:r>
              <a:rPr lang="es-MX" sz="2400" i="1" dirty="0"/>
              <a:t>IMPORTANTE: las actividades prácticas deben estar acompañadas por un adulto que oriente y supervise al niño o niña, en lo posible y  evitar  accidentes.</a:t>
            </a:r>
          </a:p>
          <a:p>
            <a:r>
              <a:rPr lang="es-CL" sz="2600" b="1" dirty="0"/>
              <a:t>Materiales: </a:t>
            </a:r>
            <a:r>
              <a:rPr lang="es-CL" sz="2600" dirty="0"/>
              <a:t>Tubo de escoba, parlante para escuchar el metrónomo. </a:t>
            </a:r>
          </a:p>
          <a:p>
            <a:r>
              <a:rPr lang="es-CL" sz="2600" b="1" dirty="0"/>
              <a:t>Ayuda de un familiar: </a:t>
            </a:r>
            <a:r>
              <a:rPr lang="es-CL" sz="2600" dirty="0"/>
              <a:t>Que la persona ponga la escoba en el suelo y de un extremo la mueva como péndulo y al sonido del metrónomo en </a:t>
            </a:r>
            <a:r>
              <a:rPr lang="es-CL" sz="2600" b="1" dirty="0"/>
              <a:t>60BPM</a:t>
            </a:r>
            <a:r>
              <a:rPr lang="es-CL" sz="2600" dirty="0"/>
              <a:t>. </a:t>
            </a:r>
            <a:r>
              <a:rPr lang="es-CL" sz="2600" b="1" dirty="0"/>
              <a:t> </a:t>
            </a:r>
          </a:p>
          <a:p>
            <a:r>
              <a:rPr lang="es-CL" sz="2600" b="1" dirty="0"/>
              <a:t>Espacio: </a:t>
            </a:r>
            <a:r>
              <a:rPr lang="es-CL" sz="2600" dirty="0"/>
              <a:t>Debes delimitar el espacio que tiene una escoba en el suelo.</a:t>
            </a:r>
            <a:endParaRPr lang="es-CL" sz="2600" b="1" dirty="0"/>
          </a:p>
          <a:p>
            <a:r>
              <a:rPr lang="es-CL" sz="2600" b="1" dirty="0"/>
              <a:t>Descripción de la actividad: paso 1</a:t>
            </a:r>
            <a:r>
              <a:rPr lang="es-CL" sz="2600" dirty="0"/>
              <a:t> Primero ve a </a:t>
            </a:r>
            <a:r>
              <a:rPr lang="es-CL" sz="2600" dirty="0" err="1"/>
              <a:t>youtube</a:t>
            </a:r>
            <a:r>
              <a:rPr lang="es-CL" sz="2600" dirty="0"/>
              <a:t> o busca en el video del profesor “metrónomo en 60 batidas por minuto”.</a:t>
            </a:r>
          </a:p>
          <a:p>
            <a:r>
              <a:rPr lang="es-CL" sz="2600" b="1" dirty="0"/>
              <a:t>Paso 2 </a:t>
            </a:r>
            <a:r>
              <a:rPr lang="es-CL" sz="2600" dirty="0"/>
              <a:t>ponte de pie a un costado de la escoba, cuando comience a sonar el metrónomo y el familiar comience a mover de un lado a otro como péndulo la escoba, tu realizas 10 saltos a pies juntos, en conjunto con la tabla de multiplicar del 5, sin pisar la escoba. </a:t>
            </a:r>
            <a:r>
              <a:rPr lang="es-CL" sz="2600" b="1" dirty="0"/>
              <a:t>Paso 3 </a:t>
            </a:r>
            <a:r>
              <a:rPr lang="es-CL" sz="2600" dirty="0"/>
              <a:t>salta con un pie, sea derecho e izquierdo, cada uno de 10 saltos con la tabla de multiplicar del 5. </a:t>
            </a:r>
            <a:endParaRPr lang="es-MX" sz="2400" i="1" dirty="0"/>
          </a:p>
          <a:p>
            <a:endParaRPr lang="es-MX" sz="2800" i="1" dirty="0"/>
          </a:p>
          <a:p>
            <a:endParaRPr lang="es-MX" sz="2800" i="1" dirty="0"/>
          </a:p>
          <a:p>
            <a:endParaRPr lang="es-MX" sz="2800" i="1" dirty="0"/>
          </a:p>
          <a:p>
            <a:endParaRPr lang="es-CL" dirty="0"/>
          </a:p>
        </p:txBody>
      </p:sp>
      <p:sp>
        <p:nvSpPr>
          <p:cNvPr id="4" name="Flecha derecha 3"/>
          <p:cNvSpPr/>
          <p:nvPr/>
        </p:nvSpPr>
        <p:spPr>
          <a:xfrm>
            <a:off x="3098041" y="6605515"/>
            <a:ext cx="7315200" cy="2661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349365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pPr algn="ctr"/>
            <a:r>
              <a:rPr lang="es-MX" dirty="0"/>
              <a:t>2. Actividad: “Link o mensaje de búsqueda”</a:t>
            </a:r>
            <a:endParaRPr lang="es-CL" dirty="0"/>
          </a:p>
        </p:txBody>
      </p:sp>
      <p:sp>
        <p:nvSpPr>
          <p:cNvPr id="3" name="Marcador de contenido 2"/>
          <p:cNvSpPr>
            <a:spLocks noGrp="1"/>
          </p:cNvSpPr>
          <p:nvPr>
            <p:ph idx="1"/>
          </p:nvPr>
        </p:nvSpPr>
        <p:spPr>
          <a:xfrm>
            <a:off x="0" y="1325562"/>
            <a:ext cx="12192000" cy="5532437"/>
          </a:xfrm>
        </p:spPr>
        <p:txBody>
          <a:bodyPr/>
          <a:lstStyle/>
          <a:p>
            <a:pPr marL="0" indent="0">
              <a:buNone/>
            </a:pPr>
            <a:r>
              <a:rPr lang="es-CL" dirty="0"/>
              <a:t>Link de </a:t>
            </a:r>
            <a:r>
              <a:rPr lang="es-CL" dirty="0" err="1"/>
              <a:t>youtube</a:t>
            </a:r>
            <a:r>
              <a:rPr lang="es-CL" dirty="0"/>
              <a:t>: </a:t>
            </a:r>
            <a:r>
              <a:rPr lang="es-CL" dirty="0">
                <a:hlinkClick r:id="rId2"/>
              </a:rPr>
              <a:t>https://www.youtube.com/watch?v=KO0LEWWrDyI&amp;t=258s</a:t>
            </a:r>
            <a:endParaRPr lang="es-CL" dirty="0"/>
          </a:p>
          <a:p>
            <a:pPr marL="0" indent="0">
              <a:buNone/>
            </a:pPr>
            <a:r>
              <a:rPr lang="es-CL" dirty="0"/>
              <a:t>Mensaje de búsqueda </a:t>
            </a:r>
            <a:r>
              <a:rPr lang="es-CL" dirty="0" err="1"/>
              <a:t>youtube</a:t>
            </a:r>
            <a:r>
              <a:rPr lang="es-CL" dirty="0"/>
              <a:t>: </a:t>
            </a:r>
            <a:r>
              <a:rPr lang="es-CL" dirty="0" err="1"/>
              <a:t>Metronomo</a:t>
            </a:r>
            <a:r>
              <a:rPr lang="es-CL" dirty="0"/>
              <a:t> 60 batidas por minuto.  </a:t>
            </a:r>
          </a:p>
          <a:p>
            <a:pPr marL="0" indent="0">
              <a:buNone/>
            </a:pPr>
            <a:endParaRPr lang="es-CL" dirty="0"/>
          </a:p>
          <a:p>
            <a:pPr marL="0" indent="0">
              <a:buNone/>
            </a:pPr>
            <a:r>
              <a:rPr lang="es-CL" dirty="0"/>
              <a:t>              Metrónomo                                         Escoba                    Familia y Salto</a:t>
            </a:r>
          </a:p>
        </p:txBody>
      </p:sp>
      <p:pic>
        <p:nvPicPr>
          <p:cNvPr id="1028" name="Picture 4" descr="Necesito un Metrónomo? - Educación musical - PercuBlo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938" y="4344264"/>
            <a:ext cx="4226401" cy="211540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Escoba de Rama con 4 costuras - Ingequipos - Equipamiento industria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60518" y="4673736"/>
            <a:ext cx="1975072" cy="197507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res Niños De Salto Ilustraciones Vectoriales, Clip Art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75159" y="4514240"/>
            <a:ext cx="3204316" cy="2134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598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pPr algn="ctr"/>
            <a:r>
              <a:rPr lang="es-MX" dirty="0"/>
              <a:t>3. Actividad “Equilibrio y papel higiénico”. </a:t>
            </a:r>
            <a:endParaRPr lang="es-CL" dirty="0"/>
          </a:p>
        </p:txBody>
      </p:sp>
      <p:sp>
        <p:nvSpPr>
          <p:cNvPr id="3" name="Marcador de contenido 2"/>
          <p:cNvSpPr>
            <a:spLocks noGrp="1"/>
          </p:cNvSpPr>
          <p:nvPr>
            <p:ph idx="1"/>
          </p:nvPr>
        </p:nvSpPr>
        <p:spPr>
          <a:xfrm>
            <a:off x="122830" y="1325562"/>
            <a:ext cx="11928143" cy="5320897"/>
          </a:xfrm>
        </p:spPr>
        <p:txBody>
          <a:bodyPr>
            <a:normAutofit lnSpcReduction="10000"/>
          </a:bodyPr>
          <a:lstStyle/>
          <a:p>
            <a:pPr marL="0" indent="0">
              <a:buNone/>
            </a:pPr>
            <a:r>
              <a:rPr lang="es-MX" sz="2600" i="1" dirty="0"/>
              <a:t>Se sugiere ver el video por si tiene dudas con la explicación. </a:t>
            </a:r>
          </a:p>
          <a:p>
            <a:pPr marL="0" indent="0">
              <a:buNone/>
            </a:pPr>
            <a:r>
              <a:rPr lang="es-MX" sz="2600" i="1" dirty="0"/>
              <a:t>IMPORTANTE: las actividades prácticas deben estar acompañadas por un adulto que oriente y supervise al niño o niña, en lo posible y  evitar  accidentes.</a:t>
            </a:r>
          </a:p>
          <a:p>
            <a:r>
              <a:rPr lang="es-CL" sz="2600" b="1" dirty="0"/>
              <a:t>Materiales: </a:t>
            </a:r>
            <a:r>
              <a:rPr lang="es-CL" sz="2600" dirty="0"/>
              <a:t>Rollo de papel higiénico. </a:t>
            </a:r>
          </a:p>
          <a:p>
            <a:r>
              <a:rPr lang="es-CL" sz="2600" b="1" dirty="0"/>
              <a:t>Espacio: </a:t>
            </a:r>
            <a:r>
              <a:rPr lang="es-CL" sz="2600" dirty="0"/>
              <a:t>Debes delimitar el espacio que tienes tu acostado en el suelo mirando hacia arriba.</a:t>
            </a:r>
            <a:endParaRPr lang="es-CL" sz="2600" b="1" dirty="0"/>
          </a:p>
          <a:p>
            <a:r>
              <a:rPr lang="es-CL" sz="2600" b="1" dirty="0"/>
              <a:t>Descripción de la actividad: paso 1 </a:t>
            </a:r>
            <a:r>
              <a:rPr lang="es-CL" sz="2600" dirty="0"/>
              <a:t>Acuéstate apoyando todo tu dorso en el suelo, incluyendo piernas y brazos. </a:t>
            </a:r>
            <a:r>
              <a:rPr lang="es-CL" sz="2600" b="1" dirty="0"/>
              <a:t>Paso 2 </a:t>
            </a:r>
            <a:r>
              <a:rPr lang="es-CL" sz="2600" dirty="0"/>
              <a:t>Pon un rollo de papel higiénico sobre la frente. </a:t>
            </a:r>
            <a:r>
              <a:rPr lang="es-CL" sz="2600" b="1" dirty="0"/>
              <a:t>Paso 3 </a:t>
            </a:r>
            <a:r>
              <a:rPr lang="es-CL" sz="2600" dirty="0"/>
              <a:t>Intenta mantener el equilibrio del rollo de papel e intenta ponerte de pie. </a:t>
            </a:r>
            <a:r>
              <a:rPr lang="es-CL" sz="2600" b="1" dirty="0"/>
              <a:t>Paso 4 </a:t>
            </a:r>
            <a:r>
              <a:rPr lang="es-CL" sz="2600" dirty="0"/>
              <a:t>repite esta actividad hasta que este dominada parcialmente. Paso 5 realiza el mismo ejercicio, salvo que debes recostarte de abdomen, apoyando piernas y brazos en el suelo. Pon un rollo de papel higiénico en la nuca e intenta pararte hasta que este dominada parcialmente. No puedes tomar, tocar, mover o manipular el rollo de papel higiénico. </a:t>
            </a:r>
            <a:endParaRPr lang="es-MX" i="1" dirty="0"/>
          </a:p>
          <a:p>
            <a:pPr marL="0" indent="0">
              <a:buNone/>
            </a:pPr>
            <a:endParaRPr lang="es-CL" dirty="0"/>
          </a:p>
          <a:p>
            <a:pPr marL="0" indent="0">
              <a:buNone/>
            </a:pPr>
            <a:endParaRPr lang="es-MX" i="1" dirty="0"/>
          </a:p>
          <a:p>
            <a:pPr marL="0" indent="0">
              <a:buNone/>
            </a:pPr>
            <a:endParaRPr lang="es-MX" i="1" dirty="0"/>
          </a:p>
          <a:p>
            <a:pPr marL="0" indent="0">
              <a:buNone/>
            </a:pPr>
            <a:endParaRPr lang="es-MX" i="1" dirty="0"/>
          </a:p>
        </p:txBody>
      </p:sp>
    </p:spTree>
    <p:extLst>
      <p:ext uri="{BB962C8B-B14F-4D97-AF65-F5344CB8AC3E}">
        <p14:creationId xmlns:p14="http://schemas.microsoft.com/office/powerpoint/2010/main" val="1626203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11406" y="2767131"/>
            <a:ext cx="10515600" cy="1325563"/>
          </a:xfrm>
        </p:spPr>
        <p:txBody>
          <a:bodyPr/>
          <a:lstStyle/>
          <a:p>
            <a:r>
              <a:rPr lang="es-CL" dirty="0"/>
              <a:t>Vuelve nuevamente a la guía y responde. </a:t>
            </a:r>
          </a:p>
        </p:txBody>
      </p:sp>
    </p:spTree>
    <p:extLst>
      <p:ext uri="{BB962C8B-B14F-4D97-AF65-F5344CB8AC3E}">
        <p14:creationId xmlns:p14="http://schemas.microsoft.com/office/powerpoint/2010/main" val="2757695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871</TotalTime>
  <Words>941</Words>
  <Application>Microsoft Office PowerPoint</Application>
  <PresentationFormat>Panorámica</PresentationFormat>
  <Paragraphs>53</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Material de Apoyo para guía n°6 en 3° Básicos.  Tema: “Habilidades y capacidades motrices básicas con resolución de problemas matemáticos”. </vt:lpstr>
      <vt:lpstr>Recordar:  Capacidades y Habilidades Motrices Básicas. </vt:lpstr>
      <vt:lpstr>1 .Actividad: “El juego del Cuaderno”.  </vt:lpstr>
      <vt:lpstr>Ejemplo de actividad 1: </vt:lpstr>
      <vt:lpstr>2. Actividad: “Salto con el sonido del metrónomo en 60 BPM”. </vt:lpstr>
      <vt:lpstr>2. Actividad: “Link o mensaje de búsqueda”</vt:lpstr>
      <vt:lpstr>3. Actividad “Equilibrio y papel higiénico”. </vt:lpstr>
      <vt:lpstr>Vuelve nuevamente a la guía y responde.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higiene personal</dc:title>
  <dc:creator>Cuenta Microsoft</dc:creator>
  <cp:lastModifiedBy>maka</cp:lastModifiedBy>
  <cp:revision>101</cp:revision>
  <dcterms:created xsi:type="dcterms:W3CDTF">2020-03-21T01:23:08Z</dcterms:created>
  <dcterms:modified xsi:type="dcterms:W3CDTF">2020-05-07T01:48:57Z</dcterms:modified>
</cp:coreProperties>
</file>