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36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03299" y="308228"/>
            <a:ext cx="9785400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793493"/>
            <a:ext cx="10358120" cy="429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169" y="766953"/>
            <a:ext cx="10160000" cy="233045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659765" marR="650875" algn="ctr">
              <a:lnSpc>
                <a:spcPts val="5830"/>
              </a:lnSpc>
              <a:spcBef>
                <a:spcPts val="835"/>
              </a:spcBef>
            </a:pPr>
            <a:r>
              <a:rPr sz="5400" spc="-15" dirty="0"/>
              <a:t>Material </a:t>
            </a:r>
            <a:r>
              <a:rPr sz="5400" dirty="0"/>
              <a:t>de </a:t>
            </a:r>
            <a:r>
              <a:rPr sz="5400" spc="-20" dirty="0"/>
              <a:t>Apoyo </a:t>
            </a:r>
            <a:r>
              <a:rPr sz="5400" spc="-30" dirty="0"/>
              <a:t>para </a:t>
            </a:r>
            <a:r>
              <a:rPr sz="5400" dirty="0"/>
              <a:t>guía</a:t>
            </a:r>
            <a:r>
              <a:rPr sz="5400" spc="-110" dirty="0"/>
              <a:t> </a:t>
            </a:r>
            <a:r>
              <a:rPr sz="5400" dirty="0"/>
              <a:t>n°4  </a:t>
            </a:r>
            <a:r>
              <a:rPr sz="5400" spc="-5" dirty="0"/>
              <a:t>en </a:t>
            </a:r>
            <a:r>
              <a:rPr sz="5400" spc="-10" dirty="0"/>
              <a:t>3°</a:t>
            </a:r>
            <a:r>
              <a:rPr sz="5400" spc="10" dirty="0"/>
              <a:t> </a:t>
            </a:r>
            <a:r>
              <a:rPr sz="5400" spc="-15" dirty="0"/>
              <a:t>Básicos.</a:t>
            </a:r>
            <a:endParaRPr sz="5400"/>
          </a:p>
          <a:p>
            <a:pPr algn="ctr">
              <a:lnSpc>
                <a:spcPts val="5750"/>
              </a:lnSpc>
            </a:pPr>
            <a:r>
              <a:rPr sz="5400" spc="-105" dirty="0"/>
              <a:t>Tema: </a:t>
            </a:r>
            <a:r>
              <a:rPr sz="5400" spc="-5" dirty="0"/>
              <a:t>“La </a:t>
            </a:r>
            <a:r>
              <a:rPr sz="5400" spc="-20" dirty="0"/>
              <a:t>Lateralidad </a:t>
            </a:r>
            <a:r>
              <a:rPr sz="5400" dirty="0"/>
              <a:t>y</a:t>
            </a:r>
            <a:r>
              <a:rPr sz="5400" spc="50" dirty="0"/>
              <a:t> </a:t>
            </a:r>
            <a:r>
              <a:rPr sz="5400" spc="-60" dirty="0"/>
              <a:t>ambidiestra”.</a:t>
            </a:r>
            <a:endParaRPr sz="5400"/>
          </a:p>
        </p:txBody>
      </p:sp>
      <p:sp>
        <p:nvSpPr>
          <p:cNvPr id="3" name="object 3"/>
          <p:cNvSpPr txBox="1"/>
          <p:nvPr/>
        </p:nvSpPr>
        <p:spPr>
          <a:xfrm>
            <a:off x="447243" y="5013959"/>
            <a:ext cx="3917950" cy="1160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300"/>
              </a:lnSpc>
              <a:spcBef>
                <a:spcPts val="100"/>
              </a:spcBef>
            </a:pPr>
            <a:r>
              <a:rPr sz="3200" spc="-15" dirty="0">
                <a:latin typeface="Calibri"/>
                <a:cs typeface="Calibri"/>
              </a:rPr>
              <a:t>Profesor: </a:t>
            </a:r>
            <a:r>
              <a:rPr sz="3200" spc="-10" dirty="0">
                <a:latin typeface="Calibri"/>
                <a:cs typeface="Calibri"/>
              </a:rPr>
              <a:t>Diego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Chávez.  </a:t>
            </a:r>
            <a:r>
              <a:rPr sz="3200" spc="-10" dirty="0">
                <a:latin typeface="Calibri"/>
                <a:cs typeface="Calibri"/>
              </a:rPr>
              <a:t>Asignatura: </a:t>
            </a:r>
            <a:r>
              <a:rPr sz="3200" spc="-20" dirty="0">
                <a:latin typeface="Calibri"/>
                <a:cs typeface="Calibri"/>
              </a:rPr>
              <a:t>Ed.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Física.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762089" y="233095"/>
            <a:ext cx="1039602" cy="1361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55791" y="3473194"/>
            <a:ext cx="4652771" cy="3384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5253" y="0"/>
            <a:ext cx="52927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Iniciaremos</a:t>
            </a:r>
            <a:r>
              <a:rPr spc="-40" dirty="0"/>
              <a:t> </a:t>
            </a:r>
            <a:r>
              <a:rPr spc="-15" dirty="0"/>
              <a:t>explicando: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0077" y="427271"/>
            <a:ext cx="11308080" cy="438785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77495">
              <a:lnSpc>
                <a:spcPct val="100000"/>
              </a:lnSpc>
              <a:spcBef>
                <a:spcPts val="1040"/>
              </a:spcBef>
            </a:pPr>
            <a:r>
              <a:rPr sz="4400" b="0" dirty="0">
                <a:latin typeface="Calibri Light"/>
                <a:cs typeface="Calibri Light"/>
              </a:rPr>
              <a:t>1. </a:t>
            </a:r>
            <a:r>
              <a:rPr sz="4400" b="0" spc="-5" dirty="0">
                <a:latin typeface="Calibri Light"/>
                <a:cs typeface="Calibri Light"/>
              </a:rPr>
              <a:t>¿Qué </a:t>
            </a:r>
            <a:r>
              <a:rPr sz="4400" b="0" dirty="0">
                <a:latin typeface="Calibri Light"/>
                <a:cs typeface="Calibri Light"/>
              </a:rPr>
              <a:t>es la</a:t>
            </a:r>
            <a:r>
              <a:rPr sz="4400" b="0" spc="-20" dirty="0">
                <a:latin typeface="Calibri Light"/>
                <a:cs typeface="Calibri Light"/>
              </a:rPr>
              <a:t> </a:t>
            </a:r>
            <a:r>
              <a:rPr sz="4400" b="0" spc="-15" dirty="0">
                <a:latin typeface="Calibri Light"/>
                <a:cs typeface="Calibri Light"/>
              </a:rPr>
              <a:t>Lateralidad?</a:t>
            </a:r>
            <a:endParaRPr sz="4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800" spc="-20" dirty="0">
                <a:latin typeface="Calibri"/>
                <a:cs typeface="Calibri"/>
              </a:rPr>
              <a:t>Respuesta: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90000"/>
              </a:lnSpc>
              <a:spcBef>
                <a:spcPts val="1005"/>
              </a:spcBef>
            </a:pP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20" dirty="0">
                <a:latin typeface="Calibri"/>
                <a:cs typeface="Calibri"/>
              </a:rPr>
              <a:t>lateralidad </a:t>
            </a:r>
            <a:r>
              <a:rPr sz="2800" spc="-5" dirty="0">
                <a:latin typeface="Calibri"/>
                <a:cs typeface="Calibri"/>
              </a:rPr>
              <a:t>es </a:t>
            </a:r>
            <a:r>
              <a:rPr sz="2800" spc="-10" dirty="0">
                <a:latin typeface="Calibri"/>
                <a:cs typeface="Calibri"/>
              </a:rPr>
              <a:t>la </a:t>
            </a:r>
            <a:r>
              <a:rPr sz="2800" spc="-20" dirty="0">
                <a:latin typeface="Calibri"/>
                <a:cs typeface="Calibri"/>
              </a:rPr>
              <a:t>preferencia </a:t>
            </a:r>
            <a:r>
              <a:rPr sz="2800" spc="-5" dirty="0">
                <a:latin typeface="Calibri"/>
                <a:cs typeface="Calibri"/>
              </a:rPr>
              <a:t>que </a:t>
            </a:r>
            <a:r>
              <a:rPr sz="2800" spc="-10" dirty="0">
                <a:latin typeface="Calibri"/>
                <a:cs typeface="Calibri"/>
              </a:rPr>
              <a:t>todos tenemos </a:t>
            </a:r>
            <a:r>
              <a:rPr sz="2800" spc="-5" dirty="0">
                <a:latin typeface="Calibri"/>
                <a:cs typeface="Calibri"/>
              </a:rPr>
              <a:t>por </a:t>
            </a:r>
            <a:r>
              <a:rPr sz="2800" spc="-15" dirty="0">
                <a:latin typeface="Calibri"/>
                <a:cs typeface="Calibri"/>
              </a:rPr>
              <a:t>utilizar </a:t>
            </a:r>
            <a:r>
              <a:rPr sz="2800" spc="-5" dirty="0">
                <a:latin typeface="Calibri"/>
                <a:cs typeface="Calibri"/>
              </a:rPr>
              <a:t>una parte </a:t>
            </a:r>
            <a:r>
              <a:rPr sz="2800" spc="-15" dirty="0">
                <a:latin typeface="Calibri"/>
                <a:cs typeface="Calibri"/>
              </a:rPr>
              <a:t>de  </a:t>
            </a:r>
            <a:r>
              <a:rPr sz="2800" spc="-20" dirty="0">
                <a:latin typeface="Calibri"/>
                <a:cs typeface="Calibri"/>
              </a:rPr>
              <a:t>nuestro </a:t>
            </a:r>
            <a:r>
              <a:rPr sz="2800" spc="-5" dirty="0">
                <a:latin typeface="Calibri"/>
                <a:cs typeface="Calibri"/>
              </a:rPr>
              <a:t>cuerpo. </a:t>
            </a:r>
            <a:r>
              <a:rPr sz="2800" spc="5" dirty="0">
                <a:latin typeface="Calibri"/>
                <a:cs typeface="Calibri"/>
              </a:rPr>
              <a:t>Un </a:t>
            </a:r>
            <a:r>
              <a:rPr sz="2800" spc="-5" dirty="0">
                <a:latin typeface="Calibri"/>
                <a:cs typeface="Calibri"/>
              </a:rPr>
              <a:t>ejemplo es el </a:t>
            </a:r>
            <a:r>
              <a:rPr sz="2800" spc="-10" dirty="0">
                <a:latin typeface="Calibri"/>
                <a:cs typeface="Calibri"/>
              </a:rPr>
              <a:t>uso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una </a:t>
            </a:r>
            <a:r>
              <a:rPr sz="2800" spc="-5" dirty="0">
                <a:latin typeface="Calibri"/>
                <a:cs typeface="Calibri"/>
              </a:rPr>
              <a:t>mano </a:t>
            </a:r>
            <a:r>
              <a:rPr sz="2800" spc="-10" dirty="0">
                <a:latin typeface="Calibri"/>
                <a:cs typeface="Calibri"/>
              </a:rPr>
              <a:t>por </a:t>
            </a:r>
            <a:r>
              <a:rPr sz="2800" spc="-5" dirty="0">
                <a:latin typeface="Calibri"/>
                <a:cs typeface="Calibri"/>
              </a:rPr>
              <a:t>encima de </a:t>
            </a:r>
            <a:r>
              <a:rPr sz="2800" spc="-10" dirty="0">
                <a:latin typeface="Calibri"/>
                <a:cs typeface="Calibri"/>
              </a:rPr>
              <a:t>la </a:t>
            </a:r>
            <a:r>
              <a:rPr sz="2800" spc="-20" dirty="0">
                <a:latin typeface="Calibri"/>
                <a:cs typeface="Calibri"/>
              </a:rPr>
              <a:t>otra, </a:t>
            </a:r>
            <a:r>
              <a:rPr sz="2800" spc="-5" dirty="0">
                <a:latin typeface="Calibri"/>
                <a:cs typeface="Calibri"/>
              </a:rPr>
              <a:t>así  </a:t>
            </a:r>
            <a:r>
              <a:rPr sz="2800" spc="-15" dirty="0">
                <a:latin typeface="Calibri"/>
                <a:cs typeface="Calibri"/>
              </a:rPr>
              <a:t>encontramos personas diestras(derecha) </a:t>
            </a:r>
            <a:r>
              <a:rPr sz="2800" spc="-5" dirty="0">
                <a:latin typeface="Calibri"/>
                <a:cs typeface="Calibri"/>
              </a:rPr>
              <a:t>o </a:t>
            </a:r>
            <a:r>
              <a:rPr sz="2800" spc="-15" dirty="0">
                <a:latin typeface="Calibri"/>
                <a:cs typeface="Calibri"/>
              </a:rPr>
              <a:t>zurdas(izquierda). </a:t>
            </a:r>
            <a:r>
              <a:rPr sz="2800" spc="-35" dirty="0">
                <a:latin typeface="Calibri"/>
                <a:cs typeface="Calibri"/>
              </a:rPr>
              <a:t>También  </a:t>
            </a:r>
            <a:r>
              <a:rPr sz="2800" spc="-15" dirty="0">
                <a:latin typeface="Calibri"/>
                <a:cs typeface="Calibri"/>
              </a:rPr>
              <a:t>ambidiestras, </a:t>
            </a:r>
            <a:r>
              <a:rPr sz="2800" spc="-20" dirty="0">
                <a:latin typeface="Calibri"/>
                <a:cs typeface="Calibri"/>
              </a:rPr>
              <a:t>éstas </a:t>
            </a:r>
            <a:r>
              <a:rPr sz="2800" spc="-5" dirty="0">
                <a:latin typeface="Calibri"/>
                <a:cs typeface="Calibri"/>
              </a:rPr>
              <a:t>no </a:t>
            </a:r>
            <a:r>
              <a:rPr sz="2800" spc="-20" dirty="0">
                <a:latin typeface="Calibri"/>
                <a:cs typeface="Calibri"/>
              </a:rPr>
              <a:t>serán vistas </a:t>
            </a:r>
            <a:r>
              <a:rPr sz="2800" spc="-5" dirty="0">
                <a:latin typeface="Calibri"/>
                <a:cs typeface="Calibri"/>
              </a:rPr>
              <a:t>en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2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guía.</a:t>
            </a:r>
            <a:endParaRPr sz="2800">
              <a:latin typeface="Calibri"/>
              <a:cs typeface="Calibri"/>
            </a:endParaRPr>
          </a:p>
          <a:p>
            <a:pPr marL="12700" marR="387350" algn="just">
              <a:lnSpc>
                <a:spcPts val="3030"/>
              </a:lnSpc>
              <a:spcBef>
                <a:spcPts val="1040"/>
              </a:spcBef>
            </a:pP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15" dirty="0">
                <a:latin typeface="Calibri"/>
                <a:cs typeface="Calibri"/>
              </a:rPr>
              <a:t>lateralidad </a:t>
            </a:r>
            <a:r>
              <a:rPr sz="2800" spc="-5" dirty="0">
                <a:latin typeface="Calibri"/>
                <a:cs typeface="Calibri"/>
              </a:rPr>
              <a:t>no se </a:t>
            </a:r>
            <a:r>
              <a:rPr sz="2800" spc="-15" dirty="0">
                <a:latin typeface="Calibri"/>
                <a:cs typeface="Calibri"/>
              </a:rPr>
              <a:t>limita </a:t>
            </a:r>
            <a:r>
              <a:rPr sz="2800" spc="-10" dirty="0">
                <a:latin typeface="Calibri"/>
                <a:cs typeface="Calibri"/>
              </a:rPr>
              <a:t>solo </a:t>
            </a:r>
            <a:r>
              <a:rPr sz="2800" spc="-5" dirty="0">
                <a:latin typeface="Calibri"/>
                <a:cs typeface="Calibri"/>
              </a:rPr>
              <a:t>al uso de las manos y </a:t>
            </a:r>
            <a:r>
              <a:rPr sz="2800" spc="-15" dirty="0">
                <a:latin typeface="Calibri"/>
                <a:cs typeface="Calibri"/>
              </a:rPr>
              <a:t>extremidades, </a:t>
            </a:r>
            <a:r>
              <a:rPr sz="2800" spc="-10" dirty="0">
                <a:latin typeface="Calibri"/>
                <a:cs typeface="Calibri"/>
              </a:rPr>
              <a:t>también  </a:t>
            </a:r>
            <a:r>
              <a:rPr sz="2800" spc="-15" dirty="0">
                <a:latin typeface="Calibri"/>
                <a:cs typeface="Calibri"/>
              </a:rPr>
              <a:t>ocurre </a:t>
            </a:r>
            <a:r>
              <a:rPr sz="2800" spc="-5" dirty="0">
                <a:latin typeface="Calibri"/>
                <a:cs typeface="Calibri"/>
              </a:rPr>
              <a:t>lo </a:t>
            </a:r>
            <a:r>
              <a:rPr sz="2800" spc="-10" dirty="0">
                <a:latin typeface="Calibri"/>
                <a:cs typeface="Calibri"/>
              </a:rPr>
              <a:t>mismo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el </a:t>
            </a:r>
            <a:r>
              <a:rPr sz="2800" spc="-10" dirty="0">
                <a:latin typeface="Calibri"/>
                <a:cs typeface="Calibri"/>
              </a:rPr>
              <a:t>oído </a:t>
            </a:r>
            <a:r>
              <a:rPr sz="2800" spc="-5" dirty="0">
                <a:latin typeface="Calibri"/>
                <a:cs typeface="Calibri"/>
              </a:rPr>
              <a:t>y el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ojo.</a:t>
            </a:r>
            <a:endParaRPr sz="280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Ejemplo </a:t>
            </a:r>
            <a:r>
              <a:rPr sz="2800" spc="-5" dirty="0">
                <a:latin typeface="Calibri"/>
                <a:cs typeface="Calibri"/>
              </a:rPr>
              <a:t>del cuerpo </a:t>
            </a:r>
            <a:r>
              <a:rPr sz="2800" spc="-10" dirty="0">
                <a:latin typeface="Calibri"/>
                <a:cs typeface="Calibri"/>
              </a:rPr>
              <a:t>humano dividido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la </a:t>
            </a:r>
            <a:r>
              <a:rPr sz="2800" spc="-15" dirty="0">
                <a:latin typeface="Calibri"/>
                <a:cs typeface="Calibri"/>
              </a:rPr>
              <a:t>mitad, </a:t>
            </a:r>
            <a:r>
              <a:rPr sz="2800" spc="-10" dirty="0">
                <a:latin typeface="Calibri"/>
                <a:cs typeface="Calibri"/>
              </a:rPr>
              <a:t>por partes </a:t>
            </a:r>
            <a:r>
              <a:rPr sz="2800" spc="-5" dirty="0">
                <a:latin typeface="Calibri"/>
                <a:cs typeface="Calibri"/>
              </a:rPr>
              <a:t>del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cuerpo: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52016" y="4785359"/>
            <a:ext cx="3732276" cy="1990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42631" y="4759452"/>
            <a:ext cx="1883664" cy="1834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72555" y="5873496"/>
            <a:ext cx="1979676" cy="524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87383" y="5873496"/>
            <a:ext cx="1988820" cy="524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44856"/>
            <a:ext cx="87210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2. </a:t>
            </a:r>
            <a:r>
              <a:rPr spc="-125" dirty="0"/>
              <a:t>¿Y </a:t>
            </a:r>
            <a:r>
              <a:rPr dirty="0"/>
              <a:t>qué </a:t>
            </a:r>
            <a:r>
              <a:rPr spc="-10" dirty="0"/>
              <a:t>es </a:t>
            </a:r>
            <a:r>
              <a:rPr dirty="0"/>
              <a:t>la </a:t>
            </a:r>
            <a:r>
              <a:rPr spc="-20" dirty="0"/>
              <a:t>lateralidad</a:t>
            </a:r>
            <a:r>
              <a:rPr spc="140" dirty="0"/>
              <a:t> </a:t>
            </a:r>
            <a:r>
              <a:rPr spc="-10" dirty="0"/>
              <a:t>ambidiestra?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939697"/>
            <a:ext cx="9998710" cy="22409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800" spc="-20" dirty="0">
                <a:latin typeface="Calibri"/>
                <a:cs typeface="Calibri"/>
              </a:rPr>
              <a:t>Respuesta: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1000"/>
              </a:spcBef>
            </a:pPr>
            <a:r>
              <a:rPr sz="2800" spc="-5" dirty="0">
                <a:latin typeface="Calibri"/>
                <a:cs typeface="Calibri"/>
              </a:rPr>
              <a:t>Una </a:t>
            </a:r>
            <a:r>
              <a:rPr sz="2800" spc="-15" dirty="0">
                <a:latin typeface="Calibri"/>
                <a:cs typeface="Calibri"/>
              </a:rPr>
              <a:t>persona </a:t>
            </a:r>
            <a:r>
              <a:rPr sz="2800" spc="-5" dirty="0">
                <a:latin typeface="Calibri"/>
                <a:cs typeface="Calibri"/>
              </a:rPr>
              <a:t>es </a:t>
            </a:r>
            <a:r>
              <a:rPr sz="2800" spc="-15" dirty="0">
                <a:latin typeface="Calibri"/>
                <a:cs typeface="Calibri"/>
              </a:rPr>
              <a:t>ambidiestra </a:t>
            </a:r>
            <a:r>
              <a:rPr sz="2800" spc="-5" dirty="0">
                <a:latin typeface="Calibri"/>
                <a:cs typeface="Calibri"/>
              </a:rPr>
              <a:t>cuando es </a:t>
            </a:r>
            <a:r>
              <a:rPr sz="2800" spc="-10" dirty="0">
                <a:latin typeface="Calibri"/>
                <a:cs typeface="Calibri"/>
              </a:rPr>
              <a:t>capaz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desenvolverse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la  misma </a:t>
            </a:r>
            <a:r>
              <a:rPr sz="2800" spc="-10" dirty="0">
                <a:latin typeface="Calibri"/>
                <a:cs typeface="Calibri"/>
              </a:rPr>
              <a:t>habilidad, </a:t>
            </a:r>
            <a:r>
              <a:rPr sz="2800" spc="-20" dirty="0">
                <a:latin typeface="Calibri"/>
                <a:cs typeface="Calibri"/>
              </a:rPr>
              <a:t>tanto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la mano </a:t>
            </a:r>
            <a:r>
              <a:rPr sz="2800" spc="-10" dirty="0">
                <a:latin typeface="Calibri"/>
                <a:cs typeface="Calibri"/>
              </a:rPr>
              <a:t>derecha como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izquierda.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10" dirty="0">
                <a:latin typeface="Calibri"/>
                <a:cs typeface="Calibri"/>
              </a:rPr>
              <a:t>Ejemplos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ambidiestro </a:t>
            </a:r>
            <a:r>
              <a:rPr sz="2800" spc="-5" dirty="0">
                <a:latin typeface="Calibri"/>
                <a:cs typeface="Calibri"/>
              </a:rPr>
              <a:t>de manos y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piernas: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  <a:tabLst>
                <a:tab pos="4070985" algn="l"/>
                <a:tab pos="6522720" algn="l"/>
                <a:tab pos="7814945" algn="l"/>
              </a:tabLst>
            </a:pPr>
            <a:r>
              <a:rPr sz="2800" spc="-5" dirty="0">
                <a:latin typeface="Calibri"/>
                <a:cs typeface="Calibri"/>
              </a:rPr>
              <a:t>1.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Escritura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mano	</a:t>
            </a:r>
            <a:r>
              <a:rPr sz="2800" spc="-20" dirty="0">
                <a:latin typeface="Calibri"/>
                <a:cs typeface="Calibri"/>
              </a:rPr>
              <a:t>izquierda	</a:t>
            </a:r>
            <a:r>
              <a:rPr sz="2800" spc="-5" dirty="0">
                <a:latin typeface="Calibri"/>
                <a:cs typeface="Calibri"/>
              </a:rPr>
              <a:t>y	</a:t>
            </a:r>
            <a:r>
              <a:rPr sz="2800" spc="-10" dirty="0">
                <a:latin typeface="Calibri"/>
                <a:cs typeface="Calibri"/>
              </a:rPr>
              <a:t>derecha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4602226"/>
            <a:ext cx="25057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2. </a:t>
            </a:r>
            <a:r>
              <a:rPr sz="2800" spc="-10" dirty="0">
                <a:latin typeface="Calibri"/>
                <a:cs typeface="Calibri"/>
              </a:rPr>
              <a:t>Pie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tracción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2726" y="4602226"/>
            <a:ext cx="13614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libri"/>
                <a:cs typeface="Calibri"/>
              </a:rPr>
              <a:t>izquierdo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63308" y="4602226"/>
            <a:ext cx="186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35157" y="4602226"/>
            <a:ext cx="11918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de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echa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96028" y="3153155"/>
            <a:ext cx="1856231" cy="1391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22207" y="3153155"/>
            <a:ext cx="1856231" cy="1391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0123" y="4995671"/>
            <a:ext cx="3506724" cy="17967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23147" y="4995671"/>
            <a:ext cx="2167128" cy="16245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437890" marR="5080" indent="-3071495">
              <a:lnSpc>
                <a:spcPts val="4750"/>
              </a:lnSpc>
              <a:spcBef>
                <a:spcPts val="700"/>
              </a:spcBef>
            </a:pPr>
            <a:r>
              <a:rPr spc="-5" dirty="0"/>
              <a:t>Actividad </a:t>
            </a:r>
            <a:r>
              <a:rPr spc="15" dirty="0"/>
              <a:t>n°1: </a:t>
            </a:r>
            <a:r>
              <a:rPr spc="-40" dirty="0"/>
              <a:t>“Para </a:t>
            </a:r>
            <a:r>
              <a:rPr spc="-15" dirty="0"/>
              <a:t>mejorar </a:t>
            </a:r>
            <a:r>
              <a:rPr dirty="0"/>
              <a:t>la habilidad  </a:t>
            </a:r>
            <a:r>
              <a:rPr spc="-15" dirty="0"/>
              <a:t>ambidiestro”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026157"/>
            <a:ext cx="10027920" cy="31375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  <a:buAutoNum type="arabicPeriod"/>
              <a:tabLst>
                <a:tab pos="365125" algn="l"/>
              </a:tabLst>
            </a:pPr>
            <a:r>
              <a:rPr sz="2800" spc="-10" dirty="0">
                <a:latin typeface="Calibri"/>
                <a:cs typeface="Calibri"/>
              </a:rPr>
              <a:t>Desafío </a:t>
            </a:r>
            <a:r>
              <a:rPr sz="2800" spc="-5" dirty="0">
                <a:latin typeface="Calibri"/>
                <a:cs typeface="Calibri"/>
              </a:rPr>
              <a:t>de manos: Usa un lápiz y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tu mano </a:t>
            </a:r>
            <a:r>
              <a:rPr sz="2800" spc="-10" dirty="0">
                <a:latin typeface="Calibri"/>
                <a:cs typeface="Calibri"/>
              </a:rPr>
              <a:t>hábil </a:t>
            </a:r>
            <a:r>
              <a:rPr sz="2800" spc="-5" dirty="0">
                <a:latin typeface="Calibri"/>
                <a:cs typeface="Calibri"/>
              </a:rPr>
              <a:t>escribe de la  mejor </a:t>
            </a:r>
            <a:r>
              <a:rPr sz="2800" spc="-20" dirty="0">
                <a:latin typeface="Calibri"/>
                <a:cs typeface="Calibri"/>
              </a:rPr>
              <a:t>forma </a:t>
            </a:r>
            <a:r>
              <a:rPr sz="2800" spc="-5" dirty="0">
                <a:latin typeface="Calibri"/>
                <a:cs typeface="Calibri"/>
              </a:rPr>
              <a:t>y </a:t>
            </a:r>
            <a:r>
              <a:rPr sz="2800" spc="-10" dirty="0">
                <a:latin typeface="Calibri"/>
                <a:cs typeface="Calibri"/>
              </a:rPr>
              <a:t>con </a:t>
            </a:r>
            <a:r>
              <a:rPr sz="2800" spc="-20" dirty="0">
                <a:latin typeface="Calibri"/>
                <a:cs typeface="Calibri"/>
              </a:rPr>
              <a:t>letra </a:t>
            </a:r>
            <a:r>
              <a:rPr sz="2800" spc="-15" dirty="0">
                <a:latin typeface="Calibri"/>
                <a:cs typeface="Calibri"/>
              </a:rPr>
              <a:t>clara </a:t>
            </a:r>
            <a:r>
              <a:rPr sz="2800" spc="-10" dirty="0">
                <a:latin typeface="Calibri"/>
                <a:cs typeface="Calibri"/>
              </a:rPr>
              <a:t>la </a:t>
            </a:r>
            <a:r>
              <a:rPr sz="2800" spc="-15" dirty="0">
                <a:latin typeface="Calibri"/>
                <a:cs typeface="Calibri"/>
              </a:rPr>
              <a:t>siguiente </a:t>
            </a:r>
            <a:r>
              <a:rPr sz="2800" spc="-20" dirty="0">
                <a:latin typeface="Calibri"/>
                <a:cs typeface="Calibri"/>
              </a:rPr>
              <a:t>frase </a:t>
            </a:r>
            <a:r>
              <a:rPr sz="2800" spc="-5" dirty="0">
                <a:latin typeface="Calibri"/>
                <a:cs typeface="Calibri"/>
              </a:rPr>
              <a:t>en tu cuaderno o en la  guía, en el </a:t>
            </a:r>
            <a:r>
              <a:rPr sz="2800" i="1" spc="-10" dirty="0">
                <a:latin typeface="Calibri"/>
                <a:cs typeface="Calibri"/>
              </a:rPr>
              <a:t>Desarrollo </a:t>
            </a:r>
            <a:r>
              <a:rPr sz="2800" i="1" spc="-5" dirty="0">
                <a:latin typeface="Calibri"/>
                <a:cs typeface="Calibri"/>
              </a:rPr>
              <a:t>de la</a:t>
            </a:r>
            <a:r>
              <a:rPr sz="2800" i="1" spc="20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Clase.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800" spc="-15" dirty="0">
                <a:latin typeface="Calibri"/>
                <a:cs typeface="Calibri"/>
              </a:rPr>
              <a:t>Frase: “Recuerdo </a:t>
            </a:r>
            <a:r>
              <a:rPr sz="2800" spc="-10" dirty="0">
                <a:latin typeface="Calibri"/>
                <a:cs typeface="Calibri"/>
              </a:rPr>
              <a:t>que debo usar </a:t>
            </a:r>
            <a:r>
              <a:rPr sz="2800" spc="-5" dirty="0">
                <a:latin typeface="Calibri"/>
                <a:cs typeface="Calibri"/>
              </a:rPr>
              <a:t>mi mano menos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hábil”</a:t>
            </a:r>
            <a:endParaRPr sz="2800">
              <a:latin typeface="Calibri"/>
              <a:cs typeface="Calibri"/>
            </a:endParaRPr>
          </a:p>
          <a:p>
            <a:pPr marL="12700" marR="137160">
              <a:lnSpc>
                <a:spcPts val="3020"/>
              </a:lnSpc>
              <a:spcBef>
                <a:spcPts val="1045"/>
              </a:spcBef>
              <a:buAutoNum type="arabicPeriod" startAt="2"/>
              <a:tabLst>
                <a:tab pos="365125" algn="l"/>
              </a:tabLst>
            </a:pPr>
            <a:r>
              <a:rPr sz="2800" spc="-15" dirty="0">
                <a:latin typeface="Calibri"/>
                <a:cs typeface="Calibri"/>
              </a:rPr>
              <a:t>Ahora </a:t>
            </a:r>
            <a:r>
              <a:rPr sz="2800" spc="-10" dirty="0">
                <a:latin typeface="Calibri"/>
                <a:cs typeface="Calibri"/>
              </a:rPr>
              <a:t>vuelve </a:t>
            </a:r>
            <a:r>
              <a:rPr sz="2800" spc="-5" dirty="0">
                <a:latin typeface="Calibri"/>
                <a:cs typeface="Calibri"/>
              </a:rPr>
              <a:t>a escribir la </a:t>
            </a:r>
            <a:r>
              <a:rPr sz="2800" spc="-10" dirty="0">
                <a:latin typeface="Calibri"/>
                <a:cs typeface="Calibri"/>
              </a:rPr>
              <a:t>misma </a:t>
            </a:r>
            <a:r>
              <a:rPr sz="2800" spc="-20" dirty="0">
                <a:latin typeface="Calibri"/>
                <a:cs typeface="Calibri"/>
              </a:rPr>
              <a:t>frase </a:t>
            </a:r>
            <a:r>
              <a:rPr sz="2800" spc="-5" dirty="0">
                <a:latin typeface="Calibri"/>
                <a:cs typeface="Calibri"/>
              </a:rPr>
              <a:t>y de la misma </a:t>
            </a:r>
            <a:r>
              <a:rPr sz="2800" spc="-15" dirty="0">
                <a:latin typeface="Calibri"/>
                <a:cs typeface="Calibri"/>
              </a:rPr>
              <a:t>manera, </a:t>
            </a:r>
            <a:r>
              <a:rPr sz="2800" spc="-20" dirty="0">
                <a:latin typeface="Calibri"/>
                <a:cs typeface="Calibri"/>
              </a:rPr>
              <a:t>letra  </a:t>
            </a:r>
            <a:r>
              <a:rPr sz="2800" spc="-15" dirty="0">
                <a:latin typeface="Calibri"/>
                <a:cs typeface="Calibri"/>
              </a:rPr>
              <a:t>grande </a:t>
            </a:r>
            <a:r>
              <a:rPr sz="2800" spc="-5" dirty="0">
                <a:latin typeface="Calibri"/>
                <a:cs typeface="Calibri"/>
              </a:rPr>
              <a:t>y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20" dirty="0">
                <a:latin typeface="Calibri"/>
                <a:cs typeface="Calibri"/>
              </a:rPr>
              <a:t>letra </a:t>
            </a:r>
            <a:r>
              <a:rPr sz="2800" spc="-15" dirty="0">
                <a:latin typeface="Calibri"/>
                <a:cs typeface="Calibri"/>
              </a:rPr>
              <a:t>clara, utilizando </a:t>
            </a:r>
            <a:r>
              <a:rPr sz="2800" spc="-5" dirty="0">
                <a:latin typeface="Calibri"/>
                <a:cs typeface="Calibri"/>
              </a:rPr>
              <a:t>la mano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contraria.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Compara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20" dirty="0">
                <a:latin typeface="Calibri"/>
                <a:cs typeface="Calibri"/>
              </a:rPr>
              <a:t>letra </a:t>
            </a:r>
            <a:r>
              <a:rPr sz="2800" spc="-5" dirty="0">
                <a:latin typeface="Calibri"/>
                <a:cs typeface="Calibri"/>
              </a:rPr>
              <a:t>que has </a:t>
            </a:r>
            <a:r>
              <a:rPr sz="2800" spc="-10" dirty="0">
                <a:latin typeface="Calibri"/>
                <a:cs typeface="Calibri"/>
              </a:rPr>
              <a:t>escrito con </a:t>
            </a:r>
            <a:r>
              <a:rPr sz="2800" spc="-5" dirty="0">
                <a:latin typeface="Calibri"/>
                <a:cs typeface="Calibri"/>
              </a:rPr>
              <a:t>ambas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manos.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0879" y="5227320"/>
            <a:ext cx="2065020" cy="1549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49923" y="5169408"/>
            <a:ext cx="2142744" cy="1607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90290" marR="5080" indent="-3575685">
              <a:lnSpc>
                <a:spcPts val="4750"/>
              </a:lnSpc>
              <a:spcBef>
                <a:spcPts val="700"/>
              </a:spcBef>
            </a:pPr>
            <a:r>
              <a:rPr spc="-5" dirty="0"/>
              <a:t>Actividad </a:t>
            </a:r>
            <a:r>
              <a:rPr spc="15" dirty="0"/>
              <a:t>n°2: </a:t>
            </a:r>
            <a:r>
              <a:rPr spc="-20" dirty="0"/>
              <a:t>“para </a:t>
            </a:r>
            <a:r>
              <a:rPr spc="-10" dirty="0"/>
              <a:t>trabajar </a:t>
            </a:r>
            <a:r>
              <a:rPr dirty="0"/>
              <a:t>la habilidad de  </a:t>
            </a:r>
            <a:r>
              <a:rPr spc="-15" dirty="0"/>
              <a:t>lateralidad”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943465" cy="288480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  <a:tabLst>
                <a:tab pos="8711565" algn="l"/>
              </a:tabLst>
            </a:pPr>
            <a:r>
              <a:rPr sz="2800" i="1" spc="-30" dirty="0">
                <a:latin typeface="Calibri"/>
                <a:cs typeface="Calibri"/>
              </a:rPr>
              <a:t>IMPORTANTE: </a:t>
            </a:r>
            <a:r>
              <a:rPr sz="2800" i="1" spc="-25" dirty="0">
                <a:latin typeface="Calibri"/>
                <a:cs typeface="Calibri"/>
              </a:rPr>
              <a:t>Esta </a:t>
            </a:r>
            <a:r>
              <a:rPr sz="2800" i="1" spc="-5" dirty="0">
                <a:latin typeface="Calibri"/>
                <a:cs typeface="Calibri"/>
              </a:rPr>
              <a:t>actividad </a:t>
            </a:r>
            <a:r>
              <a:rPr sz="2800" i="1" spc="-10" dirty="0">
                <a:latin typeface="Calibri"/>
                <a:cs typeface="Calibri"/>
              </a:rPr>
              <a:t>practica debe </a:t>
            </a:r>
            <a:r>
              <a:rPr sz="2800" i="1" spc="-20" dirty="0">
                <a:latin typeface="Calibri"/>
                <a:cs typeface="Calibri"/>
              </a:rPr>
              <a:t>estar </a:t>
            </a:r>
            <a:r>
              <a:rPr sz="2800" i="1" spc="-10" dirty="0">
                <a:latin typeface="Calibri"/>
                <a:cs typeface="Calibri"/>
              </a:rPr>
              <a:t>acompañado </a:t>
            </a:r>
            <a:r>
              <a:rPr sz="2800" i="1" spc="-5" dirty="0">
                <a:latin typeface="Calibri"/>
                <a:cs typeface="Calibri"/>
              </a:rPr>
              <a:t>por </a:t>
            </a:r>
            <a:r>
              <a:rPr sz="2800" i="1" spc="-10" dirty="0">
                <a:latin typeface="Calibri"/>
                <a:cs typeface="Calibri"/>
              </a:rPr>
              <a:t>un  </a:t>
            </a:r>
            <a:r>
              <a:rPr sz="2800" i="1" spc="-15" dirty="0">
                <a:latin typeface="Calibri"/>
                <a:cs typeface="Calibri"/>
              </a:rPr>
              <a:t>adulto </a:t>
            </a:r>
            <a:r>
              <a:rPr sz="2800" i="1" spc="-5" dirty="0">
                <a:latin typeface="Calibri"/>
                <a:cs typeface="Calibri"/>
              </a:rPr>
              <a:t>que </a:t>
            </a:r>
            <a:r>
              <a:rPr sz="2800" i="1" spc="-15" dirty="0">
                <a:latin typeface="Calibri"/>
                <a:cs typeface="Calibri"/>
              </a:rPr>
              <a:t>oriente </a:t>
            </a:r>
            <a:r>
              <a:rPr sz="2800" i="1" spc="-5" dirty="0">
                <a:latin typeface="Calibri"/>
                <a:cs typeface="Calibri"/>
              </a:rPr>
              <a:t>y supervise al </a:t>
            </a:r>
            <a:r>
              <a:rPr sz="2800" i="1" spc="-10" dirty="0">
                <a:latin typeface="Calibri"/>
                <a:cs typeface="Calibri"/>
              </a:rPr>
              <a:t>niño </a:t>
            </a:r>
            <a:r>
              <a:rPr sz="2800" i="1" spc="-5" dirty="0">
                <a:latin typeface="Calibri"/>
                <a:cs typeface="Calibri"/>
              </a:rPr>
              <a:t>o </a:t>
            </a:r>
            <a:r>
              <a:rPr sz="2800" i="1" dirty="0">
                <a:latin typeface="Calibri"/>
                <a:cs typeface="Calibri"/>
              </a:rPr>
              <a:t>niña, </a:t>
            </a:r>
            <a:r>
              <a:rPr sz="2800" i="1" spc="-10" dirty="0">
                <a:latin typeface="Calibri"/>
                <a:cs typeface="Calibri"/>
              </a:rPr>
              <a:t>en </a:t>
            </a:r>
            <a:r>
              <a:rPr sz="2800" i="1" spc="-5" dirty="0">
                <a:latin typeface="Calibri"/>
                <a:cs typeface="Calibri"/>
              </a:rPr>
              <a:t>lo</a:t>
            </a:r>
            <a:r>
              <a:rPr sz="2800" i="1" spc="155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posible</a:t>
            </a:r>
            <a:r>
              <a:rPr sz="2800" i="1" spc="10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y	</a:t>
            </a:r>
            <a:r>
              <a:rPr sz="2800" i="1" spc="-15" dirty="0">
                <a:latin typeface="Calibri"/>
                <a:cs typeface="Calibri"/>
              </a:rPr>
              <a:t>evitar  </a:t>
            </a:r>
            <a:r>
              <a:rPr sz="2800" i="1" spc="-10" dirty="0">
                <a:latin typeface="Calibri"/>
                <a:cs typeface="Calibri"/>
              </a:rPr>
              <a:t>accidentes.</a:t>
            </a:r>
            <a:endParaRPr sz="2800">
              <a:latin typeface="Calibri"/>
              <a:cs typeface="Calibri"/>
            </a:endParaRPr>
          </a:p>
          <a:p>
            <a:pPr marL="527685" marR="161925" indent="-515620">
              <a:lnSpc>
                <a:spcPct val="90000"/>
              </a:lnSpc>
              <a:spcBef>
                <a:spcPts val="975"/>
              </a:spcBef>
              <a:tabLst>
                <a:tab pos="527685" algn="l"/>
              </a:tabLst>
            </a:pPr>
            <a:r>
              <a:rPr sz="2800" spc="-5" dirty="0">
                <a:latin typeface="Calibri"/>
                <a:cs typeface="Calibri"/>
              </a:rPr>
              <a:t>1.	</a:t>
            </a:r>
            <a:r>
              <a:rPr sz="2800" spc="-10" dirty="0">
                <a:latin typeface="Calibri"/>
                <a:cs typeface="Calibri"/>
              </a:rPr>
              <a:t>Juego </a:t>
            </a:r>
            <a:r>
              <a:rPr sz="2800" spc="-30" dirty="0">
                <a:latin typeface="Calibri"/>
                <a:cs typeface="Calibri"/>
              </a:rPr>
              <a:t>“Tela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araña”: Pide </a:t>
            </a:r>
            <a:r>
              <a:rPr sz="2800" spc="-15" dirty="0">
                <a:latin typeface="Calibri"/>
                <a:cs typeface="Calibri"/>
              </a:rPr>
              <a:t>ayuda </a:t>
            </a:r>
            <a:r>
              <a:rPr sz="2800" spc="-5" dirty="0">
                <a:latin typeface="Calibri"/>
                <a:cs typeface="Calibri"/>
              </a:rPr>
              <a:t>a tus </a:t>
            </a:r>
            <a:r>
              <a:rPr sz="2800" spc="-15" dirty="0">
                <a:latin typeface="Calibri"/>
                <a:cs typeface="Calibri"/>
              </a:rPr>
              <a:t>padres </a:t>
            </a:r>
            <a:r>
              <a:rPr sz="2800" spc="-25" dirty="0">
                <a:latin typeface="Calibri"/>
                <a:cs typeface="Calibri"/>
              </a:rPr>
              <a:t>para </a:t>
            </a:r>
            <a:r>
              <a:rPr sz="2800" spc="-15" dirty="0">
                <a:latin typeface="Calibri"/>
                <a:cs typeface="Calibri"/>
              </a:rPr>
              <a:t>utilizar </a:t>
            </a:r>
            <a:r>
              <a:rPr sz="2800" spc="-10" dirty="0">
                <a:latin typeface="Calibri"/>
                <a:cs typeface="Calibri"/>
              </a:rPr>
              <a:t>una  </a:t>
            </a:r>
            <a:r>
              <a:rPr sz="2800" spc="-5" dirty="0">
                <a:latin typeface="Calibri"/>
                <a:cs typeface="Calibri"/>
              </a:rPr>
              <a:t>lana o </a:t>
            </a:r>
            <a:r>
              <a:rPr sz="2800" spc="-10" dirty="0">
                <a:latin typeface="Calibri"/>
                <a:cs typeface="Calibri"/>
              </a:rPr>
              <a:t>hilo. Luego </a:t>
            </a:r>
            <a:r>
              <a:rPr sz="2800" spc="-15" dirty="0">
                <a:latin typeface="Calibri"/>
                <a:cs typeface="Calibri"/>
              </a:rPr>
              <a:t>sujeta </a:t>
            </a:r>
            <a:r>
              <a:rPr sz="2800" spc="-5" dirty="0">
                <a:latin typeface="Calibri"/>
                <a:cs typeface="Calibri"/>
              </a:rPr>
              <a:t>la lana en un </a:t>
            </a:r>
            <a:r>
              <a:rPr sz="2800" spc="-50" dirty="0">
                <a:latin typeface="Calibri"/>
                <a:cs typeface="Calibri"/>
              </a:rPr>
              <a:t>pilar, </a:t>
            </a:r>
            <a:r>
              <a:rPr sz="2800" spc="-10" dirty="0">
                <a:latin typeface="Calibri"/>
                <a:cs typeface="Calibri"/>
              </a:rPr>
              <a:t>sea una silla </a:t>
            </a:r>
            <a:r>
              <a:rPr sz="2800" spc="-5" dirty="0">
                <a:latin typeface="Calibri"/>
                <a:cs typeface="Calibri"/>
              </a:rPr>
              <a:t>o </a:t>
            </a:r>
            <a:r>
              <a:rPr sz="2800" spc="-10" dirty="0">
                <a:latin typeface="Calibri"/>
                <a:cs typeface="Calibri"/>
              </a:rPr>
              <a:t>reja, </a:t>
            </a:r>
            <a:r>
              <a:rPr sz="2800" spc="-5" dirty="0">
                <a:latin typeface="Calibri"/>
                <a:cs typeface="Calibri"/>
              </a:rPr>
              <a:t>y  </a:t>
            </a:r>
            <a:r>
              <a:rPr sz="2800" spc="-10" dirty="0">
                <a:latin typeface="Calibri"/>
                <a:cs typeface="Calibri"/>
              </a:rPr>
              <a:t>luego busca </a:t>
            </a:r>
            <a:r>
              <a:rPr sz="2800" spc="-20" dirty="0">
                <a:latin typeface="Calibri"/>
                <a:cs typeface="Calibri"/>
              </a:rPr>
              <a:t>otro distinto </a:t>
            </a:r>
            <a:r>
              <a:rPr sz="2800" spc="-15" dirty="0">
                <a:latin typeface="Calibri"/>
                <a:cs typeface="Calibri"/>
              </a:rPr>
              <a:t>lugar </a:t>
            </a:r>
            <a:r>
              <a:rPr sz="2800" spc="-10" dirty="0">
                <a:latin typeface="Calibri"/>
                <a:cs typeface="Calibri"/>
              </a:rPr>
              <a:t>firme </a:t>
            </a:r>
            <a:r>
              <a:rPr sz="2800" spc="-25" dirty="0">
                <a:latin typeface="Calibri"/>
                <a:cs typeface="Calibri"/>
              </a:rPr>
              <a:t>para </a:t>
            </a:r>
            <a:r>
              <a:rPr sz="2800" spc="-5" dirty="0">
                <a:latin typeface="Calibri"/>
                <a:cs typeface="Calibri"/>
              </a:rPr>
              <a:t>pasar el </a:t>
            </a:r>
            <a:r>
              <a:rPr sz="2800" spc="-15" dirty="0">
                <a:latin typeface="Calibri"/>
                <a:cs typeface="Calibri"/>
              </a:rPr>
              <a:t>hilo, </a:t>
            </a:r>
            <a:r>
              <a:rPr sz="2800" spc="-5" dirty="0">
                <a:latin typeface="Calibri"/>
                <a:cs typeface="Calibri"/>
              </a:rPr>
              <a:t>y así ir  </a:t>
            </a:r>
            <a:r>
              <a:rPr sz="2800" spc="-20" dirty="0">
                <a:latin typeface="Calibri"/>
                <a:cs typeface="Calibri"/>
              </a:rPr>
              <a:t>avanzando hasta </a:t>
            </a:r>
            <a:r>
              <a:rPr sz="2800" spc="-15" dirty="0">
                <a:latin typeface="Calibri"/>
                <a:cs typeface="Calibri"/>
              </a:rPr>
              <a:t>completar </a:t>
            </a:r>
            <a:r>
              <a:rPr sz="2800" spc="-10" dirty="0">
                <a:latin typeface="Calibri"/>
                <a:cs typeface="Calibri"/>
              </a:rPr>
              <a:t>una tela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araña </a:t>
            </a:r>
            <a:r>
              <a:rPr sz="2800" spc="-5" dirty="0">
                <a:latin typeface="Calibri"/>
                <a:cs typeface="Calibri"/>
              </a:rPr>
              <a:t>baja, media y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alta.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35779" y="4709159"/>
            <a:ext cx="2734055" cy="2049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9269095" cy="13004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spc="-30" dirty="0"/>
              <a:t>Realiza </a:t>
            </a:r>
            <a:r>
              <a:rPr dirty="0"/>
              <a:t>los </a:t>
            </a:r>
            <a:r>
              <a:rPr spc="-10" dirty="0"/>
              <a:t>siguientes ejercicios: </a:t>
            </a:r>
            <a:r>
              <a:rPr dirty="0"/>
              <a:t>del </a:t>
            </a:r>
            <a:r>
              <a:rPr spc="-5" dirty="0"/>
              <a:t>juego  </a:t>
            </a:r>
            <a:r>
              <a:rPr spc="-10" dirty="0"/>
              <a:t>“tela </a:t>
            </a:r>
            <a:r>
              <a:rPr spc="5" dirty="0"/>
              <a:t>de</a:t>
            </a:r>
            <a:r>
              <a:rPr spc="-5" dirty="0"/>
              <a:t> </a:t>
            </a:r>
            <a:r>
              <a:rPr spc="-70" dirty="0"/>
              <a:t>araña”.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1028065">
              <a:lnSpc>
                <a:spcPts val="3020"/>
              </a:lnSpc>
              <a:spcBef>
                <a:spcPts val="480"/>
              </a:spcBef>
            </a:pPr>
            <a:r>
              <a:rPr spc="-10" dirty="0"/>
              <a:t>Ejercicio </a:t>
            </a:r>
            <a:r>
              <a:rPr spc="-5" dirty="0"/>
              <a:t>1: </a:t>
            </a:r>
            <a:r>
              <a:rPr spc="-15" dirty="0"/>
              <a:t>Sobre </a:t>
            </a:r>
            <a:r>
              <a:rPr spc="-10" dirty="0"/>
              <a:t>pasa </a:t>
            </a:r>
            <a:r>
              <a:rPr spc="-5" dirty="0"/>
              <a:t>la </a:t>
            </a:r>
            <a:r>
              <a:rPr spc="-10" dirty="0"/>
              <a:t>tela </a:t>
            </a:r>
            <a:r>
              <a:rPr spc="-5" dirty="0"/>
              <a:t>de </a:t>
            </a:r>
            <a:r>
              <a:rPr spc="-15" dirty="0"/>
              <a:t>araña </a:t>
            </a:r>
            <a:r>
              <a:rPr spc="-10" dirty="0"/>
              <a:t>desde </a:t>
            </a:r>
            <a:r>
              <a:rPr spc="-5" dirty="0"/>
              <a:t>el inicio al </a:t>
            </a:r>
            <a:r>
              <a:rPr spc="-15" dirty="0"/>
              <a:t>termino,  utilizando </a:t>
            </a:r>
            <a:r>
              <a:rPr spc="-5" dirty="0"/>
              <a:t>las </a:t>
            </a:r>
            <a:r>
              <a:rPr spc="-10" dirty="0"/>
              <a:t>partes </a:t>
            </a:r>
            <a:r>
              <a:rPr spc="-5" dirty="0"/>
              <a:t>del cuerpo sean </a:t>
            </a:r>
            <a:r>
              <a:rPr spc="-10" dirty="0"/>
              <a:t>piernas </a:t>
            </a:r>
            <a:r>
              <a:rPr spc="-5" dirty="0"/>
              <a:t>y</a:t>
            </a:r>
            <a:r>
              <a:rPr spc="130" dirty="0"/>
              <a:t> </a:t>
            </a:r>
            <a:r>
              <a:rPr spc="-5" dirty="0"/>
              <a:t>manos.</a:t>
            </a:r>
          </a:p>
          <a:p>
            <a:pPr marL="12700" marR="5080">
              <a:lnSpc>
                <a:spcPts val="3020"/>
              </a:lnSpc>
              <a:spcBef>
                <a:spcPts val="1015"/>
              </a:spcBef>
            </a:pPr>
            <a:r>
              <a:rPr spc="-10" dirty="0"/>
              <a:t>Ejercicio </a:t>
            </a:r>
            <a:r>
              <a:rPr spc="-5" dirty="0"/>
              <a:t>2: </a:t>
            </a:r>
            <a:r>
              <a:rPr spc="-15" dirty="0"/>
              <a:t>Sobre </a:t>
            </a:r>
            <a:r>
              <a:rPr spc="-10" dirty="0"/>
              <a:t>pasa </a:t>
            </a:r>
            <a:r>
              <a:rPr spc="-5" dirty="0"/>
              <a:t>la </a:t>
            </a:r>
            <a:r>
              <a:rPr spc="-20" dirty="0"/>
              <a:t>primera </a:t>
            </a:r>
            <a:r>
              <a:rPr spc="-10" dirty="0"/>
              <a:t>tela por </a:t>
            </a:r>
            <a:r>
              <a:rPr spc="-5" dirty="0"/>
              <a:t>arriba y la </a:t>
            </a:r>
            <a:r>
              <a:rPr spc="-10" dirty="0"/>
              <a:t>segunda por abajo,  </a:t>
            </a:r>
            <a:r>
              <a:rPr spc="-5" dirty="0"/>
              <a:t>y así </a:t>
            </a:r>
            <a:r>
              <a:rPr spc="-15" dirty="0"/>
              <a:t>sucesivamente, </a:t>
            </a:r>
            <a:r>
              <a:rPr spc="-10" dirty="0"/>
              <a:t>logrando pasar </a:t>
            </a:r>
            <a:r>
              <a:rPr spc="-15" dirty="0"/>
              <a:t>todos </a:t>
            </a:r>
            <a:r>
              <a:rPr spc="-5" dirty="0"/>
              <a:t>los</a:t>
            </a:r>
            <a:r>
              <a:rPr spc="125" dirty="0"/>
              <a:t> </a:t>
            </a:r>
            <a:r>
              <a:rPr spc="-5" dirty="0"/>
              <a:t>hilos.</a:t>
            </a:r>
          </a:p>
          <a:p>
            <a:pPr marL="12700" marR="234950">
              <a:lnSpc>
                <a:spcPct val="90000"/>
              </a:lnSpc>
              <a:spcBef>
                <a:spcPts val="960"/>
              </a:spcBef>
            </a:pPr>
            <a:r>
              <a:rPr spc="-10" dirty="0"/>
              <a:t>Ejercicio </a:t>
            </a:r>
            <a:r>
              <a:rPr spc="-5" dirty="0"/>
              <a:t>3: </a:t>
            </a:r>
            <a:r>
              <a:rPr spc="-15" dirty="0"/>
              <a:t>Sobre </a:t>
            </a:r>
            <a:r>
              <a:rPr spc="-10" dirty="0"/>
              <a:t>pasa </a:t>
            </a:r>
            <a:r>
              <a:rPr spc="-5" dirty="0"/>
              <a:t>la </a:t>
            </a:r>
            <a:r>
              <a:rPr spc="-20" dirty="0"/>
              <a:t>primera </a:t>
            </a:r>
            <a:r>
              <a:rPr spc="-10" dirty="0"/>
              <a:t>tela por </a:t>
            </a:r>
            <a:r>
              <a:rPr spc="-5" dirty="0"/>
              <a:t>arriba </a:t>
            </a:r>
            <a:r>
              <a:rPr spc="-10" dirty="0"/>
              <a:t>pasando </a:t>
            </a:r>
            <a:r>
              <a:rPr spc="-5" dirty="0"/>
              <a:t>a </a:t>
            </a:r>
            <a:r>
              <a:rPr spc="-10" dirty="0"/>
              <a:t>la </a:t>
            </a:r>
            <a:r>
              <a:rPr spc="-25" dirty="0"/>
              <a:t>vez </a:t>
            </a:r>
            <a:r>
              <a:rPr spc="-15" dirty="0"/>
              <a:t>la  </a:t>
            </a:r>
            <a:r>
              <a:rPr spc="-10" dirty="0"/>
              <a:t>pierna derecha, </a:t>
            </a:r>
            <a:r>
              <a:rPr spc="-5" dirty="0"/>
              <a:t>y </a:t>
            </a:r>
            <a:r>
              <a:rPr spc="-10" dirty="0"/>
              <a:t>la segunda </a:t>
            </a:r>
            <a:r>
              <a:rPr spc="-5" dirty="0"/>
              <a:t>por abajo a cuerpo </a:t>
            </a:r>
            <a:r>
              <a:rPr spc="-20" dirty="0"/>
              <a:t>completo, </a:t>
            </a:r>
            <a:r>
              <a:rPr spc="-15" dirty="0"/>
              <a:t>continua  con </a:t>
            </a:r>
            <a:r>
              <a:rPr spc="-5" dirty="0"/>
              <a:t>la </a:t>
            </a:r>
            <a:r>
              <a:rPr spc="-20" dirty="0"/>
              <a:t>tercera, </a:t>
            </a:r>
            <a:r>
              <a:rPr spc="-10" dirty="0"/>
              <a:t>cuarta </a:t>
            </a:r>
            <a:r>
              <a:rPr spc="-5" dirty="0"/>
              <a:t>y las </a:t>
            </a:r>
            <a:r>
              <a:rPr spc="-10" dirty="0"/>
              <a:t>pasadas que queden </a:t>
            </a:r>
            <a:r>
              <a:rPr spc="-15" dirty="0"/>
              <a:t>con </a:t>
            </a:r>
            <a:r>
              <a:rPr spc="-5" dirty="0"/>
              <a:t>la pierna</a:t>
            </a:r>
            <a:r>
              <a:rPr spc="235" dirty="0"/>
              <a:t> </a:t>
            </a:r>
            <a:r>
              <a:rPr spc="-10" dirty="0"/>
              <a:t>derecha.</a:t>
            </a:r>
          </a:p>
          <a:p>
            <a:pPr marL="12700" marR="79375">
              <a:lnSpc>
                <a:spcPts val="3020"/>
              </a:lnSpc>
              <a:spcBef>
                <a:spcPts val="1045"/>
              </a:spcBef>
            </a:pPr>
            <a:r>
              <a:rPr spc="-10" dirty="0"/>
              <a:t>Ejercicio </a:t>
            </a:r>
            <a:r>
              <a:rPr spc="-15" dirty="0"/>
              <a:t>4:Sobre </a:t>
            </a:r>
            <a:r>
              <a:rPr spc="-10" dirty="0"/>
              <a:t>pasa </a:t>
            </a:r>
            <a:r>
              <a:rPr spc="-5" dirty="0"/>
              <a:t>la </a:t>
            </a:r>
            <a:r>
              <a:rPr spc="-20" dirty="0"/>
              <a:t>primera </a:t>
            </a:r>
            <a:r>
              <a:rPr spc="-10" dirty="0"/>
              <a:t>tela por </a:t>
            </a:r>
            <a:r>
              <a:rPr spc="-5" dirty="0"/>
              <a:t>arriba </a:t>
            </a:r>
            <a:r>
              <a:rPr spc="-10" dirty="0"/>
              <a:t>pasando </a:t>
            </a:r>
            <a:r>
              <a:rPr spc="-5" dirty="0"/>
              <a:t>a </a:t>
            </a:r>
            <a:r>
              <a:rPr spc="-10" dirty="0"/>
              <a:t>la </a:t>
            </a:r>
            <a:r>
              <a:rPr spc="-25" dirty="0"/>
              <a:t>vez </a:t>
            </a:r>
            <a:r>
              <a:rPr spc="-15" dirty="0"/>
              <a:t>la  </a:t>
            </a:r>
            <a:r>
              <a:rPr spc="-10" dirty="0"/>
              <a:t>pierna </a:t>
            </a:r>
            <a:r>
              <a:rPr spc="-20" dirty="0"/>
              <a:t>izquierda, </a:t>
            </a:r>
            <a:r>
              <a:rPr spc="-5" dirty="0"/>
              <a:t>y la </a:t>
            </a:r>
            <a:r>
              <a:rPr spc="-10" dirty="0"/>
              <a:t>segunda por </a:t>
            </a:r>
            <a:r>
              <a:rPr spc="-5" dirty="0"/>
              <a:t>abajo a </a:t>
            </a:r>
            <a:r>
              <a:rPr spc="-10" dirty="0"/>
              <a:t>cuerpo </a:t>
            </a:r>
            <a:r>
              <a:rPr spc="-20" dirty="0"/>
              <a:t>completo, </a:t>
            </a:r>
            <a:r>
              <a:rPr spc="-15" dirty="0"/>
              <a:t>continua  </a:t>
            </a:r>
            <a:r>
              <a:rPr spc="-10" dirty="0"/>
              <a:t>con </a:t>
            </a:r>
            <a:r>
              <a:rPr spc="-5" dirty="0"/>
              <a:t>la </a:t>
            </a:r>
            <a:r>
              <a:rPr spc="-20" dirty="0"/>
              <a:t>tercera, </a:t>
            </a:r>
            <a:r>
              <a:rPr spc="-10" dirty="0"/>
              <a:t>cuarta </a:t>
            </a:r>
            <a:r>
              <a:rPr spc="-5" dirty="0"/>
              <a:t>y las pasadas </a:t>
            </a:r>
            <a:r>
              <a:rPr spc="-10" dirty="0"/>
              <a:t>que </a:t>
            </a:r>
            <a:r>
              <a:rPr spc="-5" dirty="0"/>
              <a:t>queden </a:t>
            </a:r>
            <a:r>
              <a:rPr spc="-10" dirty="0"/>
              <a:t>con </a:t>
            </a:r>
            <a:r>
              <a:rPr spc="-5" dirty="0"/>
              <a:t>la </a:t>
            </a:r>
            <a:r>
              <a:rPr spc="-10" dirty="0"/>
              <a:t>pierna</a:t>
            </a:r>
            <a:r>
              <a:rPr spc="204" dirty="0"/>
              <a:t> </a:t>
            </a:r>
            <a:r>
              <a:rPr spc="-20" dirty="0"/>
              <a:t>izquierda.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217" y="3012135"/>
            <a:ext cx="91998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Vuelve </a:t>
            </a:r>
            <a:r>
              <a:rPr spc="-20" dirty="0"/>
              <a:t>nuevamente </a:t>
            </a:r>
            <a:r>
              <a:rPr dirty="0"/>
              <a:t>a la guía y</a:t>
            </a:r>
            <a:r>
              <a:rPr spc="25" dirty="0"/>
              <a:t> </a:t>
            </a:r>
            <a:r>
              <a:rPr spc="-10" dirty="0"/>
              <a:t>responde.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558</Words>
  <Application>Microsoft Office PowerPoint</Application>
  <PresentationFormat>Panorámica</PresentationFormat>
  <Paragraphs>32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Material de Apoyo para guía n°4  en 3° Básicos. Tema: “La Lateralidad y ambidiestra”.</vt:lpstr>
      <vt:lpstr>Iniciaremos explicando:</vt:lpstr>
      <vt:lpstr>2. ¿Y qué es la lateralidad ambidiestra?</vt:lpstr>
      <vt:lpstr>Actividad n°1: “Para mejorar la habilidad  ambidiestro”</vt:lpstr>
      <vt:lpstr>Actividad n°2: “para trabajar la habilidad de  lateralidad”</vt:lpstr>
      <vt:lpstr>Realiza los siguientes ejercicios: del juego  “tela de araña”.</vt:lpstr>
      <vt:lpstr>Vuelve nuevamente a la guía y responde.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</cp:lastModifiedBy>
  <cp:revision>1</cp:revision>
  <dcterms:created xsi:type="dcterms:W3CDTF">2020-04-02T19:33:57Z</dcterms:created>
  <dcterms:modified xsi:type="dcterms:W3CDTF">2020-04-02T19:34:48Z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2020-04-02T00:00:00Z</vt:filetime>
  </property>
</Properties>
</file>