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1" r:id="rId2"/>
    <p:sldId id="257" r:id="rId3"/>
    <p:sldId id="266" r:id="rId4"/>
    <p:sldId id="267" r:id="rId5"/>
    <p:sldId id="268" r:id="rId6"/>
    <p:sldId id="269" r:id="rId7"/>
    <p:sldId id="270" r:id="rId8"/>
    <p:sldId id="265"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75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9C65C-8487-4CA3-9563-7DBE7D6E5431}" type="datetimeFigureOut">
              <a:rPr lang="es-CL" smtClean="0"/>
              <a:t>02-04-2020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972B7F-7C1B-454D-A796-F9BBF5EBB3B3}" type="slidenum">
              <a:rPr lang="es-CL" smtClean="0"/>
              <a:t>‹Nº›</a:t>
            </a:fld>
            <a:endParaRPr lang="es-CL"/>
          </a:p>
        </p:txBody>
      </p:sp>
    </p:spTree>
    <p:extLst>
      <p:ext uri="{BB962C8B-B14F-4D97-AF65-F5344CB8AC3E}">
        <p14:creationId xmlns:p14="http://schemas.microsoft.com/office/powerpoint/2010/main" val="749446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489D8E6B-BAFD-43E7-A6B3-32C95BFB3CBC}" type="slidenum">
              <a:rPr lang="es-CL" smtClean="0"/>
              <a:t>6</a:t>
            </a:fld>
            <a:endParaRPr lang="es-CL"/>
          </a:p>
        </p:txBody>
      </p:sp>
    </p:spTree>
    <p:extLst>
      <p:ext uri="{BB962C8B-B14F-4D97-AF65-F5344CB8AC3E}">
        <p14:creationId xmlns:p14="http://schemas.microsoft.com/office/powerpoint/2010/main" val="2814779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59162A4-7BF0-4871-8286-CEC123BD7BAE}" type="datetimeFigureOut">
              <a:rPr lang="es-CL" smtClean="0"/>
              <a:t>02-04-2020</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9BD9AF6-F7F5-4BC0-AF90-62F5BDC7946D}" type="slidenum">
              <a:rPr lang="es-CL" smtClean="0"/>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59162A4-7BF0-4871-8286-CEC123BD7BAE}" type="datetimeFigureOut">
              <a:rPr lang="es-CL" smtClean="0"/>
              <a:t>02-04-2020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59162A4-7BF0-4871-8286-CEC123BD7BAE}" type="datetimeFigureOut">
              <a:rPr lang="es-CL" smtClean="0"/>
              <a:t>02-04-2020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9162A4-7BF0-4871-8286-CEC123BD7BAE}" type="datetimeFigureOut">
              <a:rPr lang="es-CL" smtClean="0"/>
              <a:t>02-04-2020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59162A4-7BF0-4871-8286-CEC123BD7BAE}" type="datetimeFigureOut">
              <a:rPr lang="es-CL" smtClean="0"/>
              <a:t>02-04-2020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259162A4-7BF0-4871-8286-CEC123BD7BAE}" type="datetimeFigureOut">
              <a:rPr lang="es-CL" smtClean="0"/>
              <a:t>02-04-2020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9162A4-7BF0-4871-8286-CEC123BD7BAE}" type="datetimeFigureOut">
              <a:rPr lang="es-CL" smtClean="0"/>
              <a:t>02-04-2020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259162A4-7BF0-4871-8286-CEC123BD7BAE}" type="datetimeFigureOut">
              <a:rPr lang="es-CL" smtClean="0"/>
              <a:t>02-04-2020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162A4-7BF0-4871-8286-CEC123BD7BAE}" type="datetimeFigureOut">
              <a:rPr lang="es-CL" smtClean="0"/>
              <a:t>02-04-2020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9162A4-7BF0-4871-8286-CEC123BD7BAE}" type="datetimeFigureOut">
              <a:rPr lang="es-CL" smtClean="0"/>
              <a:t>02-04-2020</a:t>
            </a:fld>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59162A4-7BF0-4871-8286-CEC123BD7BAE}" type="datetimeFigureOut">
              <a:rPr lang="es-CL" smtClean="0"/>
              <a:t>02-04-2020</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59162A4-7BF0-4871-8286-CEC123BD7BAE}" type="datetimeFigureOut">
              <a:rPr lang="es-CL" smtClean="0"/>
              <a:t>02-04-2020</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9BD9AF6-F7F5-4BC0-AF90-62F5BDC7946D}"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duc.ar/recursos/50110/energia-global-y-eficien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2060848"/>
            <a:ext cx="7024744" cy="1080120"/>
          </a:xfrm>
        </p:spPr>
        <p:txBody>
          <a:bodyPr>
            <a:normAutofit fontScale="90000"/>
          </a:bodyPr>
          <a:lstStyle/>
          <a:p>
            <a:pPr>
              <a:spcAft>
                <a:spcPts val="0"/>
              </a:spcAft>
              <a:tabLst>
                <a:tab pos="2806065" algn="ctr"/>
                <a:tab pos="5612130" algn="r"/>
                <a:tab pos="2806065" algn="ctr"/>
                <a:tab pos="5120640" algn="l"/>
                <a:tab pos="5612130" algn="r"/>
              </a:tabLst>
            </a:pPr>
            <a:br>
              <a:rPr lang="es-CL" b="1" dirty="0"/>
            </a:br>
            <a:br>
              <a:rPr lang="es-CL" sz="1800" b="1" dirty="0"/>
            </a:br>
            <a:r>
              <a:rPr lang="es-CL" sz="1800" dirty="0">
                <a:latin typeface="Calibri"/>
                <a:ea typeface="Calibri"/>
                <a:cs typeface="Times New Roman"/>
              </a:rPr>
              <a:t> </a:t>
            </a: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br>
              <a:rPr lang="es-CL" sz="1800" dirty="0">
                <a:latin typeface="Calibri"/>
                <a:ea typeface="Calibri"/>
                <a:cs typeface="Times New Roman"/>
              </a:rPr>
            </a:br>
            <a:r>
              <a:rPr lang="es-CL" sz="1800" dirty="0">
                <a:latin typeface="Calibri"/>
                <a:ea typeface="Calibri"/>
                <a:cs typeface="Times New Roman"/>
              </a:rPr>
              <a:t>UNIDAD TECNICO PEDAGOGICO 2020 –APRENDIENDO EN LINEA  MINERAL </a:t>
            </a:r>
            <a:br>
              <a:rPr lang="es-CL" dirty="0">
                <a:latin typeface="Calibri"/>
                <a:ea typeface="Calibri"/>
                <a:cs typeface="Times New Roman"/>
              </a:rPr>
            </a:br>
            <a:r>
              <a:rPr lang="es-CL" dirty="0">
                <a:latin typeface="Calibri"/>
                <a:ea typeface="Calibri"/>
                <a:cs typeface="Times New Roman"/>
              </a:rPr>
              <a:t> </a:t>
            </a:r>
            <a:br>
              <a:rPr lang="es-CL" b="1" dirty="0"/>
            </a:br>
            <a:br>
              <a:rPr lang="es-CL" b="1" dirty="0"/>
            </a:br>
            <a:r>
              <a:rPr lang="es-CL" b="1" dirty="0"/>
              <a:t>CIENCIAS NATURALES     3°básico</a:t>
            </a:r>
          </a:p>
        </p:txBody>
      </p:sp>
      <p:sp>
        <p:nvSpPr>
          <p:cNvPr id="3" name="2 Marcador de contenido"/>
          <p:cNvSpPr>
            <a:spLocks noGrp="1"/>
          </p:cNvSpPr>
          <p:nvPr>
            <p:ph idx="1"/>
          </p:nvPr>
        </p:nvSpPr>
        <p:spPr>
          <a:xfrm>
            <a:off x="1043492" y="3068960"/>
            <a:ext cx="6777317" cy="2763669"/>
          </a:xfrm>
        </p:spPr>
        <p:txBody>
          <a:bodyPr>
            <a:normAutofit/>
          </a:bodyPr>
          <a:lstStyle/>
          <a:p>
            <a:pPr marL="68580" indent="0">
              <a:buNone/>
            </a:pPr>
            <a:endParaRPr lang="es-CL" b="1" u="sng" dirty="0">
              <a:solidFill>
                <a:schemeClr val="accent1">
                  <a:lumMod val="75000"/>
                </a:schemeClr>
              </a:solidFill>
              <a:latin typeface="Raleway"/>
            </a:endParaRPr>
          </a:p>
          <a:p>
            <a:pPr marL="68580" indent="0">
              <a:buNone/>
            </a:pPr>
            <a:r>
              <a:rPr lang="es-CL" b="1" u="sng" dirty="0">
                <a:solidFill>
                  <a:schemeClr val="accent1">
                    <a:lumMod val="75000"/>
                  </a:schemeClr>
                </a:solidFill>
                <a:latin typeface="Raleway"/>
              </a:rPr>
              <a:t>Unidad 1</a:t>
            </a:r>
            <a:r>
              <a:rPr lang="es-CL" b="1" u="sng" dirty="0">
                <a:solidFill>
                  <a:srgbClr val="4D4D4D"/>
                </a:solidFill>
                <a:latin typeface="Raleway"/>
              </a:rPr>
              <a:t>: La luz y el sonido</a:t>
            </a:r>
          </a:p>
          <a:p>
            <a:pPr marL="68580" indent="0">
              <a:buNone/>
            </a:pPr>
            <a:r>
              <a:rPr lang="es-CL" dirty="0">
                <a:solidFill>
                  <a:srgbClr val="4D4D4D"/>
                </a:solidFill>
                <a:latin typeface="Raleway"/>
              </a:rPr>
              <a:t>Importancia de la luz en el desarrollo de la vida en el planeta y del sonido, que permite la percepción de vibraciones de objetos, ecos, música y el lenguaje oral.</a:t>
            </a:r>
          </a:p>
          <a:p>
            <a:endParaRPr lang="es-CL" dirty="0"/>
          </a:p>
        </p:txBody>
      </p:sp>
      <p:pic>
        <p:nvPicPr>
          <p:cNvPr id="4"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7524328" y="836712"/>
            <a:ext cx="600075" cy="738505"/>
          </a:xfrm>
          <a:prstGeom prst="rect">
            <a:avLst/>
          </a:prstGeom>
          <a:noFill/>
          <a:ln>
            <a:noFill/>
          </a:ln>
          <a:extLst/>
        </p:spPr>
      </p:pic>
    </p:spTree>
    <p:extLst>
      <p:ext uri="{BB962C8B-B14F-4D97-AF65-F5344CB8AC3E}">
        <p14:creationId xmlns:p14="http://schemas.microsoft.com/office/powerpoint/2010/main" val="110727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1412776"/>
            <a:ext cx="7992888" cy="3160865"/>
          </a:xfrm>
          <a:prstGeom prst="rect">
            <a:avLst/>
          </a:prstGeom>
        </p:spPr>
        <p:txBody>
          <a:bodyPr wrap="square">
            <a:spAutoFit/>
          </a:bodyPr>
          <a:lstStyle/>
          <a:p>
            <a:pPr marL="68580" lvl="0" algn="ctr">
              <a:spcBef>
                <a:spcPct val="20000"/>
              </a:spcBef>
              <a:buClr>
                <a:srgbClr val="94C600"/>
              </a:buClr>
              <a:buSzPct val="76000"/>
            </a:pPr>
            <a:r>
              <a:rPr lang="es-CL" sz="2400" u="sng" dirty="0">
                <a:latin typeface="Arial" pitchFamily="34" charset="0"/>
                <a:cs typeface="Arial" pitchFamily="34" charset="0"/>
              </a:rPr>
              <a:t>Clase n°4</a:t>
            </a:r>
          </a:p>
          <a:p>
            <a:pPr>
              <a:lnSpc>
                <a:spcPct val="115000"/>
              </a:lnSpc>
              <a:spcBef>
                <a:spcPts val="575"/>
              </a:spcBef>
              <a:spcAft>
                <a:spcPts val="0"/>
              </a:spcAft>
            </a:pPr>
            <a:r>
              <a:rPr lang="es-CL" sz="2400" dirty="0">
                <a:latin typeface="Arial" pitchFamily="34" charset="0"/>
                <a:cs typeface="Arial" pitchFamily="34" charset="0"/>
              </a:rPr>
              <a:t>Objetivo: </a:t>
            </a:r>
            <a:r>
              <a:rPr lang="es-CL" sz="2400" dirty="0">
                <a:solidFill>
                  <a:srgbClr val="000000"/>
                </a:solidFill>
                <a:latin typeface="Arial" pitchFamily="34" charset="0"/>
                <a:cs typeface="Arial" pitchFamily="34" charset="0"/>
              </a:rPr>
              <a:t>Identificar acciones que contribuyan al uso responsable de la energía. </a:t>
            </a:r>
            <a:endParaRPr lang="es-CL" sz="2400" dirty="0">
              <a:latin typeface="Arial" pitchFamily="34" charset="0"/>
              <a:ea typeface="Calibri"/>
              <a:cs typeface="Arial" pitchFamily="34" charset="0"/>
            </a:endParaRPr>
          </a:p>
          <a:p>
            <a:pPr marL="68580" lvl="0">
              <a:spcBef>
                <a:spcPct val="20000"/>
              </a:spcBef>
              <a:buClr>
                <a:srgbClr val="94C600"/>
              </a:buClr>
              <a:buSzPct val="76000"/>
            </a:pPr>
            <a:endParaRPr lang="es-CL" sz="2400" dirty="0">
              <a:latin typeface="Raleway"/>
            </a:endParaRPr>
          </a:p>
          <a:p>
            <a:pPr marL="68580" lvl="0">
              <a:spcBef>
                <a:spcPct val="20000"/>
              </a:spcBef>
              <a:buClr>
                <a:srgbClr val="94C600"/>
              </a:buClr>
              <a:buSzPct val="76000"/>
            </a:pPr>
            <a:r>
              <a:rPr lang="es-CL" sz="2400" dirty="0">
                <a:latin typeface="Raleway"/>
              </a:rPr>
              <a:t>Habilidad: Identificar</a:t>
            </a:r>
          </a:p>
          <a:p>
            <a:pPr marL="68580" lvl="0">
              <a:spcBef>
                <a:spcPct val="20000"/>
              </a:spcBef>
              <a:buClr>
                <a:srgbClr val="94C600"/>
              </a:buClr>
              <a:buSzPct val="76000"/>
            </a:pPr>
            <a:endParaRPr lang="es-CL" sz="2400" dirty="0">
              <a:latin typeface="Raleway"/>
            </a:endParaRPr>
          </a:p>
          <a:p>
            <a:pPr marL="68580" lvl="0">
              <a:spcBef>
                <a:spcPct val="20000"/>
              </a:spcBef>
              <a:buClr>
                <a:srgbClr val="94C600"/>
              </a:buClr>
              <a:buSzPct val="76000"/>
            </a:pPr>
            <a:r>
              <a:rPr lang="es-CL" sz="2400" dirty="0">
                <a:latin typeface="Raleway"/>
              </a:rPr>
              <a:t>Actitud: Responsabilidad, compromiso desde el hogar.</a:t>
            </a:r>
          </a:p>
        </p:txBody>
      </p:sp>
      <p:pic>
        <p:nvPicPr>
          <p:cNvPr id="3"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7596336" y="836712"/>
            <a:ext cx="600075" cy="738505"/>
          </a:xfrm>
          <a:prstGeom prst="rect">
            <a:avLst/>
          </a:prstGeom>
          <a:noFill/>
          <a:ln>
            <a:noFill/>
          </a:ln>
          <a:extLst/>
        </p:spPr>
      </p:pic>
    </p:spTree>
    <p:extLst>
      <p:ext uri="{BB962C8B-B14F-4D97-AF65-F5344CB8AC3E}">
        <p14:creationId xmlns:p14="http://schemas.microsoft.com/office/powerpoint/2010/main" val="2376452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La Energía </a:t>
            </a:r>
          </a:p>
        </p:txBody>
      </p:sp>
      <p:sp>
        <p:nvSpPr>
          <p:cNvPr id="3" name="2 Marcador de contenido"/>
          <p:cNvSpPr>
            <a:spLocks noGrp="1"/>
          </p:cNvSpPr>
          <p:nvPr>
            <p:ph idx="1"/>
          </p:nvPr>
        </p:nvSpPr>
        <p:spPr/>
        <p:txBody>
          <a:bodyPr/>
          <a:lstStyle/>
          <a:p>
            <a:r>
              <a:rPr lang="es-CL" dirty="0"/>
              <a:t>La </a:t>
            </a:r>
            <a:r>
              <a:rPr lang="es-CL" b="1" dirty="0"/>
              <a:t>energía </a:t>
            </a:r>
            <a:r>
              <a:rPr lang="es-CL" dirty="0"/>
              <a:t>se hace presente en la vida diaria en forma de servicios esenciales para la sociedad, tales como el transporte, la fuerza motriz de motores de combustión interna y eléctricos, la iluminación, la conservación y cocción de alimentos, la calefacción, entre otros.</a:t>
            </a:r>
          </a:p>
        </p:txBody>
      </p:sp>
      <p:pic>
        <p:nvPicPr>
          <p:cNvPr id="4"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7668344" y="836712"/>
            <a:ext cx="600075" cy="738505"/>
          </a:xfrm>
          <a:prstGeom prst="rect">
            <a:avLst/>
          </a:prstGeom>
          <a:noFill/>
          <a:ln>
            <a:noFill/>
          </a:ln>
          <a:extLst/>
        </p:spPr>
      </p:pic>
    </p:spTree>
    <p:extLst>
      <p:ext uri="{BB962C8B-B14F-4D97-AF65-F5344CB8AC3E}">
        <p14:creationId xmlns:p14="http://schemas.microsoft.com/office/powerpoint/2010/main" val="307786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Cuidemos la energía</a:t>
            </a:r>
          </a:p>
        </p:txBody>
      </p:sp>
      <p:sp>
        <p:nvSpPr>
          <p:cNvPr id="3" name="2 Marcador de contenido"/>
          <p:cNvSpPr>
            <a:spLocks noGrp="1"/>
          </p:cNvSpPr>
          <p:nvPr>
            <p:ph idx="1"/>
          </p:nvPr>
        </p:nvSpPr>
        <p:spPr/>
        <p:txBody>
          <a:bodyPr/>
          <a:lstStyle/>
          <a:p>
            <a:pPr marL="0" indent="0">
              <a:buNone/>
            </a:pPr>
            <a:r>
              <a:rPr lang="es-CL" b="0" i="0" dirty="0">
                <a:solidFill>
                  <a:srgbClr val="3B3B3B"/>
                </a:solidFill>
                <a:effectLst/>
                <a:latin typeface="Droid Sans"/>
              </a:rPr>
              <a:t>  Cuidar la energía es una tarea que está al alcance de todos.</a:t>
            </a:r>
          </a:p>
          <a:p>
            <a:pPr marL="0" indent="0">
              <a:buNone/>
            </a:pPr>
            <a:endParaRPr lang="es-CL" dirty="0">
              <a:solidFill>
                <a:srgbClr val="3B3B3B"/>
              </a:solidFill>
              <a:latin typeface="Droid Sans"/>
            </a:endParaRPr>
          </a:p>
          <a:p>
            <a:pPr marL="0" indent="0">
              <a:buNone/>
            </a:pPr>
            <a:r>
              <a:rPr lang="es-CL" dirty="0">
                <a:solidFill>
                  <a:srgbClr val="3B3B3B"/>
                </a:solidFill>
                <a:latin typeface="Droid Sans"/>
              </a:rPr>
              <a:t>Ver el siguiente video:</a:t>
            </a:r>
          </a:p>
          <a:p>
            <a:pPr marL="0" indent="0">
              <a:buNone/>
            </a:pPr>
            <a:r>
              <a:rPr lang="es-CL" dirty="0">
                <a:hlinkClick r:id="rId2"/>
              </a:rPr>
              <a:t>https://www.educ.ar/recursos/50110/energia-global-y-eficiente</a:t>
            </a:r>
            <a:r>
              <a:rPr lang="es-CL" dirty="0"/>
              <a:t>.</a:t>
            </a:r>
          </a:p>
          <a:p>
            <a:pPr marL="0" indent="0">
              <a:buNone/>
            </a:pPr>
            <a:r>
              <a:rPr lang="es-CL" dirty="0"/>
              <a:t>Y responder en la guía de Trabajo.</a:t>
            </a:r>
          </a:p>
        </p:txBody>
      </p:sp>
      <p:pic>
        <p:nvPicPr>
          <p:cNvPr id="4" name="Picture 2" descr="C:\Users\Usuario\Desktop\insignia colegio azulita.png"/>
          <p:cNvPicPr/>
          <p:nvPr/>
        </p:nvPicPr>
        <p:blipFill>
          <a:blip r:embed="rId3">
            <a:extLst>
              <a:ext uri="{28A0092B-C50C-407E-A947-70E740481C1C}">
                <a14:useLocalDpi xmlns:a14="http://schemas.microsoft.com/office/drawing/2010/main" val="0"/>
              </a:ext>
            </a:extLst>
          </a:blip>
          <a:srcRect/>
          <a:stretch>
            <a:fillRect/>
          </a:stretch>
        </p:blipFill>
        <p:spPr bwMode="auto">
          <a:xfrm>
            <a:off x="7596336" y="836712"/>
            <a:ext cx="600075" cy="738505"/>
          </a:xfrm>
          <a:prstGeom prst="rect">
            <a:avLst/>
          </a:prstGeom>
          <a:noFill/>
          <a:ln>
            <a:noFill/>
          </a:ln>
          <a:extLst/>
        </p:spPr>
      </p:pic>
    </p:spTree>
    <p:extLst>
      <p:ext uri="{BB962C8B-B14F-4D97-AF65-F5344CB8AC3E}">
        <p14:creationId xmlns:p14="http://schemas.microsoft.com/office/powerpoint/2010/main" val="3271348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3200" b="1" dirty="0">
                <a:solidFill>
                  <a:srgbClr val="3B3B3B"/>
                </a:solidFill>
                <a:latin typeface="Droid Sans"/>
                <a:ea typeface="+mn-ea"/>
                <a:cs typeface="+mn-cs"/>
              </a:rPr>
              <a:t>Uso responsable</a:t>
            </a:r>
            <a:endParaRPr lang="es-CL" dirty="0"/>
          </a:p>
        </p:txBody>
      </p:sp>
      <p:sp>
        <p:nvSpPr>
          <p:cNvPr id="3" name="2 Marcador de contenido"/>
          <p:cNvSpPr>
            <a:spLocks noGrp="1"/>
          </p:cNvSpPr>
          <p:nvPr>
            <p:ph idx="1"/>
          </p:nvPr>
        </p:nvSpPr>
        <p:spPr/>
        <p:txBody>
          <a:bodyPr/>
          <a:lstStyle/>
          <a:p>
            <a:r>
              <a:rPr lang="es-CL" dirty="0">
                <a:solidFill>
                  <a:srgbClr val="3B3B3B"/>
                </a:solidFill>
                <a:latin typeface="Droid Sans"/>
              </a:rPr>
              <a:t>S</a:t>
            </a:r>
            <a:r>
              <a:rPr lang="es-CL" b="0" i="0" dirty="0">
                <a:solidFill>
                  <a:srgbClr val="3B3B3B"/>
                </a:solidFill>
                <a:effectLst/>
                <a:latin typeface="Droid Sans"/>
              </a:rPr>
              <a:t>on todas aquellas acciones que conscientemente realizamos para hacer una utilización responsable de la energía. Refiere al ahorro de recursos energéticos mediante el cambio de hábitos de consumo. Así se logra ahorrar energía y dinero que impactará en nuestra economía familiar.</a:t>
            </a:r>
            <a:endParaRPr lang="es-CL" dirty="0"/>
          </a:p>
        </p:txBody>
      </p:sp>
      <p:pic>
        <p:nvPicPr>
          <p:cNvPr id="4"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7524328" y="908720"/>
            <a:ext cx="600075" cy="738505"/>
          </a:xfrm>
          <a:prstGeom prst="rect">
            <a:avLst/>
          </a:prstGeom>
          <a:noFill/>
          <a:ln>
            <a:noFill/>
          </a:ln>
          <a:extLst/>
        </p:spPr>
      </p:pic>
    </p:spTree>
    <p:extLst>
      <p:ext uri="{BB962C8B-B14F-4D97-AF65-F5344CB8AC3E}">
        <p14:creationId xmlns:p14="http://schemas.microsoft.com/office/powerpoint/2010/main" val="3876041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498178"/>
          </a:xfrm>
        </p:spPr>
        <p:txBody>
          <a:bodyPr>
            <a:normAutofit fontScale="90000"/>
          </a:bodyPr>
          <a:lstStyle/>
          <a:p>
            <a:br>
              <a:rPr lang="es-CL" b="1" dirty="0"/>
            </a:br>
            <a:br>
              <a:rPr lang="es-CL" b="1" dirty="0"/>
            </a:br>
            <a:br>
              <a:rPr lang="es-CL" b="1" dirty="0"/>
            </a:br>
            <a:br>
              <a:rPr lang="es-CL" b="1" dirty="0"/>
            </a:br>
            <a:br>
              <a:rPr lang="es-CL" b="1" dirty="0"/>
            </a:br>
            <a:br>
              <a:rPr lang="es-CL" b="1" dirty="0"/>
            </a:br>
            <a:r>
              <a:rPr lang="es-CL" b="1" dirty="0"/>
              <a:t>Características Energéticas</a:t>
            </a:r>
            <a:br>
              <a:rPr lang="es-CL" b="1" dirty="0"/>
            </a:br>
            <a:endParaRPr lang="es-CL" dirty="0"/>
          </a:p>
        </p:txBody>
      </p:sp>
      <p:sp>
        <p:nvSpPr>
          <p:cNvPr id="3" name="2 Marcador de contenido"/>
          <p:cNvSpPr>
            <a:spLocks noGrp="1"/>
          </p:cNvSpPr>
          <p:nvPr>
            <p:ph idx="1"/>
          </p:nvPr>
        </p:nvSpPr>
        <p:spPr>
          <a:xfrm>
            <a:off x="457200" y="908721"/>
            <a:ext cx="8229600" cy="1800200"/>
          </a:xfrm>
        </p:spPr>
        <p:txBody>
          <a:bodyPr>
            <a:normAutofit fontScale="92500" lnSpcReduction="10000"/>
          </a:bodyPr>
          <a:lstStyle/>
          <a:p>
            <a:endParaRPr lang="es-CL" b="0" i="0" dirty="0">
              <a:solidFill>
                <a:srgbClr val="333333"/>
              </a:solidFill>
              <a:effectLst/>
              <a:latin typeface="Roboto"/>
            </a:endParaRPr>
          </a:p>
          <a:p>
            <a:r>
              <a:rPr lang="es-CL" b="0" i="0" dirty="0">
                <a:solidFill>
                  <a:srgbClr val="333333"/>
                </a:solidFill>
                <a:effectLst/>
                <a:latin typeface="Roboto"/>
              </a:rPr>
              <a:t>podemos encontrar en el mercado 4 tipos de tecnologías: lámpara </a:t>
            </a:r>
            <a:r>
              <a:rPr lang="es-CL" b="0" i="0" dirty="0" err="1">
                <a:solidFill>
                  <a:srgbClr val="333333"/>
                </a:solidFill>
                <a:effectLst/>
                <a:latin typeface="Roboto"/>
              </a:rPr>
              <a:t>led</a:t>
            </a:r>
            <a:r>
              <a:rPr lang="es-CL" b="0" i="0" dirty="0">
                <a:solidFill>
                  <a:srgbClr val="333333"/>
                </a:solidFill>
                <a:effectLst/>
                <a:latin typeface="Roboto"/>
              </a:rPr>
              <a:t>, lámpara bajo consumo, tubo fluorescente y lámpara halógena.</a:t>
            </a:r>
            <a:br>
              <a:rPr lang="es-CL" dirty="0"/>
            </a:br>
            <a:endParaRPr lang="es-CL"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589" t="54527" r="25903" b="11235"/>
          <a:stretch/>
        </p:blipFill>
        <p:spPr bwMode="auto">
          <a:xfrm>
            <a:off x="971600" y="2492896"/>
            <a:ext cx="6865257" cy="235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C:\Users\Usuario\Desktop\insignia colegio azulita.png"/>
          <p:cNvPicPr/>
          <p:nvPr/>
        </p:nvPicPr>
        <p:blipFill>
          <a:blip r:embed="rId4">
            <a:extLst>
              <a:ext uri="{28A0092B-C50C-407E-A947-70E740481C1C}">
                <a14:useLocalDpi xmlns:a14="http://schemas.microsoft.com/office/drawing/2010/main" val="0"/>
              </a:ext>
            </a:extLst>
          </a:blip>
          <a:srcRect/>
          <a:stretch>
            <a:fillRect/>
          </a:stretch>
        </p:blipFill>
        <p:spPr bwMode="auto">
          <a:xfrm>
            <a:off x="8244408" y="260648"/>
            <a:ext cx="600075" cy="738505"/>
          </a:xfrm>
          <a:prstGeom prst="rect">
            <a:avLst/>
          </a:prstGeom>
          <a:noFill/>
          <a:ln>
            <a:noFill/>
          </a:ln>
          <a:extLst/>
        </p:spPr>
      </p:pic>
    </p:spTree>
    <p:extLst>
      <p:ext uri="{BB962C8B-B14F-4D97-AF65-F5344CB8AC3E}">
        <p14:creationId xmlns:p14="http://schemas.microsoft.com/office/powerpoint/2010/main" val="401568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Etiqueta de Energía </a:t>
            </a: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946" t="31913" r="23414" b="25817"/>
          <a:stretch/>
        </p:blipFill>
        <p:spPr bwMode="auto">
          <a:xfrm>
            <a:off x="971600" y="2780928"/>
            <a:ext cx="7010400" cy="2902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C:\Users\Usuario\Desktop\insignia colegio azulita.png"/>
          <p:cNvPicPr/>
          <p:nvPr/>
        </p:nvPicPr>
        <p:blipFill>
          <a:blip r:embed="rId3">
            <a:extLst>
              <a:ext uri="{28A0092B-C50C-407E-A947-70E740481C1C}">
                <a14:useLocalDpi xmlns:a14="http://schemas.microsoft.com/office/drawing/2010/main" val="0"/>
              </a:ext>
            </a:extLst>
          </a:blip>
          <a:srcRect/>
          <a:stretch>
            <a:fillRect/>
          </a:stretch>
        </p:blipFill>
        <p:spPr bwMode="auto">
          <a:xfrm>
            <a:off x="7681962" y="836712"/>
            <a:ext cx="600075" cy="738505"/>
          </a:xfrm>
          <a:prstGeom prst="rect">
            <a:avLst/>
          </a:prstGeom>
          <a:noFill/>
          <a:ln>
            <a:noFill/>
          </a:ln>
          <a:extLst/>
        </p:spPr>
      </p:pic>
    </p:spTree>
    <p:extLst>
      <p:ext uri="{BB962C8B-B14F-4D97-AF65-F5344CB8AC3E}">
        <p14:creationId xmlns:p14="http://schemas.microsoft.com/office/powerpoint/2010/main" val="403577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Resultado de imagen de fue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solidFill>
                <a:prstClr val="black"/>
              </a:solidFill>
            </a:endParaRPr>
          </a:p>
        </p:txBody>
      </p:sp>
      <p:pic>
        <p:nvPicPr>
          <p:cNvPr id="4" name="3 Imagen" descr="Resultado de imagen de trabajo en casa dibuj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786912"/>
            <a:ext cx="1756613" cy="2354055"/>
          </a:xfrm>
          <a:prstGeom prst="rect">
            <a:avLst/>
          </a:prstGeom>
          <a:noFill/>
          <a:ln>
            <a:noFill/>
          </a:ln>
        </p:spPr>
      </p:pic>
      <p:sp>
        <p:nvSpPr>
          <p:cNvPr id="2" name="1 CuadroTexto"/>
          <p:cNvSpPr txBox="1"/>
          <p:nvPr/>
        </p:nvSpPr>
        <p:spPr>
          <a:xfrm>
            <a:off x="1403648" y="3403724"/>
            <a:ext cx="5760640" cy="2585323"/>
          </a:xfrm>
          <a:prstGeom prst="rect">
            <a:avLst/>
          </a:prstGeom>
          <a:noFill/>
        </p:spPr>
        <p:txBody>
          <a:bodyPr wrap="square" rtlCol="0">
            <a:spAutoFit/>
          </a:bodyPr>
          <a:lstStyle/>
          <a:p>
            <a:r>
              <a:rPr lang="es-CL" dirty="0">
                <a:solidFill>
                  <a:schemeClr val="bg1"/>
                </a:solidFill>
              </a:rPr>
              <a:t>A </a:t>
            </a:r>
            <a:r>
              <a:rPr lang="es-CL" dirty="0"/>
              <a:t>trabajar desde casa.</a:t>
            </a:r>
          </a:p>
          <a:p>
            <a:r>
              <a:rPr lang="es-CL" dirty="0"/>
              <a:t>Recuerda tomar las medidas de higiene.</a:t>
            </a:r>
          </a:p>
          <a:p>
            <a:r>
              <a:rPr lang="es-CL" dirty="0"/>
              <a:t>Lavado de manos constantemente.</a:t>
            </a:r>
          </a:p>
          <a:p>
            <a:r>
              <a:rPr lang="es-CL" dirty="0"/>
              <a:t>Vamos a salir de esto.</a:t>
            </a:r>
          </a:p>
          <a:p>
            <a:r>
              <a:rPr lang="es-CL" dirty="0"/>
              <a:t>Animo y confía en que todo va a pasar.</a:t>
            </a:r>
          </a:p>
          <a:p>
            <a:r>
              <a:rPr lang="es-CL" dirty="0"/>
              <a:t>Pon de tu parte para que pase luego y vengan tiempos hermosos. Para volver a vernos.</a:t>
            </a:r>
          </a:p>
          <a:p>
            <a:r>
              <a:rPr lang="es-CL" dirty="0"/>
              <a:t>Un saludo y abrazo a la distancia les desea con cariño su profesora Carla </a:t>
            </a:r>
            <a:r>
              <a:rPr lang="es-CL" dirty="0" err="1"/>
              <a:t>Véliz</a:t>
            </a:r>
            <a:r>
              <a:rPr lang="es-CL" dirty="0"/>
              <a:t>.</a:t>
            </a:r>
          </a:p>
        </p:txBody>
      </p:sp>
      <p:pic>
        <p:nvPicPr>
          <p:cNvPr id="3" name="Picture 2" descr="Resultado de imagen de lavarse las manos dibuj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2719648"/>
            <a:ext cx="1584176" cy="15841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de quedate en casa animad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36620" y="982683"/>
            <a:ext cx="3497532" cy="17281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Usuario\Desktop\insignia colegio azulita.png"/>
          <p:cNvPicPr/>
          <p:nvPr/>
        </p:nvPicPr>
        <p:blipFill>
          <a:blip r:embed="rId5">
            <a:extLst>
              <a:ext uri="{28A0092B-C50C-407E-A947-70E740481C1C}">
                <a14:useLocalDpi xmlns:a14="http://schemas.microsoft.com/office/drawing/2010/main" val="0"/>
              </a:ext>
            </a:extLst>
          </a:blip>
          <a:srcRect/>
          <a:stretch>
            <a:fillRect/>
          </a:stretch>
        </p:blipFill>
        <p:spPr bwMode="auto">
          <a:xfrm>
            <a:off x="3203848" y="613430"/>
            <a:ext cx="816099" cy="1015370"/>
          </a:xfrm>
          <a:prstGeom prst="rect">
            <a:avLst/>
          </a:prstGeom>
          <a:noFill/>
          <a:ln>
            <a:noFill/>
          </a:ln>
          <a:extLst/>
        </p:spPr>
      </p:pic>
    </p:spTree>
    <p:extLst>
      <p:ext uri="{BB962C8B-B14F-4D97-AF65-F5344CB8AC3E}">
        <p14:creationId xmlns:p14="http://schemas.microsoft.com/office/powerpoint/2010/main" val="189110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1247</TotalTime>
  <Words>351</Words>
  <Application>Microsoft Office PowerPoint</Application>
  <PresentationFormat>Presentación en pantalla (4:3)</PresentationFormat>
  <Paragraphs>32</Paragraphs>
  <Slides>8</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8</vt:i4>
      </vt:variant>
    </vt:vector>
  </HeadingPairs>
  <TitlesOfParts>
    <vt:vector size="17" baseType="lpstr">
      <vt:lpstr>Arial</vt:lpstr>
      <vt:lpstr>Calibri</vt:lpstr>
      <vt:lpstr>Century Gothic</vt:lpstr>
      <vt:lpstr>Droid Sans</vt:lpstr>
      <vt:lpstr>Raleway</vt:lpstr>
      <vt:lpstr>Roboto</vt:lpstr>
      <vt:lpstr>Times New Roman</vt:lpstr>
      <vt:lpstr>Wingdings 2</vt:lpstr>
      <vt:lpstr>Austin</vt:lpstr>
      <vt:lpstr>              UNIDAD TECNICO PEDAGOGICO 2020 –APRENDIENDO EN LINEA  MINERAL     CIENCIAS NATURALES     3°básico</vt:lpstr>
      <vt:lpstr>Presentación de PowerPoint</vt:lpstr>
      <vt:lpstr>La Energía </vt:lpstr>
      <vt:lpstr>Cuidemos la energía</vt:lpstr>
      <vt:lpstr>Uso responsable</vt:lpstr>
      <vt:lpstr>      Características Energéticas </vt:lpstr>
      <vt:lpstr>Etiqueta de Energía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CIENCIAS NATURALES     3°básico</dc:title>
  <dc:creator>Mineral 300 02</dc:creator>
  <cp:lastModifiedBy>maka</cp:lastModifiedBy>
  <cp:revision>17</cp:revision>
  <dcterms:created xsi:type="dcterms:W3CDTF">2020-03-17T14:41:53Z</dcterms:created>
  <dcterms:modified xsi:type="dcterms:W3CDTF">2020-04-02T19:20:22Z</dcterms:modified>
</cp:coreProperties>
</file>