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57" r:id="rId3"/>
    <p:sldId id="258" r:id="rId4"/>
    <p:sldId id="259" r:id="rId5"/>
    <p:sldId id="264" r:id="rId6"/>
    <p:sldId id="265" r:id="rId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59162A4-7BF0-4871-8286-CEC123BD7BAE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59162A4-7BF0-4871-8286-CEC123BD7BAE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reload=9&amp;v=vvi-PCDoTR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UCD015wnKR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dirty="0"/>
              <a:t>CIENCIAS NATURALES     3°básico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s-CL" b="1" u="sng" dirty="0">
                <a:solidFill>
                  <a:schemeClr val="accent1">
                    <a:lumMod val="75000"/>
                  </a:schemeClr>
                </a:solidFill>
                <a:latin typeface="Raleway"/>
              </a:rPr>
              <a:t>Unidad 1</a:t>
            </a:r>
            <a:r>
              <a:rPr lang="es-CL" b="1" u="sng" dirty="0">
                <a:solidFill>
                  <a:srgbClr val="4D4D4D"/>
                </a:solidFill>
                <a:latin typeface="Raleway"/>
              </a:rPr>
              <a:t>: La luz y el sonido</a:t>
            </a:r>
          </a:p>
          <a:p>
            <a:pPr marL="68580" indent="0">
              <a:buNone/>
            </a:pPr>
            <a:r>
              <a:rPr lang="es-CL" dirty="0">
                <a:solidFill>
                  <a:srgbClr val="4D4D4D"/>
                </a:solidFill>
                <a:latin typeface="Raleway"/>
              </a:rPr>
              <a:t>Importancia de la luz en el desarrollo de la vida en el planeta y del sonido, que permite la percepción de vibraciones de objetos, ecos, música y el lenguaje oral.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07274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de diapositiva de pizar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515" y="-26496"/>
            <a:ext cx="9179328" cy="688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11560" y="1412776"/>
            <a:ext cx="7992888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es-CL" sz="2400" dirty="0">
                <a:solidFill>
                  <a:schemeClr val="bg1"/>
                </a:solidFill>
                <a:latin typeface="Raleway"/>
              </a:rPr>
              <a:t>Objetivo de la Clase: Reconocer las fuentes luminosas e identificar acciones que contribuyan al uso responsable de la energía.  </a:t>
            </a:r>
          </a:p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endParaRPr lang="es-CL" sz="2400" dirty="0">
              <a:solidFill>
                <a:schemeClr val="bg1"/>
              </a:solidFill>
              <a:latin typeface="Raleway"/>
            </a:endParaRPr>
          </a:p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es-CL" sz="2400" dirty="0">
                <a:solidFill>
                  <a:schemeClr val="bg1"/>
                </a:solidFill>
                <a:latin typeface="Raleway"/>
              </a:rPr>
              <a:t>Habilidad: Reconocer e Identificar</a:t>
            </a:r>
          </a:p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endParaRPr lang="es-CL" sz="2400" dirty="0">
              <a:solidFill>
                <a:schemeClr val="bg1"/>
              </a:solidFill>
              <a:latin typeface="Raleway"/>
            </a:endParaRPr>
          </a:p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es-CL" sz="2400" dirty="0">
                <a:solidFill>
                  <a:schemeClr val="bg1"/>
                </a:solidFill>
                <a:latin typeface="Raleway"/>
              </a:rPr>
              <a:t>Actitud: Responsabilidad, compromiso desde el hogar.</a:t>
            </a:r>
          </a:p>
        </p:txBody>
      </p:sp>
    </p:spTree>
    <p:extLst>
      <p:ext uri="{BB962C8B-B14F-4D97-AF65-F5344CB8AC3E}">
        <p14:creationId xmlns:p14="http://schemas.microsoft.com/office/powerpoint/2010/main" val="237645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2700"/>
            <a:ext cx="91821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548680"/>
            <a:ext cx="7200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 LUZ</a:t>
            </a:r>
          </a:p>
          <a:p>
            <a:pPr algn="ctr"/>
            <a:r>
              <a:rPr lang="es-CL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Clase 2</a:t>
            </a:r>
          </a:p>
          <a:p>
            <a:pPr algn="ctr"/>
            <a:r>
              <a:rPr lang="es-CL" sz="3200" dirty="0">
                <a:solidFill>
                  <a:schemeClr val="bg1"/>
                </a:solidFill>
                <a:hlinkClick r:id="rId3"/>
              </a:rPr>
              <a:t>Video educativo: </a:t>
            </a:r>
            <a:r>
              <a:rPr lang="es-CL" sz="2000" dirty="0">
                <a:hlinkClick r:id="rId4"/>
              </a:rPr>
              <a:t>https://www.youtube.com/watch?v=UCD015wnKRE</a:t>
            </a:r>
            <a:endParaRPr lang="es-CL" sz="2000" dirty="0"/>
          </a:p>
          <a:p>
            <a:pPr algn="ctr"/>
            <a:endParaRPr lang="es-CL" sz="2000" dirty="0"/>
          </a:p>
          <a:p>
            <a:r>
              <a:rPr lang="es-CL" sz="2000" b="1" dirty="0">
                <a:solidFill>
                  <a:schemeClr val="bg1">
                    <a:lumMod val="95000"/>
                  </a:schemeClr>
                </a:solidFill>
                <a:latin typeface="Open Sans"/>
              </a:rPr>
              <a:t>¿Qué es la luz?</a:t>
            </a:r>
            <a:endParaRPr lang="es-CL" sz="2000" dirty="0">
              <a:solidFill>
                <a:schemeClr val="bg1">
                  <a:lumMod val="95000"/>
                </a:schemeClr>
              </a:solidFill>
              <a:latin typeface="Open Sans"/>
            </a:endParaRPr>
          </a:p>
          <a:p>
            <a:r>
              <a:rPr lang="es-CL" sz="2000" dirty="0">
                <a:solidFill>
                  <a:schemeClr val="bg1">
                    <a:lumMod val="95000"/>
                  </a:schemeClr>
                </a:solidFill>
                <a:latin typeface="Open Sans"/>
              </a:rPr>
              <a:t>La luz es una forma de energía que es emitida por los cuerpos luminosos, viaja a gran velocidad por el espacio y la percibimos gracias al sentido de la vista.</a:t>
            </a:r>
          </a:p>
          <a:p>
            <a:r>
              <a:rPr lang="es-CL" sz="2000" dirty="0">
                <a:solidFill>
                  <a:schemeClr val="bg1">
                    <a:lumMod val="95000"/>
                  </a:schemeClr>
                </a:solidFill>
                <a:latin typeface="Open Sans"/>
              </a:rPr>
              <a:t> </a:t>
            </a:r>
          </a:p>
          <a:p>
            <a:r>
              <a:rPr lang="es-CL" sz="2000" dirty="0">
                <a:solidFill>
                  <a:schemeClr val="bg1">
                    <a:lumMod val="95000"/>
                  </a:schemeClr>
                </a:solidFill>
                <a:latin typeface="Open Sans"/>
              </a:rPr>
              <a:t>La luz se produce en las </a:t>
            </a:r>
            <a:r>
              <a:rPr lang="es-CL" sz="2000" b="1" dirty="0">
                <a:solidFill>
                  <a:schemeClr val="bg1">
                    <a:lumMod val="95000"/>
                  </a:schemeClr>
                </a:solidFill>
                <a:latin typeface="Open Sans"/>
              </a:rPr>
              <a:t>fuentes de luz</a:t>
            </a:r>
            <a:r>
              <a:rPr lang="es-CL" sz="2000" dirty="0">
                <a:solidFill>
                  <a:schemeClr val="bg1">
                    <a:lumMod val="95000"/>
                  </a:schemeClr>
                </a:solidFill>
                <a:latin typeface="Open Sans"/>
              </a:rPr>
              <a:t>. Hay dos tipos de fuentes de luz.</a:t>
            </a:r>
          </a:p>
          <a:p>
            <a:r>
              <a:rPr lang="es-CL" sz="2000" b="1" dirty="0">
                <a:solidFill>
                  <a:schemeClr val="bg1">
                    <a:lumMod val="95000"/>
                  </a:schemeClr>
                </a:solidFill>
                <a:latin typeface="Open Sans"/>
              </a:rPr>
              <a:t>- Naturales: </a:t>
            </a:r>
            <a:r>
              <a:rPr lang="es-CL" sz="2000" dirty="0">
                <a:solidFill>
                  <a:schemeClr val="bg1">
                    <a:lumMod val="95000"/>
                  </a:schemeClr>
                </a:solidFill>
                <a:latin typeface="Open Sans"/>
              </a:rPr>
              <a:t>como el Sol y el fuego.</a:t>
            </a:r>
          </a:p>
          <a:p>
            <a:r>
              <a:rPr lang="es-CL" sz="2000" b="1" dirty="0">
                <a:solidFill>
                  <a:schemeClr val="bg1">
                    <a:lumMod val="95000"/>
                  </a:schemeClr>
                </a:solidFill>
                <a:latin typeface="Open Sans"/>
              </a:rPr>
              <a:t>- Artificiales:</a:t>
            </a:r>
            <a:r>
              <a:rPr lang="es-CL" sz="2000" dirty="0">
                <a:solidFill>
                  <a:schemeClr val="bg1">
                    <a:lumMod val="95000"/>
                  </a:schemeClr>
                </a:solidFill>
                <a:latin typeface="Open Sans"/>
              </a:rPr>
              <a:t> como las ampolletas, </a:t>
            </a:r>
            <a:r>
              <a:rPr lang="es-CL" sz="2000" dirty="0">
                <a:solidFill>
                  <a:schemeClr val="bg1">
                    <a:lumMod val="95000"/>
                  </a:schemeClr>
                </a:solidFill>
                <a:latin typeface="Arial"/>
              </a:rPr>
              <a:t>las velas, los fósforos, los tubos fluorescentes, etc.</a:t>
            </a:r>
            <a:r>
              <a:rPr lang="es-CL" sz="2000" dirty="0">
                <a:solidFill>
                  <a:schemeClr val="bg1">
                    <a:lumMod val="95000"/>
                  </a:schemeClr>
                </a:solidFill>
                <a:latin typeface="Open Sans"/>
              </a:rPr>
              <a:t> La mayor parte de las fuentes de luz artificiales funcionan con </a:t>
            </a:r>
            <a:r>
              <a:rPr lang="es-CL" sz="2000" b="1" dirty="0">
                <a:solidFill>
                  <a:schemeClr val="bg1">
                    <a:lumMod val="95000"/>
                  </a:schemeClr>
                </a:solidFill>
                <a:latin typeface="Open Sans"/>
              </a:rPr>
              <a:t>energía eléctrica</a:t>
            </a:r>
            <a:r>
              <a:rPr lang="es-CL" sz="2000" dirty="0">
                <a:solidFill>
                  <a:schemeClr val="bg1">
                    <a:lumMod val="95000"/>
                  </a:schemeClr>
                </a:solidFill>
                <a:latin typeface="Open Sans"/>
              </a:rPr>
              <a:t>.</a:t>
            </a:r>
          </a:p>
          <a:p>
            <a:endParaRPr lang="es-CL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816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2700"/>
            <a:ext cx="91821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Resultado de imagen de fue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9" t="55678" r="52135" b="13553"/>
          <a:stretch/>
        </p:blipFill>
        <p:spPr bwMode="auto">
          <a:xfrm>
            <a:off x="3275856" y="620688"/>
            <a:ext cx="236695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475656" y="3140968"/>
            <a:ext cx="576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L" sz="2400" dirty="0">
                <a:solidFill>
                  <a:prstClr val="white">
                    <a:lumMod val="95000"/>
                  </a:prstClr>
                </a:solidFill>
                <a:latin typeface="Open Sans"/>
              </a:rPr>
              <a:t>La mayor parte de los objetos no son fuentes de luz, pero podemos verlos porque reflejan la luz que les llega desde las</a:t>
            </a:r>
            <a:r>
              <a:rPr lang="es-CL" sz="2400" b="1" dirty="0">
                <a:solidFill>
                  <a:prstClr val="white">
                    <a:lumMod val="95000"/>
                  </a:prstClr>
                </a:solidFill>
                <a:latin typeface="Open Sans"/>
              </a:rPr>
              <a:t> fuentes de luz.</a:t>
            </a:r>
            <a:endParaRPr lang="es-CL" sz="2400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00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821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Resultado de imagen de fue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691680" y="1124744"/>
            <a:ext cx="52565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  <a:latin typeface="Open Sans"/>
              </a:rPr>
              <a:t>2- ¿Cómo se propaga?</a:t>
            </a:r>
            <a:endParaRPr lang="es-CL" sz="2400" dirty="0">
              <a:solidFill>
                <a:schemeClr val="bg1"/>
              </a:solidFill>
              <a:latin typeface="Open Sans"/>
            </a:endParaRPr>
          </a:p>
          <a:p>
            <a:r>
              <a:rPr lang="es-CL" sz="2400" dirty="0">
                <a:solidFill>
                  <a:schemeClr val="bg1"/>
                </a:solidFill>
                <a:latin typeface="Open Sans"/>
              </a:rPr>
              <a:t> </a:t>
            </a:r>
          </a:p>
          <a:p>
            <a:r>
              <a:rPr lang="es-CL" sz="2400" dirty="0">
                <a:solidFill>
                  <a:schemeClr val="bg1"/>
                </a:solidFill>
                <a:latin typeface="Open Sans"/>
              </a:rPr>
              <a:t>La luz que sale de las fuentes luminosas se propaga en línea recta y en todas las direcciones. Cada una de las líneas rectas en las que viaja la luz se llama </a:t>
            </a:r>
            <a:r>
              <a:rPr lang="es-CL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"/>
              </a:rPr>
              <a:t>rayo de luz</a:t>
            </a:r>
            <a:r>
              <a:rPr lang="es-CL" sz="2400" dirty="0">
                <a:solidFill>
                  <a:schemeClr val="bg1"/>
                </a:solidFill>
                <a:latin typeface="Open Sans"/>
              </a:rPr>
              <a:t>.</a:t>
            </a:r>
            <a:br>
              <a:rPr lang="es-CL" sz="2400" dirty="0">
                <a:solidFill>
                  <a:schemeClr val="bg1"/>
                </a:solidFill>
                <a:latin typeface="Open Sans"/>
              </a:rPr>
            </a:br>
            <a:r>
              <a:rPr lang="es-CL" sz="2400" dirty="0">
                <a:solidFill>
                  <a:schemeClr val="bg1"/>
                </a:solidFill>
                <a:latin typeface="Open Sans"/>
              </a:rPr>
              <a:t> </a:t>
            </a:r>
          </a:p>
          <a:p>
            <a:r>
              <a:rPr lang="es-CL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"/>
              </a:rPr>
              <a:t>La velocidad </a:t>
            </a:r>
            <a:r>
              <a:rPr lang="es-CL" sz="2400" dirty="0">
                <a:solidFill>
                  <a:schemeClr val="bg1"/>
                </a:solidFill>
                <a:latin typeface="Open Sans"/>
              </a:rPr>
              <a:t>con la que se propaga la luz depende del medio que atraviesa. La luz recorre alrededor de 300 000 kilómetros en un segundo. </a:t>
            </a:r>
            <a:endParaRPr lang="es-CL" sz="2400" b="0" i="0" dirty="0">
              <a:solidFill>
                <a:schemeClr val="bg1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89110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87" y="-37976"/>
            <a:ext cx="91821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Resultado de imagen de fue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  <p:pic>
        <p:nvPicPr>
          <p:cNvPr id="4" name="3 Imagen" descr="Resultado de imagen de trabajo en casa dibuj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86912"/>
            <a:ext cx="1756613" cy="23540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1403648" y="3403724"/>
            <a:ext cx="57606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A trabajar desde casa.</a:t>
            </a:r>
          </a:p>
          <a:p>
            <a:r>
              <a:rPr lang="es-CL" dirty="0">
                <a:solidFill>
                  <a:schemeClr val="bg1"/>
                </a:solidFill>
              </a:rPr>
              <a:t>Recuerda tomar las medidas de higiene.</a:t>
            </a:r>
          </a:p>
          <a:p>
            <a:r>
              <a:rPr lang="es-CL" dirty="0">
                <a:solidFill>
                  <a:schemeClr val="bg1"/>
                </a:solidFill>
              </a:rPr>
              <a:t>Lavado de manos constantemente.</a:t>
            </a:r>
          </a:p>
          <a:p>
            <a:r>
              <a:rPr lang="es-CL" dirty="0">
                <a:solidFill>
                  <a:schemeClr val="bg1"/>
                </a:solidFill>
              </a:rPr>
              <a:t>Vamos a salir de esto.</a:t>
            </a:r>
          </a:p>
          <a:p>
            <a:r>
              <a:rPr lang="es-CL" dirty="0">
                <a:solidFill>
                  <a:schemeClr val="bg1"/>
                </a:solidFill>
              </a:rPr>
              <a:t>Animo y confía en que todo va a pasar.</a:t>
            </a:r>
          </a:p>
          <a:p>
            <a:r>
              <a:rPr lang="es-CL" dirty="0">
                <a:solidFill>
                  <a:schemeClr val="bg1"/>
                </a:solidFill>
              </a:rPr>
              <a:t>Pon de tu parte para que pase luego y vengan tiempos hermosos. Para volver a vernos.</a:t>
            </a:r>
          </a:p>
          <a:p>
            <a:r>
              <a:rPr lang="es-CL" dirty="0">
                <a:solidFill>
                  <a:schemeClr val="bg1"/>
                </a:solidFill>
              </a:rPr>
              <a:t>Un saludo y abrazo a la distancia les desea con cariño su profesora Carla </a:t>
            </a:r>
            <a:r>
              <a:rPr lang="es-CL" dirty="0" err="1">
                <a:solidFill>
                  <a:schemeClr val="bg1"/>
                </a:solidFill>
              </a:rPr>
              <a:t>Véliz</a:t>
            </a:r>
            <a:r>
              <a:rPr lang="es-CL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Picture 2" descr="Resultado de imagen de lavarse las manos dibuj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19648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de quedate en casa animad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663" y="476672"/>
            <a:ext cx="3497532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102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1228</TotalTime>
  <Words>381</Words>
  <Application>Microsoft Office PowerPoint</Application>
  <PresentationFormat>Presentación en pantalla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Century Gothic</vt:lpstr>
      <vt:lpstr>Open Sans</vt:lpstr>
      <vt:lpstr>Raleway</vt:lpstr>
      <vt:lpstr>Wingdings 2</vt:lpstr>
      <vt:lpstr>Austin</vt:lpstr>
      <vt:lpstr>CIENCIAS NATURALES     3°básico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CIENCIAS NATURALES     3°básico</dc:title>
  <dc:creator>Mineral 300 02</dc:creator>
  <cp:lastModifiedBy>maka</cp:lastModifiedBy>
  <cp:revision>15</cp:revision>
  <dcterms:created xsi:type="dcterms:W3CDTF">2020-03-17T14:41:53Z</dcterms:created>
  <dcterms:modified xsi:type="dcterms:W3CDTF">2020-03-26T21:38:59Z</dcterms:modified>
</cp:coreProperties>
</file>