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0" r:id="rId5"/>
    <p:sldId id="261" r:id="rId6"/>
    <p:sldId id="262" r:id="rId7"/>
    <p:sldId id="264"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83" d="100"/>
          <a:sy n="83" d="100"/>
        </p:scale>
        <p:origin x="9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11/9/2020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11/9/2020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11/9/2020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s-ES"/>
              <a:t>Haga clic para modificar el estilo de título del patrón</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11/9/2020</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5125305" y="1488985"/>
            <a:ext cx="6264350" cy="1696853"/>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5118447" y="4351687"/>
            <a:ext cx="6265588" cy="170406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11/9/2020</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11/9/2020</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11/9/2020</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11/9/2020</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9C43C7-ADBF-4F26-B21D-A8697606F493}"/>
              </a:ext>
            </a:extLst>
          </p:cNvPr>
          <p:cNvSpPr>
            <a:spLocks noGrp="1"/>
          </p:cNvSpPr>
          <p:nvPr>
            <p:ph type="ctrTitle"/>
          </p:nvPr>
        </p:nvSpPr>
        <p:spPr/>
        <p:txBody>
          <a:bodyPr/>
          <a:lstStyle/>
          <a:p>
            <a:r>
              <a:rPr lang="es-CL" dirty="0"/>
              <a:t>EL PATRIMONIO NATURAL </a:t>
            </a:r>
            <a:r>
              <a:rPr lang="es-CL"/>
              <a:t>Y CULTURAL </a:t>
            </a:r>
            <a:r>
              <a:rPr lang="es-CL" dirty="0"/>
              <a:t>DE CHILE</a:t>
            </a:r>
          </a:p>
        </p:txBody>
      </p:sp>
      <p:sp>
        <p:nvSpPr>
          <p:cNvPr id="3" name="Subtítulo 2">
            <a:extLst>
              <a:ext uri="{FF2B5EF4-FFF2-40B4-BE49-F238E27FC236}">
                <a16:creationId xmlns:a16="http://schemas.microsoft.com/office/drawing/2014/main" id="{5E262ACD-3C63-46C1-9FB2-75AF32D4514C}"/>
              </a:ext>
            </a:extLst>
          </p:cNvPr>
          <p:cNvSpPr>
            <a:spLocks noGrp="1"/>
          </p:cNvSpPr>
          <p:nvPr>
            <p:ph type="subTitle" idx="1"/>
          </p:nvPr>
        </p:nvSpPr>
        <p:spPr/>
        <p:txBody>
          <a:bodyPr/>
          <a:lstStyle/>
          <a:p>
            <a:r>
              <a:rPr lang="es-CL" dirty="0"/>
              <a:t>2° BÁSICOS</a:t>
            </a:r>
          </a:p>
          <a:p>
            <a:r>
              <a:rPr lang="es-CL" dirty="0"/>
              <a:t>CLASE 20</a:t>
            </a:r>
          </a:p>
          <a:p>
            <a:endParaRPr lang="es-CL" dirty="0"/>
          </a:p>
        </p:txBody>
      </p:sp>
    </p:spTree>
    <p:extLst>
      <p:ext uri="{BB962C8B-B14F-4D97-AF65-F5344CB8AC3E}">
        <p14:creationId xmlns:p14="http://schemas.microsoft.com/office/powerpoint/2010/main" val="2633989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04C42D-38E4-44F5-ADAD-13B95337E0A4}"/>
              </a:ext>
            </a:extLst>
          </p:cNvPr>
          <p:cNvSpPr>
            <a:spLocks noGrp="1"/>
          </p:cNvSpPr>
          <p:nvPr>
            <p:ph type="title"/>
          </p:nvPr>
        </p:nvSpPr>
        <p:spPr>
          <a:xfrm>
            <a:off x="888631" y="2352025"/>
            <a:ext cx="3544473" cy="1224551"/>
          </a:xfrm>
        </p:spPr>
        <p:txBody>
          <a:bodyPr/>
          <a:lstStyle/>
          <a:p>
            <a:r>
              <a:rPr lang="es-CL" b="1" dirty="0">
                <a:solidFill>
                  <a:schemeClr val="tx1"/>
                </a:solidFill>
                <a:highlight>
                  <a:srgbClr val="FFFF00"/>
                </a:highlight>
              </a:rPr>
              <a:t>EL PATRIMONIO</a:t>
            </a:r>
          </a:p>
        </p:txBody>
      </p:sp>
      <p:sp>
        <p:nvSpPr>
          <p:cNvPr id="4" name="Marcador de texto 3">
            <a:extLst>
              <a:ext uri="{FF2B5EF4-FFF2-40B4-BE49-F238E27FC236}">
                <a16:creationId xmlns:a16="http://schemas.microsoft.com/office/drawing/2014/main" id="{15AF63C9-0D01-4182-B6A8-7694AF300248}"/>
              </a:ext>
            </a:extLst>
          </p:cNvPr>
          <p:cNvSpPr>
            <a:spLocks noGrp="1"/>
          </p:cNvSpPr>
          <p:nvPr>
            <p:ph type="body" sz="half" idx="2"/>
          </p:nvPr>
        </p:nvSpPr>
        <p:spPr/>
        <p:txBody>
          <a:bodyPr>
            <a:normAutofit fontScale="92500" lnSpcReduction="10000"/>
          </a:bodyPr>
          <a:lstStyle/>
          <a:p>
            <a:r>
              <a:rPr lang="es-CL" dirty="0">
                <a:solidFill>
                  <a:srgbClr val="002060"/>
                </a:solidFill>
              </a:rPr>
              <a:t>REGALO PARA TODOS QUE NOS </a:t>
            </a:r>
          </a:p>
          <a:p>
            <a:r>
              <a:rPr lang="es-CL" dirty="0">
                <a:solidFill>
                  <a:srgbClr val="002060"/>
                </a:solidFill>
              </a:rPr>
              <a:t>DE JARON LOS QUE ESTABAN ANTES QUE NOSOTROS, Y QUE DEBEMOS MANTERLOS Y CUIDARLOS.</a:t>
            </a:r>
          </a:p>
        </p:txBody>
      </p:sp>
      <p:sp>
        <p:nvSpPr>
          <p:cNvPr id="7" name="Rectángulo 6">
            <a:extLst>
              <a:ext uri="{FF2B5EF4-FFF2-40B4-BE49-F238E27FC236}">
                <a16:creationId xmlns:a16="http://schemas.microsoft.com/office/drawing/2014/main" id="{673FEC79-858B-468B-8C3D-00C0A11C760C}"/>
              </a:ext>
            </a:extLst>
          </p:cNvPr>
          <p:cNvSpPr/>
          <p:nvPr/>
        </p:nvSpPr>
        <p:spPr>
          <a:xfrm>
            <a:off x="4851400" y="1701800"/>
            <a:ext cx="6269460" cy="3139321"/>
          </a:xfrm>
          <a:prstGeom prst="rect">
            <a:avLst/>
          </a:prstGeom>
        </p:spPr>
        <p:txBody>
          <a:bodyPr wrap="square">
            <a:spAutoFit/>
          </a:bodyPr>
          <a:lstStyle/>
          <a:p>
            <a:r>
              <a:rPr lang="es-MX" dirty="0">
                <a:highlight>
                  <a:srgbClr val="00FFFF"/>
                </a:highlight>
              </a:rPr>
              <a:t>La palabra patrimonio proviene del latín "</a:t>
            </a:r>
            <a:r>
              <a:rPr lang="es-MX" dirty="0" err="1">
                <a:highlight>
                  <a:srgbClr val="00FFFF"/>
                </a:highlight>
              </a:rPr>
              <a:t>patrimonium</a:t>
            </a:r>
            <a:r>
              <a:rPr lang="es-MX" dirty="0">
                <a:highlight>
                  <a:srgbClr val="00FFFF"/>
                </a:highlight>
              </a:rPr>
              <a:t>" que significa recibido de nuestro padre</a:t>
            </a:r>
          </a:p>
          <a:p>
            <a:endParaRPr lang="es-MX" dirty="0">
              <a:highlight>
                <a:srgbClr val="00FFFF"/>
              </a:highlight>
            </a:endParaRPr>
          </a:p>
          <a:p>
            <a:endParaRPr lang="es-MX" dirty="0">
              <a:highlight>
                <a:srgbClr val="00FFFF"/>
              </a:highlight>
            </a:endParaRPr>
          </a:p>
          <a:p>
            <a:endParaRPr lang="es-MX" dirty="0">
              <a:highlight>
                <a:srgbClr val="00FFFF"/>
              </a:highlight>
            </a:endParaRPr>
          </a:p>
          <a:p>
            <a:endParaRPr lang="es-MX" dirty="0">
              <a:highlight>
                <a:srgbClr val="00FFFF"/>
              </a:highlight>
            </a:endParaRPr>
          </a:p>
          <a:p>
            <a:endParaRPr lang="es-MX" dirty="0">
              <a:highlight>
                <a:srgbClr val="00FFFF"/>
              </a:highlight>
            </a:endParaRPr>
          </a:p>
          <a:p>
            <a:endParaRPr lang="es-MX" dirty="0">
              <a:highlight>
                <a:srgbClr val="00FFFF"/>
              </a:highlight>
            </a:endParaRPr>
          </a:p>
          <a:p>
            <a:r>
              <a:rPr lang="es-MX" dirty="0">
                <a:highlight>
                  <a:srgbClr val="00FFFF"/>
                </a:highlight>
              </a:rPr>
              <a:t>. El patrimonio es un regalo que recibimos de nuestros antepasados, que debemos cuidar y preservar para entregarlo a nuestros descendientes</a:t>
            </a:r>
            <a:endParaRPr lang="es-CL" dirty="0">
              <a:highlight>
                <a:srgbClr val="00FFFF"/>
              </a:highlight>
            </a:endParaRPr>
          </a:p>
        </p:txBody>
      </p:sp>
    </p:spTree>
    <p:extLst>
      <p:ext uri="{BB962C8B-B14F-4D97-AF65-F5344CB8AC3E}">
        <p14:creationId xmlns:p14="http://schemas.microsoft.com/office/powerpoint/2010/main" val="574591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7223C4-D90B-417F-BF24-00E494D6CE67}"/>
              </a:ext>
            </a:extLst>
          </p:cNvPr>
          <p:cNvSpPr>
            <a:spLocks noGrp="1"/>
          </p:cNvSpPr>
          <p:nvPr>
            <p:ph type="title"/>
          </p:nvPr>
        </p:nvSpPr>
        <p:spPr>
          <a:xfrm>
            <a:off x="911781" y="2326776"/>
            <a:ext cx="3501196" cy="2456442"/>
          </a:xfrm>
        </p:spPr>
        <p:txBody>
          <a:bodyPr/>
          <a:lstStyle/>
          <a:p>
            <a:r>
              <a:rPr lang="es-CL" dirty="0">
                <a:highlight>
                  <a:srgbClr val="008000"/>
                </a:highlight>
              </a:rPr>
              <a:t>PATRIMONMIO NATURAL</a:t>
            </a:r>
          </a:p>
        </p:txBody>
      </p:sp>
      <p:sp>
        <p:nvSpPr>
          <p:cNvPr id="3" name="Rectángulo 2">
            <a:extLst>
              <a:ext uri="{FF2B5EF4-FFF2-40B4-BE49-F238E27FC236}">
                <a16:creationId xmlns:a16="http://schemas.microsoft.com/office/drawing/2014/main" id="{4F46AC97-1FB2-492A-BD81-FF9224049DF2}"/>
              </a:ext>
            </a:extLst>
          </p:cNvPr>
          <p:cNvSpPr/>
          <p:nvPr/>
        </p:nvSpPr>
        <p:spPr>
          <a:xfrm>
            <a:off x="4681652" y="459333"/>
            <a:ext cx="6096000" cy="1477328"/>
          </a:xfrm>
          <a:prstGeom prst="rect">
            <a:avLst/>
          </a:prstGeom>
        </p:spPr>
        <p:txBody>
          <a:bodyPr>
            <a:spAutoFit/>
          </a:bodyPr>
          <a:lstStyle/>
          <a:p>
            <a:r>
              <a:rPr lang="es-MX" dirty="0"/>
              <a:t>Existe el patrimonio natural, por un lado, que se refiere a los espacios naturales que ya sea por su belleza o por su función social, cultural o científica es necesario conservar por ejemplo, las flores del desierto de Atacama.</a:t>
            </a:r>
            <a:endParaRPr lang="es-CL" dirty="0"/>
          </a:p>
        </p:txBody>
      </p:sp>
      <p:pic>
        <p:nvPicPr>
          <p:cNvPr id="4" name="Imagen 3">
            <a:extLst>
              <a:ext uri="{FF2B5EF4-FFF2-40B4-BE49-F238E27FC236}">
                <a16:creationId xmlns:a16="http://schemas.microsoft.com/office/drawing/2014/main" id="{8DAA26F7-DF6E-450B-80F1-D5212806ECFC}"/>
              </a:ext>
            </a:extLst>
          </p:cNvPr>
          <p:cNvPicPr>
            <a:picLocks noChangeAspect="1"/>
          </p:cNvPicPr>
          <p:nvPr/>
        </p:nvPicPr>
        <p:blipFill>
          <a:blip r:embed="rId2"/>
          <a:stretch>
            <a:fillRect/>
          </a:stretch>
        </p:blipFill>
        <p:spPr>
          <a:xfrm>
            <a:off x="4681652" y="1924722"/>
            <a:ext cx="3706135" cy="2470153"/>
          </a:xfrm>
          <a:prstGeom prst="rect">
            <a:avLst/>
          </a:prstGeom>
        </p:spPr>
      </p:pic>
      <p:pic>
        <p:nvPicPr>
          <p:cNvPr id="5" name="Imagen 4">
            <a:extLst>
              <a:ext uri="{FF2B5EF4-FFF2-40B4-BE49-F238E27FC236}">
                <a16:creationId xmlns:a16="http://schemas.microsoft.com/office/drawing/2014/main" id="{A3B45CC6-A992-465B-BD7A-2C2BCA043792}"/>
              </a:ext>
            </a:extLst>
          </p:cNvPr>
          <p:cNvPicPr>
            <a:picLocks noChangeAspect="1"/>
          </p:cNvPicPr>
          <p:nvPr/>
        </p:nvPicPr>
        <p:blipFill>
          <a:blip r:embed="rId3"/>
          <a:stretch>
            <a:fillRect/>
          </a:stretch>
        </p:blipFill>
        <p:spPr>
          <a:xfrm>
            <a:off x="7571771" y="3698201"/>
            <a:ext cx="4384716" cy="2924605"/>
          </a:xfrm>
          <a:prstGeom prst="rect">
            <a:avLst/>
          </a:prstGeom>
        </p:spPr>
      </p:pic>
    </p:spTree>
    <p:extLst>
      <p:ext uri="{BB962C8B-B14F-4D97-AF65-F5344CB8AC3E}">
        <p14:creationId xmlns:p14="http://schemas.microsoft.com/office/powerpoint/2010/main" val="3038731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91D4F7-5AA8-4FE8-9B26-FC5BA09BA191}"/>
              </a:ext>
            </a:extLst>
          </p:cNvPr>
          <p:cNvSpPr>
            <a:spLocks noGrp="1"/>
          </p:cNvSpPr>
          <p:nvPr>
            <p:ph type="title"/>
          </p:nvPr>
        </p:nvSpPr>
        <p:spPr/>
        <p:txBody>
          <a:bodyPr/>
          <a:lstStyle/>
          <a:p>
            <a:r>
              <a:rPr lang="es-CL" dirty="0">
                <a:solidFill>
                  <a:srgbClr val="FFFF00"/>
                </a:solidFill>
              </a:rPr>
              <a:t>PATRIMONIO CULTURAL</a:t>
            </a:r>
          </a:p>
        </p:txBody>
      </p:sp>
      <p:sp>
        <p:nvSpPr>
          <p:cNvPr id="3" name="Rectángulo 2">
            <a:extLst>
              <a:ext uri="{FF2B5EF4-FFF2-40B4-BE49-F238E27FC236}">
                <a16:creationId xmlns:a16="http://schemas.microsoft.com/office/drawing/2014/main" id="{05B8DEEA-10E4-469D-8652-CBCBA719E24A}"/>
              </a:ext>
            </a:extLst>
          </p:cNvPr>
          <p:cNvSpPr/>
          <p:nvPr/>
        </p:nvSpPr>
        <p:spPr>
          <a:xfrm>
            <a:off x="5437414" y="1056892"/>
            <a:ext cx="6096000" cy="923330"/>
          </a:xfrm>
          <a:prstGeom prst="rect">
            <a:avLst/>
          </a:prstGeom>
        </p:spPr>
        <p:txBody>
          <a:bodyPr>
            <a:spAutoFit/>
          </a:bodyPr>
          <a:lstStyle/>
          <a:p>
            <a:r>
              <a:rPr lang="es-MX" dirty="0">
                <a:solidFill>
                  <a:schemeClr val="accent2"/>
                </a:solidFill>
              </a:rPr>
              <a:t>Existe, por otro lado, el patrimonio cultural, que son las manifestaciones culturales tanto de nuestros antepasados como las nuestras</a:t>
            </a:r>
            <a:r>
              <a:rPr lang="es-MX" dirty="0"/>
              <a:t>.</a:t>
            </a:r>
            <a:endParaRPr lang="es-CL" dirty="0"/>
          </a:p>
        </p:txBody>
      </p:sp>
      <p:pic>
        <p:nvPicPr>
          <p:cNvPr id="4" name="Imagen 3">
            <a:extLst>
              <a:ext uri="{FF2B5EF4-FFF2-40B4-BE49-F238E27FC236}">
                <a16:creationId xmlns:a16="http://schemas.microsoft.com/office/drawing/2014/main" id="{E796639C-C386-4875-93A3-235180D41057}"/>
              </a:ext>
            </a:extLst>
          </p:cNvPr>
          <p:cNvPicPr>
            <a:picLocks noChangeAspect="1"/>
          </p:cNvPicPr>
          <p:nvPr/>
        </p:nvPicPr>
        <p:blipFill>
          <a:blip r:embed="rId2"/>
          <a:stretch>
            <a:fillRect/>
          </a:stretch>
        </p:blipFill>
        <p:spPr>
          <a:xfrm>
            <a:off x="7111819" y="3859610"/>
            <a:ext cx="4556305" cy="2456443"/>
          </a:xfrm>
          <a:prstGeom prst="rect">
            <a:avLst/>
          </a:prstGeom>
        </p:spPr>
      </p:pic>
      <p:pic>
        <p:nvPicPr>
          <p:cNvPr id="5" name="Imagen 4">
            <a:extLst>
              <a:ext uri="{FF2B5EF4-FFF2-40B4-BE49-F238E27FC236}">
                <a16:creationId xmlns:a16="http://schemas.microsoft.com/office/drawing/2014/main" id="{330FAC14-F682-4A2A-AE21-EAFBA2E2756A}"/>
              </a:ext>
            </a:extLst>
          </p:cNvPr>
          <p:cNvPicPr>
            <a:picLocks noChangeAspect="1"/>
          </p:cNvPicPr>
          <p:nvPr/>
        </p:nvPicPr>
        <p:blipFill>
          <a:blip r:embed="rId3"/>
          <a:stretch>
            <a:fillRect/>
          </a:stretch>
        </p:blipFill>
        <p:spPr>
          <a:xfrm>
            <a:off x="5080182" y="2497709"/>
            <a:ext cx="2730687" cy="1862581"/>
          </a:xfrm>
          <a:prstGeom prst="rect">
            <a:avLst/>
          </a:prstGeom>
        </p:spPr>
      </p:pic>
    </p:spTree>
    <p:extLst>
      <p:ext uri="{BB962C8B-B14F-4D97-AF65-F5344CB8AC3E}">
        <p14:creationId xmlns:p14="http://schemas.microsoft.com/office/powerpoint/2010/main" val="2331337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24D5DA0-E995-4198-BACB-1D566003255F}"/>
              </a:ext>
            </a:extLst>
          </p:cNvPr>
          <p:cNvPicPr>
            <a:picLocks noChangeAspect="1"/>
          </p:cNvPicPr>
          <p:nvPr/>
        </p:nvPicPr>
        <p:blipFill>
          <a:blip r:embed="rId2"/>
          <a:stretch>
            <a:fillRect/>
          </a:stretch>
        </p:blipFill>
        <p:spPr>
          <a:xfrm>
            <a:off x="774700" y="571500"/>
            <a:ext cx="3810000" cy="2489200"/>
          </a:xfrm>
          <a:prstGeom prst="rect">
            <a:avLst/>
          </a:prstGeom>
        </p:spPr>
      </p:pic>
      <p:pic>
        <p:nvPicPr>
          <p:cNvPr id="4" name="Imagen 3">
            <a:extLst>
              <a:ext uri="{FF2B5EF4-FFF2-40B4-BE49-F238E27FC236}">
                <a16:creationId xmlns:a16="http://schemas.microsoft.com/office/drawing/2014/main" id="{2F9CF9D6-C669-428C-93D8-5042B39F8130}"/>
              </a:ext>
            </a:extLst>
          </p:cNvPr>
          <p:cNvPicPr>
            <a:picLocks noChangeAspect="1"/>
          </p:cNvPicPr>
          <p:nvPr/>
        </p:nvPicPr>
        <p:blipFill>
          <a:blip r:embed="rId3"/>
          <a:stretch>
            <a:fillRect/>
          </a:stretch>
        </p:blipFill>
        <p:spPr>
          <a:xfrm>
            <a:off x="6096000" y="571500"/>
            <a:ext cx="4876800" cy="2489200"/>
          </a:xfrm>
          <a:prstGeom prst="rect">
            <a:avLst/>
          </a:prstGeom>
        </p:spPr>
      </p:pic>
      <p:pic>
        <p:nvPicPr>
          <p:cNvPr id="5" name="Imagen 4">
            <a:extLst>
              <a:ext uri="{FF2B5EF4-FFF2-40B4-BE49-F238E27FC236}">
                <a16:creationId xmlns:a16="http://schemas.microsoft.com/office/drawing/2014/main" id="{BC1EC8B4-F35C-4814-ADC0-D0D5B6DC4472}"/>
              </a:ext>
            </a:extLst>
          </p:cNvPr>
          <p:cNvPicPr>
            <a:picLocks noChangeAspect="1"/>
          </p:cNvPicPr>
          <p:nvPr/>
        </p:nvPicPr>
        <p:blipFill>
          <a:blip r:embed="rId4"/>
          <a:stretch>
            <a:fillRect/>
          </a:stretch>
        </p:blipFill>
        <p:spPr>
          <a:xfrm>
            <a:off x="1422400" y="3414712"/>
            <a:ext cx="8115299" cy="2843212"/>
          </a:xfrm>
          <a:prstGeom prst="rect">
            <a:avLst/>
          </a:prstGeom>
        </p:spPr>
      </p:pic>
      <p:sp>
        <p:nvSpPr>
          <p:cNvPr id="6" name="CuadroTexto 5">
            <a:extLst>
              <a:ext uri="{FF2B5EF4-FFF2-40B4-BE49-F238E27FC236}">
                <a16:creationId xmlns:a16="http://schemas.microsoft.com/office/drawing/2014/main" id="{C99139BC-144E-4B5C-ADBE-542A36228613}"/>
              </a:ext>
            </a:extLst>
          </p:cNvPr>
          <p:cNvSpPr txBox="1"/>
          <p:nvPr/>
        </p:nvSpPr>
        <p:spPr>
          <a:xfrm rot="10800000" flipH="1" flipV="1">
            <a:off x="774700" y="3067328"/>
            <a:ext cx="3263900" cy="369332"/>
          </a:xfrm>
          <a:prstGeom prst="rect">
            <a:avLst/>
          </a:prstGeom>
          <a:noFill/>
        </p:spPr>
        <p:txBody>
          <a:bodyPr wrap="square" rtlCol="0">
            <a:spAutoFit/>
          </a:bodyPr>
          <a:lstStyle/>
          <a:p>
            <a:r>
              <a:rPr lang="es-CL" dirty="0"/>
              <a:t>MANUEL ANTONIO CARO</a:t>
            </a:r>
          </a:p>
        </p:txBody>
      </p:sp>
    </p:spTree>
    <p:extLst>
      <p:ext uri="{BB962C8B-B14F-4D97-AF65-F5344CB8AC3E}">
        <p14:creationId xmlns:p14="http://schemas.microsoft.com/office/powerpoint/2010/main" val="1947670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0BE89C-02F8-4CEF-9D08-38329DA366C3}"/>
              </a:ext>
            </a:extLst>
          </p:cNvPr>
          <p:cNvSpPr>
            <a:spLocks noGrp="1"/>
          </p:cNvSpPr>
          <p:nvPr>
            <p:ph type="title"/>
          </p:nvPr>
        </p:nvSpPr>
        <p:spPr/>
        <p:txBody>
          <a:bodyPr/>
          <a:lstStyle/>
          <a:p>
            <a:r>
              <a:rPr lang="es-CL" dirty="0">
                <a:solidFill>
                  <a:schemeClr val="tx2"/>
                </a:solidFill>
                <a:highlight>
                  <a:srgbClr val="FFFF00"/>
                </a:highlight>
              </a:rPr>
              <a:t>EL PATRIMONIO CULTURAL TANGIBLE</a:t>
            </a:r>
          </a:p>
        </p:txBody>
      </p:sp>
      <p:sp>
        <p:nvSpPr>
          <p:cNvPr id="3" name="Rectángulo 2">
            <a:extLst>
              <a:ext uri="{FF2B5EF4-FFF2-40B4-BE49-F238E27FC236}">
                <a16:creationId xmlns:a16="http://schemas.microsoft.com/office/drawing/2014/main" id="{975F468B-5E69-45B5-8A29-34382A1FE132}"/>
              </a:ext>
            </a:extLst>
          </p:cNvPr>
          <p:cNvSpPr/>
          <p:nvPr/>
        </p:nvSpPr>
        <p:spPr>
          <a:xfrm>
            <a:off x="5321300" y="715824"/>
            <a:ext cx="6096000" cy="2862322"/>
          </a:xfrm>
          <a:prstGeom prst="rect">
            <a:avLst/>
          </a:prstGeom>
        </p:spPr>
        <p:txBody>
          <a:bodyPr>
            <a:spAutoFit/>
          </a:bodyPr>
          <a:lstStyle/>
          <a:p>
            <a:r>
              <a:rPr lang="es-MX" dirty="0"/>
              <a:t>El patrimonio cultural tangible -es decir, que se puede tocar- consiste en bienes inmuebles, como los edificios, lugares arqueológicos, conjuntos históricos, entre otros; y </a:t>
            </a:r>
            <a:r>
              <a:rPr lang="es-MX" dirty="0" err="1"/>
              <a:t>bienesmueble</a:t>
            </a:r>
            <a:r>
              <a:rPr lang="es-MX" dirty="0"/>
              <a:t>, como cuadros, esculturas, instrumentos musicales, las artesanías y mucho más. Ejemplos de patrimonio cultural tangible inmueble son las hermosas iglesias de Chiloé, y ejemplo de patrimonio cultural tangible mueble son los cuadros que conserva La Casa del Arte de Concepción.</a:t>
            </a:r>
          </a:p>
          <a:p>
            <a:endParaRPr lang="es-MX" dirty="0"/>
          </a:p>
        </p:txBody>
      </p:sp>
      <p:pic>
        <p:nvPicPr>
          <p:cNvPr id="4" name="Imagen 3">
            <a:extLst>
              <a:ext uri="{FF2B5EF4-FFF2-40B4-BE49-F238E27FC236}">
                <a16:creationId xmlns:a16="http://schemas.microsoft.com/office/drawing/2014/main" id="{EB84959C-8403-4A09-811B-0BBBD630240B}"/>
              </a:ext>
            </a:extLst>
          </p:cNvPr>
          <p:cNvPicPr>
            <a:picLocks noChangeAspect="1"/>
          </p:cNvPicPr>
          <p:nvPr/>
        </p:nvPicPr>
        <p:blipFill>
          <a:blip r:embed="rId2"/>
          <a:stretch>
            <a:fillRect/>
          </a:stretch>
        </p:blipFill>
        <p:spPr>
          <a:xfrm>
            <a:off x="9134475" y="4340225"/>
            <a:ext cx="2381250" cy="1581150"/>
          </a:xfrm>
          <a:prstGeom prst="rect">
            <a:avLst/>
          </a:prstGeom>
        </p:spPr>
      </p:pic>
      <p:pic>
        <p:nvPicPr>
          <p:cNvPr id="5" name="Imagen 4">
            <a:extLst>
              <a:ext uri="{FF2B5EF4-FFF2-40B4-BE49-F238E27FC236}">
                <a16:creationId xmlns:a16="http://schemas.microsoft.com/office/drawing/2014/main" id="{A3A0184B-7946-4950-9615-46AA3E74E57C}"/>
              </a:ext>
            </a:extLst>
          </p:cNvPr>
          <p:cNvPicPr>
            <a:picLocks noChangeAspect="1"/>
          </p:cNvPicPr>
          <p:nvPr/>
        </p:nvPicPr>
        <p:blipFill>
          <a:blip r:embed="rId3"/>
          <a:stretch>
            <a:fillRect/>
          </a:stretch>
        </p:blipFill>
        <p:spPr>
          <a:xfrm>
            <a:off x="5454650" y="4102101"/>
            <a:ext cx="3194050" cy="2132012"/>
          </a:xfrm>
          <a:prstGeom prst="rect">
            <a:avLst/>
          </a:prstGeom>
        </p:spPr>
      </p:pic>
    </p:spTree>
    <p:extLst>
      <p:ext uri="{BB962C8B-B14F-4D97-AF65-F5344CB8AC3E}">
        <p14:creationId xmlns:p14="http://schemas.microsoft.com/office/powerpoint/2010/main" val="3970643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E5596E-DC0D-41B1-A7F6-B8ECB1B320BE}"/>
              </a:ext>
            </a:extLst>
          </p:cNvPr>
          <p:cNvSpPr>
            <a:spLocks noGrp="1"/>
          </p:cNvSpPr>
          <p:nvPr>
            <p:ph type="title"/>
          </p:nvPr>
        </p:nvSpPr>
        <p:spPr/>
        <p:txBody>
          <a:bodyPr>
            <a:normAutofit/>
          </a:bodyPr>
          <a:lstStyle/>
          <a:p>
            <a:r>
              <a:rPr lang="es-CL" sz="4400" dirty="0">
                <a:solidFill>
                  <a:schemeClr val="tx2"/>
                </a:solidFill>
                <a:highlight>
                  <a:srgbClr val="FFFF00"/>
                </a:highlight>
              </a:rPr>
              <a:t>PATRIMONIO CULTURAL INTANGIBLE</a:t>
            </a:r>
          </a:p>
        </p:txBody>
      </p:sp>
      <p:sp>
        <p:nvSpPr>
          <p:cNvPr id="3" name="Rectángulo 2">
            <a:extLst>
              <a:ext uri="{FF2B5EF4-FFF2-40B4-BE49-F238E27FC236}">
                <a16:creationId xmlns:a16="http://schemas.microsoft.com/office/drawing/2014/main" id="{F181B69D-CD3C-4A9A-95BB-57DA368A6AA4}"/>
              </a:ext>
            </a:extLst>
          </p:cNvPr>
          <p:cNvSpPr/>
          <p:nvPr/>
        </p:nvSpPr>
        <p:spPr>
          <a:xfrm>
            <a:off x="4724400" y="1193800"/>
            <a:ext cx="6807200" cy="2862322"/>
          </a:xfrm>
          <a:prstGeom prst="rect">
            <a:avLst/>
          </a:prstGeom>
        </p:spPr>
        <p:txBody>
          <a:bodyPr wrap="square">
            <a:spAutoFit/>
          </a:bodyPr>
          <a:lstStyle/>
          <a:p>
            <a:r>
              <a:rPr lang="es-MX" dirty="0"/>
              <a:t>El patrimonio cultural intangible -es decir, que no se pueden tocar porque no son cosas materiales-, son bailes, idiomas, las celebraciones y fiestas, las comidas y su forma de preparación, las canciones y sus melodías, los oficios tradicionales y mucho más. Este tipo de patrimonio cultural se transmite de generación en generación y, por lo tanto, de eso depende su persistencia en el tiempo. Son ejemplos de patrimonio cultural intangible los bailes chinos y la lengua mapuche, portados por personas que suelen ser reconocidas como Tesoros Humanos Vivos.</a:t>
            </a:r>
            <a:endParaRPr lang="es-CL" dirty="0"/>
          </a:p>
        </p:txBody>
      </p:sp>
      <p:pic>
        <p:nvPicPr>
          <p:cNvPr id="4" name="Imagen 3">
            <a:extLst>
              <a:ext uri="{FF2B5EF4-FFF2-40B4-BE49-F238E27FC236}">
                <a16:creationId xmlns:a16="http://schemas.microsoft.com/office/drawing/2014/main" id="{EA1A6814-5E86-47A1-89DD-BBAC9CBC5DE8}"/>
              </a:ext>
            </a:extLst>
          </p:cNvPr>
          <p:cNvPicPr>
            <a:picLocks noChangeAspect="1"/>
          </p:cNvPicPr>
          <p:nvPr/>
        </p:nvPicPr>
        <p:blipFill>
          <a:blip r:embed="rId2"/>
          <a:stretch>
            <a:fillRect/>
          </a:stretch>
        </p:blipFill>
        <p:spPr>
          <a:xfrm>
            <a:off x="6590213" y="4056122"/>
            <a:ext cx="4388937" cy="1866099"/>
          </a:xfrm>
          <a:prstGeom prst="rect">
            <a:avLst/>
          </a:prstGeom>
        </p:spPr>
      </p:pic>
    </p:spTree>
    <p:extLst>
      <p:ext uri="{BB962C8B-B14F-4D97-AF65-F5344CB8AC3E}">
        <p14:creationId xmlns:p14="http://schemas.microsoft.com/office/powerpoint/2010/main" val="4158416923"/>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emplate>Atlas</Template>
  <TotalTime>142</TotalTime>
  <Words>334</Words>
  <Application>Microsoft Office PowerPoint</Application>
  <PresentationFormat>Panorámica</PresentationFormat>
  <Paragraphs>23</Paragraphs>
  <Slides>7</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7</vt:i4>
      </vt:variant>
    </vt:vector>
  </HeadingPairs>
  <TitlesOfParts>
    <vt:vector size="11" baseType="lpstr">
      <vt:lpstr>Calibri Light</vt:lpstr>
      <vt:lpstr>Rockwell</vt:lpstr>
      <vt:lpstr>Wingdings</vt:lpstr>
      <vt:lpstr>Atlas</vt:lpstr>
      <vt:lpstr>EL PATRIMONIO NATURAL Y CULTURAL DE CHILE</vt:lpstr>
      <vt:lpstr>EL PATRIMONIO</vt:lpstr>
      <vt:lpstr>PATRIMONMIO NATURAL</vt:lpstr>
      <vt:lpstr>PATRIMONIO CULTURAL</vt:lpstr>
      <vt:lpstr>Presentación de PowerPoint</vt:lpstr>
      <vt:lpstr>EL PATRIMONIO CULTURAL TANGIBLE</vt:lpstr>
      <vt:lpstr>PATRIMONIO CULTURAL INTANGIBLE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Rolando Muñoz</dc:creator>
  <cp:lastModifiedBy>Rolando Muñoz</cp:lastModifiedBy>
  <cp:revision>9</cp:revision>
  <dcterms:created xsi:type="dcterms:W3CDTF">2020-11-09T16:05:16Z</dcterms:created>
  <dcterms:modified xsi:type="dcterms:W3CDTF">2020-11-09T18:29:30Z</dcterms:modified>
</cp:coreProperties>
</file>