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lando Muñoz" initials="RM" lastIdx="2" clrIdx="0">
    <p:extLst>
      <p:ext uri="{19B8F6BF-5375-455C-9EA6-DF929625EA0E}">
        <p15:presenceInfo xmlns:p15="http://schemas.microsoft.com/office/powerpoint/2012/main" userId="539255c6711c93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6T21:38:50.187" idx="2">
    <p:pos x="10" y="10"/>
    <p:text>TOPONIMOS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FF061-9773-4943-8B8E-D0D90A3B3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CLASE 16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B4A317-B8EE-462F-91BF-C2E399075C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HISTORIA, GEOGRAFÍA Y CIENCIAS SOCIALES</a:t>
            </a:r>
          </a:p>
          <a:p>
            <a:r>
              <a:rPr lang="es-CL" dirty="0"/>
              <a:t>2° BÁSICOS 2020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978142A-024E-46B0-BE65-9627B9F84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587" y="609870"/>
            <a:ext cx="965606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9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D9468-8ED1-4D0E-B9BF-6CAFAAFD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LEGADO / HERENCIA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CD8407-0BA0-49E0-8922-7AE55C33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7155873" cy="556629"/>
          </a:xfrm>
        </p:spPr>
        <p:txBody>
          <a:bodyPr/>
          <a:lstStyle/>
          <a:p>
            <a:pPr marL="45720" indent="0">
              <a:buNone/>
            </a:pPr>
            <a:r>
              <a:rPr lang="es-CL" dirty="0">
                <a:solidFill>
                  <a:schemeClr val="tx1"/>
                </a:solidFill>
              </a:rPr>
              <a:t>LENGUAJE</a:t>
            </a:r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F53DFBB4-FC04-484B-BC4E-9B0E3F208143}"/>
              </a:ext>
            </a:extLst>
          </p:cNvPr>
          <p:cNvSpPr/>
          <p:nvPr/>
        </p:nvSpPr>
        <p:spPr>
          <a:xfrm>
            <a:off x="3006436" y="1962444"/>
            <a:ext cx="1957645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rgbClr val="FF0000"/>
                </a:solidFill>
              </a:rPr>
              <a:t>PALABRAS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8C0D3C0-6E6D-4988-AABF-B154B67A4FC4}"/>
              </a:ext>
            </a:extLst>
          </p:cNvPr>
          <p:cNvSpPr txBox="1"/>
          <p:nvPr/>
        </p:nvSpPr>
        <p:spPr>
          <a:xfrm flipH="1">
            <a:off x="5476700" y="2090809"/>
            <a:ext cx="2309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rgbClr val="002060"/>
                </a:solidFill>
              </a:rPr>
              <a:t>TOPÓNIMOS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1CAC728-DD0B-4EFD-9C79-7025F1E17A84}"/>
              </a:ext>
            </a:extLst>
          </p:cNvPr>
          <p:cNvSpPr txBox="1"/>
          <p:nvPr/>
        </p:nvSpPr>
        <p:spPr>
          <a:xfrm flipH="1">
            <a:off x="4790384" y="4243972"/>
            <a:ext cx="4133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TOPONIMOS = PALABRAS DE LUGARES</a:t>
            </a:r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2444AA98-8279-4004-B801-D378068EF378}"/>
              </a:ext>
            </a:extLst>
          </p:cNvPr>
          <p:cNvSpPr/>
          <p:nvPr/>
        </p:nvSpPr>
        <p:spPr>
          <a:xfrm flipH="1">
            <a:off x="5914085" y="2842450"/>
            <a:ext cx="717392" cy="1168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51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C6344D6-5AF0-4518-93BD-A6C4310DEC7A}"/>
              </a:ext>
            </a:extLst>
          </p:cNvPr>
          <p:cNvSpPr/>
          <p:nvPr/>
        </p:nvSpPr>
        <p:spPr>
          <a:xfrm>
            <a:off x="1493133" y="856528"/>
            <a:ext cx="774346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rgbClr val="000000"/>
                </a:solidFill>
                <a:latin typeface="gobCL"/>
              </a:rPr>
              <a:t> </a:t>
            </a:r>
            <a:r>
              <a:rPr lang="es-MX" b="1" dirty="0">
                <a:solidFill>
                  <a:srgbClr val="000000"/>
                </a:solidFill>
                <a:latin typeface="Bliss"/>
              </a:rPr>
              <a:t> </a:t>
            </a:r>
            <a:endParaRPr lang="es-MX" dirty="0">
              <a:solidFill>
                <a:srgbClr val="000000"/>
              </a:solidFill>
              <a:latin typeface="Bliss"/>
            </a:endParaRPr>
          </a:p>
          <a:p>
            <a:endParaRPr lang="es-CL" dirty="0">
              <a:solidFill>
                <a:srgbClr val="000000"/>
              </a:solidFill>
              <a:latin typeface="Bliss"/>
            </a:endParaRPr>
          </a:p>
          <a:p>
            <a:pPr marR="8400" algn="just"/>
            <a:r>
              <a:rPr lang="es-MX" dirty="0">
                <a:solidFill>
                  <a:srgbClr val="000000"/>
                </a:solidFill>
                <a:latin typeface="Bliss"/>
              </a:rPr>
              <a:t>A los nombres de los lugares se les llama </a:t>
            </a:r>
            <a:r>
              <a:rPr lang="es-MX" b="1" dirty="0">
                <a:solidFill>
                  <a:srgbClr val="000000"/>
                </a:solidFill>
                <a:latin typeface="Bliss"/>
              </a:rPr>
              <a:t>topónimos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. </a:t>
            </a:r>
          </a:p>
          <a:p>
            <a:pPr marR="8400" algn="just"/>
            <a:r>
              <a:rPr lang="es-MX" dirty="0">
                <a:solidFill>
                  <a:srgbClr val="000000"/>
                </a:solidFill>
                <a:latin typeface="Bliss"/>
              </a:rPr>
              <a:t>La </a:t>
            </a:r>
            <a:r>
              <a:rPr lang="es-MX" b="1" dirty="0">
                <a:solidFill>
                  <a:srgbClr val="000000"/>
                </a:solidFill>
                <a:latin typeface="Bliss"/>
              </a:rPr>
              <a:t>toponimia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es el conjunto de nombres de lugares de un país. </a:t>
            </a:r>
          </a:p>
          <a:p>
            <a:pPr marR="8400" algn="just"/>
            <a:r>
              <a:rPr lang="es-MX" dirty="0">
                <a:solidFill>
                  <a:srgbClr val="000000"/>
                </a:solidFill>
                <a:latin typeface="Bliss"/>
              </a:rPr>
              <a:t>Una parte de la toponimia chilena está formada </a:t>
            </a:r>
            <a:r>
              <a:rPr lang="es-MX" dirty="0">
                <a:solidFill>
                  <a:srgbClr val="FF0000"/>
                </a:solidFill>
                <a:latin typeface="Bliss"/>
              </a:rPr>
              <a:t>por topónimos provenientes de los pueblos originarios y españoles. </a:t>
            </a:r>
          </a:p>
          <a:p>
            <a:pPr marR="8400" algn="just"/>
            <a:r>
              <a:rPr lang="es-MX" u="sng" dirty="0">
                <a:solidFill>
                  <a:srgbClr val="000000"/>
                </a:solidFill>
                <a:latin typeface="Bliss"/>
              </a:rPr>
              <a:t>Los </a:t>
            </a:r>
            <a:r>
              <a:rPr lang="es-MX" b="1" u="sng" dirty="0">
                <a:solidFill>
                  <a:srgbClr val="000000"/>
                </a:solidFill>
                <a:latin typeface="Bliss"/>
              </a:rPr>
              <a:t>topónimos originarios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son muy diversos, pero muchos de ellos tienen las terminaciones:</a:t>
            </a:r>
          </a:p>
          <a:p>
            <a:pPr marR="8400" algn="just"/>
            <a:r>
              <a:rPr lang="es-MX" dirty="0">
                <a:solidFill>
                  <a:srgbClr val="000000"/>
                </a:solidFill>
                <a:latin typeface="Bliss"/>
              </a:rPr>
              <a:t> </a:t>
            </a:r>
            <a:r>
              <a:rPr lang="es-MX" b="1" i="1" dirty="0" err="1">
                <a:solidFill>
                  <a:srgbClr val="000000"/>
                </a:solidFill>
                <a:latin typeface="Bliss"/>
              </a:rPr>
              <a:t>hue</a:t>
            </a:r>
            <a:r>
              <a:rPr lang="es-MX" b="1" i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y </a:t>
            </a:r>
            <a:r>
              <a:rPr lang="es-MX" b="1" i="1" dirty="0">
                <a:solidFill>
                  <a:srgbClr val="000000"/>
                </a:solidFill>
                <a:latin typeface="Bliss"/>
              </a:rPr>
              <a:t>gua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que significan lugar.</a:t>
            </a:r>
          </a:p>
          <a:p>
            <a:pPr marR="8400" algn="just"/>
            <a:r>
              <a:rPr lang="es-MX" dirty="0">
                <a:solidFill>
                  <a:srgbClr val="000000"/>
                </a:solidFill>
                <a:latin typeface="Bliss"/>
              </a:rPr>
              <a:t> </a:t>
            </a:r>
            <a:r>
              <a:rPr lang="es-MX" b="1" i="1" dirty="0" err="1">
                <a:solidFill>
                  <a:srgbClr val="000000"/>
                </a:solidFill>
                <a:latin typeface="Bliss"/>
              </a:rPr>
              <a:t>pulli</a:t>
            </a:r>
            <a:r>
              <a:rPr lang="es-MX" b="1" i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o </a:t>
            </a:r>
            <a:r>
              <a:rPr lang="es-MX" b="1" i="1" dirty="0">
                <a:solidFill>
                  <a:srgbClr val="000000"/>
                </a:solidFill>
                <a:latin typeface="Bliss"/>
              </a:rPr>
              <a:t>pulle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que significa cerro o colina.</a:t>
            </a:r>
          </a:p>
          <a:p>
            <a:pPr marR="8400" algn="just"/>
            <a:r>
              <a:rPr lang="es-MX" dirty="0">
                <a:solidFill>
                  <a:srgbClr val="000000"/>
                </a:solidFill>
                <a:latin typeface="Bliss"/>
              </a:rPr>
              <a:t> </a:t>
            </a:r>
            <a:r>
              <a:rPr lang="es-MX" b="1" i="1" dirty="0" err="1">
                <a:solidFill>
                  <a:srgbClr val="000000"/>
                </a:solidFill>
                <a:latin typeface="Bliss"/>
              </a:rPr>
              <a:t>co</a:t>
            </a:r>
            <a:r>
              <a:rPr lang="es-MX" b="1" i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que significa agua.</a:t>
            </a:r>
          </a:p>
          <a:p>
            <a:pPr marR="8400" algn="just"/>
            <a:r>
              <a:rPr lang="es-MX" u="sng" dirty="0">
                <a:solidFill>
                  <a:srgbClr val="000000"/>
                </a:solidFill>
                <a:latin typeface="Bliss"/>
              </a:rPr>
              <a:t>Muchos de los </a:t>
            </a:r>
            <a:r>
              <a:rPr lang="es-MX" b="1" u="sng" dirty="0">
                <a:solidFill>
                  <a:srgbClr val="000000"/>
                </a:solidFill>
                <a:latin typeface="Bliss"/>
              </a:rPr>
              <a:t>topónimos españoles </a:t>
            </a:r>
            <a:r>
              <a:rPr lang="es-MX" dirty="0">
                <a:solidFill>
                  <a:srgbClr val="000000"/>
                </a:solidFill>
                <a:latin typeface="Bliss"/>
              </a:rPr>
              <a:t>son nombres de santos de la religión católica; por ejemplo, Santa Juana, San Sebastián, Santiago, Santa Lucía y San Cristóbal. Otros topónimos españoles provienen del nombre de los conquistadores españoles, como Diego de Almagro, Valdivia y Castro.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075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E10E9-71BF-4378-9AAF-4226148E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RANCAGUA = LUGAR DE CAÑAS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F5A139-0DDF-4D33-A93B-61BEC469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2" y="1689904"/>
            <a:ext cx="9875520" cy="4406096"/>
          </a:xfrm>
        </p:spPr>
        <p:txBody>
          <a:bodyPr/>
          <a:lstStyle/>
          <a:p>
            <a:r>
              <a:rPr lang="es-MX" dirty="0"/>
              <a:t>Antes de la conquista española, el valle del río Cachapoal estaba habitado por los </a:t>
            </a:r>
            <a:r>
              <a:rPr lang="es-MX" dirty="0" err="1"/>
              <a:t>picunches</a:t>
            </a:r>
            <a:r>
              <a:rPr lang="es-MX" dirty="0"/>
              <a:t> y es probable que el nombre de </a:t>
            </a:r>
            <a:r>
              <a:rPr lang="es-MX" b="1" dirty="0"/>
              <a:t>Rancagua</a:t>
            </a:r>
            <a:r>
              <a:rPr lang="es-MX" dirty="0"/>
              <a:t> sea una castellanización de </a:t>
            </a:r>
            <a:r>
              <a:rPr lang="es-MX" dirty="0" err="1"/>
              <a:t>Rangkülwe</a:t>
            </a:r>
            <a:r>
              <a:rPr lang="es-MX" dirty="0"/>
              <a:t>, del mapudungun </a:t>
            </a:r>
            <a:r>
              <a:rPr lang="es-MX" dirty="0" err="1"/>
              <a:t>rangkül</a:t>
            </a:r>
            <a:r>
              <a:rPr lang="es-MX" dirty="0"/>
              <a:t>, un tipo de caña y </a:t>
            </a:r>
            <a:r>
              <a:rPr lang="es-MX" dirty="0" err="1"/>
              <a:t>we</a:t>
            </a:r>
            <a:r>
              <a:rPr lang="es-MX" dirty="0"/>
              <a:t> lugar. Es decir, significaría "lugar en que hay cañas", o simplemente "cañaveral".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EE479F6-E1D4-423F-861C-33A8014F6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315" y="3285806"/>
            <a:ext cx="5403449" cy="21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51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43ACF65-F727-4A56-8F92-DAEF68153900}"/>
              </a:ext>
            </a:extLst>
          </p:cNvPr>
          <p:cNvSpPr/>
          <p:nvPr/>
        </p:nvSpPr>
        <p:spPr>
          <a:xfrm>
            <a:off x="787078" y="486136"/>
            <a:ext cx="105329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200" dirty="0">
              <a:solidFill>
                <a:srgbClr val="000000"/>
              </a:solidFill>
              <a:latin typeface="Bliss"/>
            </a:endParaRPr>
          </a:p>
          <a:p>
            <a:r>
              <a:rPr lang="es-MX" sz="1400" b="1" dirty="0">
                <a:solidFill>
                  <a:srgbClr val="000000"/>
                </a:solidFill>
                <a:latin typeface="Bliss"/>
              </a:rPr>
              <a:t>Lee el vocabulario de palabras en </a:t>
            </a:r>
            <a:r>
              <a:rPr lang="es-MX" sz="1400" b="1" dirty="0" err="1">
                <a:solidFill>
                  <a:srgbClr val="000000"/>
                </a:solidFill>
                <a:latin typeface="Bliss"/>
              </a:rPr>
              <a:t>mapuzugun</a:t>
            </a:r>
            <a:r>
              <a:rPr lang="es-MX" sz="1400" b="1" dirty="0">
                <a:solidFill>
                  <a:srgbClr val="000000"/>
                </a:solidFill>
                <a:latin typeface="Bliss"/>
              </a:rPr>
              <a:t>. Luego, infiere y escribe el significado de los topónimos (nombres de lugares) de Chile de la tabla inferior. </a:t>
            </a:r>
            <a:endParaRPr lang="es-MX" sz="1400" dirty="0">
              <a:solidFill>
                <a:srgbClr val="000000"/>
              </a:solidFill>
              <a:latin typeface="Blis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B5956EB-611F-4004-A86F-078F332866FD}"/>
              </a:ext>
            </a:extLst>
          </p:cNvPr>
          <p:cNvSpPr/>
          <p:nvPr/>
        </p:nvSpPr>
        <p:spPr>
          <a:xfrm>
            <a:off x="787078" y="1469985"/>
            <a:ext cx="3391383" cy="3944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u="sng" dirty="0">
                <a:solidFill>
                  <a:srgbClr val="FF0000"/>
                </a:solidFill>
                <a:latin typeface="Bliss"/>
              </a:rPr>
              <a:t>Vocabulario </a:t>
            </a:r>
            <a:r>
              <a:rPr lang="es-CL" b="1" u="sng" dirty="0" err="1">
                <a:solidFill>
                  <a:srgbClr val="FF0000"/>
                </a:solidFill>
                <a:latin typeface="Bliss"/>
              </a:rPr>
              <a:t>mapuzugun</a:t>
            </a:r>
            <a:r>
              <a:rPr lang="es-CL" b="1" u="sng" dirty="0">
                <a:solidFill>
                  <a:srgbClr val="FF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antu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              sol 	</a:t>
            </a:r>
          </a:p>
          <a:p>
            <a:r>
              <a:rPr lang="it-IT" b="1" dirty="0">
                <a:solidFill>
                  <a:srgbClr val="000000"/>
                </a:solidFill>
                <a:latin typeface="Bliss"/>
              </a:rPr>
              <a:t>bota, buta, buca, vita </a:t>
            </a:r>
            <a:r>
              <a:rPr lang="it-IT" dirty="0">
                <a:solidFill>
                  <a:srgbClr val="000000"/>
                </a:solidFill>
                <a:latin typeface="Bliss"/>
              </a:rPr>
              <a:t>	grande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calbu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             azul 	</a:t>
            </a:r>
          </a:p>
          <a:p>
            <a:r>
              <a:rPr lang="es-CL" b="1" dirty="0">
                <a:solidFill>
                  <a:srgbClr val="000000"/>
                </a:solidFill>
                <a:latin typeface="Bliss"/>
              </a:rPr>
              <a:t>carel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              verde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co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           agua, arroyo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coli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, </a:t>
            </a:r>
            <a:r>
              <a:rPr lang="es-CL" b="1" dirty="0" err="1">
                <a:solidFill>
                  <a:srgbClr val="000000"/>
                </a:solidFill>
                <a:latin typeface="Bliss"/>
              </a:rPr>
              <a:t>quili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rojo, colorado 	</a:t>
            </a:r>
          </a:p>
          <a:p>
            <a:r>
              <a:rPr lang="es-CL" b="1" dirty="0">
                <a:solidFill>
                  <a:srgbClr val="000000"/>
                </a:solidFill>
                <a:latin typeface="Bliss"/>
              </a:rPr>
              <a:t>cura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      piedra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curi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        oscuro, negro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hue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– gua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lugar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lemu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 bosque 	</a:t>
            </a:r>
          </a:p>
          <a:p>
            <a:r>
              <a:rPr lang="es-CL" b="1" dirty="0">
                <a:solidFill>
                  <a:srgbClr val="000000"/>
                </a:solidFill>
                <a:latin typeface="Bliss"/>
              </a:rPr>
              <a:t>manque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cóndor 	</a:t>
            </a:r>
          </a:p>
          <a:p>
            <a:r>
              <a:rPr lang="es-CL" b="1" dirty="0" err="1">
                <a:solidFill>
                  <a:srgbClr val="000000"/>
                </a:solidFill>
                <a:latin typeface="Bliss"/>
              </a:rPr>
              <a:t>mapu</a:t>
            </a:r>
            <a:r>
              <a:rPr lang="es-CL" b="1" dirty="0">
                <a:solidFill>
                  <a:srgbClr val="000000"/>
                </a:solidFill>
                <a:latin typeface="Bliss"/>
              </a:rPr>
              <a:t>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tierra 	</a:t>
            </a:r>
          </a:p>
          <a:p>
            <a:r>
              <a:rPr lang="es-CL" b="1" dirty="0">
                <a:solidFill>
                  <a:srgbClr val="000000"/>
                </a:solidFill>
                <a:latin typeface="Bliss"/>
              </a:rPr>
              <a:t>pichi </a:t>
            </a:r>
            <a:r>
              <a:rPr lang="es-CL" dirty="0">
                <a:solidFill>
                  <a:srgbClr val="000000"/>
                </a:solidFill>
                <a:latin typeface="Bliss"/>
              </a:rPr>
              <a:t>	           pequeño 	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7D115C1-8AD4-41EE-B0CB-33171722771C}"/>
              </a:ext>
            </a:extLst>
          </p:cNvPr>
          <p:cNvSpPr txBox="1"/>
          <p:nvPr/>
        </p:nvSpPr>
        <p:spPr>
          <a:xfrm>
            <a:off x="5810491" y="2384385"/>
            <a:ext cx="45488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Manquehue=</a:t>
            </a:r>
          </a:p>
          <a:p>
            <a:endParaRPr lang="es-CL" dirty="0"/>
          </a:p>
          <a:p>
            <a:r>
              <a:rPr lang="es-CL" dirty="0"/>
              <a:t>Pichilemu=</a:t>
            </a:r>
          </a:p>
          <a:p>
            <a:endParaRPr lang="es-CL" dirty="0"/>
          </a:p>
          <a:p>
            <a:r>
              <a:rPr lang="es-CL" dirty="0"/>
              <a:t>Vitacura=</a:t>
            </a:r>
          </a:p>
        </p:txBody>
      </p:sp>
    </p:spTree>
    <p:extLst>
      <p:ext uri="{BB962C8B-B14F-4D97-AF65-F5344CB8AC3E}">
        <p14:creationId xmlns:p14="http://schemas.microsoft.com/office/powerpoint/2010/main" val="200244901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340</Words>
  <Application>Microsoft Office PowerPoint</Application>
  <PresentationFormat>Panorámica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Bliss</vt:lpstr>
      <vt:lpstr>Corbel</vt:lpstr>
      <vt:lpstr>gobCL</vt:lpstr>
      <vt:lpstr>Base</vt:lpstr>
      <vt:lpstr>CLASE 16</vt:lpstr>
      <vt:lpstr>LEGADO / HERENCIA</vt:lpstr>
      <vt:lpstr>Presentación de PowerPoint</vt:lpstr>
      <vt:lpstr>RANCAGUA = LUGAR DE CAÑAS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16</dc:title>
  <dc:creator>Rolando Muñoz</dc:creator>
  <cp:lastModifiedBy>Rolando Muñoz</cp:lastModifiedBy>
  <cp:revision>5</cp:revision>
  <dcterms:created xsi:type="dcterms:W3CDTF">2020-08-17T01:10:38Z</dcterms:created>
  <dcterms:modified xsi:type="dcterms:W3CDTF">2020-08-17T02:11:25Z</dcterms:modified>
</cp:coreProperties>
</file>