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4" r:id="rId3"/>
    <p:sldId id="275" r:id="rId4"/>
    <p:sldId id="271" r:id="rId5"/>
    <p:sldId id="272" r:id="rId6"/>
    <p:sldId id="273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n°12 en 2° Básicos. </a:t>
            </a:r>
            <a:br>
              <a:rPr lang="es-CL" dirty="0" smtClean="0"/>
            </a:br>
            <a:r>
              <a:rPr lang="es-CL" dirty="0" smtClean="0"/>
              <a:t>Tema: “La actividad física y una alimentación saludable”.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Ilustración de Mujer Corriendo Estilo De Vida Saludable Gimnasio Y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21" y="3617252"/>
            <a:ext cx="3174479" cy="2995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 smtClean="0"/>
              <a:t>La alimentación saludable en un día de actividad física.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500" dirty="0" smtClean="0"/>
              <a:t>Respuesta:</a:t>
            </a:r>
          </a:p>
          <a:p>
            <a:pPr marL="0" indent="0">
              <a:buNone/>
            </a:pPr>
            <a:r>
              <a:rPr lang="es-CL" sz="2500" dirty="0" smtClean="0"/>
              <a:t>Estimado estudiante, es importante que cuando vayas a realizar actividad física primero organices en qué momento </a:t>
            </a:r>
            <a:r>
              <a:rPr lang="es-CL" sz="2500" dirty="0" smtClean="0"/>
              <a:t>practicaras, </a:t>
            </a:r>
            <a:r>
              <a:rPr lang="es-CL" sz="2500" dirty="0" smtClean="0"/>
              <a:t>y luego qué alimentos </a:t>
            </a:r>
            <a:r>
              <a:rPr lang="es-CL" sz="2500" dirty="0" smtClean="0"/>
              <a:t>vas </a:t>
            </a:r>
            <a:r>
              <a:rPr lang="es-CL" sz="2500" dirty="0" smtClean="0"/>
              <a:t>a consumir antes o después de realizar una actividad. Puede ser una comida o también una colación, con la finalidad de tener energías pre entrenamiento o post entrenamiento y de recuperación.  </a:t>
            </a:r>
          </a:p>
          <a:p>
            <a:pPr marL="0" indent="0">
              <a:buNone/>
            </a:pPr>
            <a:r>
              <a:rPr lang="es-CL" sz="2500" dirty="0" smtClean="0"/>
              <a:t>A continuación vamos a apreciar la Pirámide Alimenticia, para comprender cada una de sus divisiones, y orientar al estudiante que alimentos son </a:t>
            </a:r>
            <a:r>
              <a:rPr lang="es-CL" sz="2500" dirty="0" smtClean="0"/>
              <a:t>más </a:t>
            </a:r>
            <a:r>
              <a:rPr lang="es-CL" sz="2500" dirty="0" smtClean="0"/>
              <a:t>saludables que otros. 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Primer nivel </a:t>
            </a:r>
            <a:r>
              <a:rPr lang="es-CL" sz="2500" dirty="0" smtClean="0">
                <a:solidFill>
                  <a:schemeClr val="bg1">
                    <a:lumMod val="50000"/>
                  </a:schemeClr>
                </a:solidFill>
              </a:rPr>
              <a:t>plomo</a:t>
            </a:r>
            <a:r>
              <a:rPr lang="es-CL" sz="2500" dirty="0" smtClean="0"/>
              <a:t>: Anuncia la recomendación diaria de actividades saludables y agua.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Segundo nivel </a:t>
            </a:r>
            <a:r>
              <a:rPr lang="es-CL" sz="2500" dirty="0" smtClean="0">
                <a:solidFill>
                  <a:srgbClr val="FFFF00"/>
                </a:solidFill>
              </a:rPr>
              <a:t>amarillo</a:t>
            </a:r>
            <a:r>
              <a:rPr lang="es-CL" sz="2500" dirty="0" smtClean="0"/>
              <a:t>: Las pastas, pan, arroz, avena, dependiendo de la actividad física. 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Tercer nivel </a:t>
            </a:r>
            <a:r>
              <a:rPr lang="es-CL" sz="2500" dirty="0" smtClean="0">
                <a:solidFill>
                  <a:srgbClr val="00B050"/>
                </a:solidFill>
              </a:rPr>
              <a:t>verde</a:t>
            </a:r>
            <a:r>
              <a:rPr lang="es-CL" sz="2500" dirty="0" smtClean="0"/>
              <a:t>: Frutas y verduras, porciones que pueda destinar para el hogar. 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Cuarto nivel</a:t>
            </a:r>
            <a:r>
              <a:rPr lang="es-CL" sz="2500" dirty="0">
                <a:solidFill>
                  <a:srgbClr val="FF0000"/>
                </a:solidFill>
              </a:rPr>
              <a:t> </a:t>
            </a:r>
            <a:r>
              <a:rPr lang="es-CL" sz="2500" dirty="0" smtClean="0">
                <a:solidFill>
                  <a:srgbClr val="FF6600"/>
                </a:solidFill>
              </a:rPr>
              <a:t>naranjo</a:t>
            </a:r>
            <a:r>
              <a:rPr lang="es-CL" sz="2500" dirty="0" smtClean="0"/>
              <a:t>:  Proteínas, lácteos. 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Quinto nivel </a:t>
            </a:r>
            <a:r>
              <a:rPr lang="es-CL" sz="2500" dirty="0" smtClean="0">
                <a:solidFill>
                  <a:srgbClr val="FF0000"/>
                </a:solidFill>
              </a:rPr>
              <a:t>rojo</a:t>
            </a:r>
            <a:r>
              <a:rPr lang="es-CL" sz="2500" dirty="0" smtClean="0"/>
              <a:t>: Carnes rojas. </a:t>
            </a:r>
          </a:p>
          <a:p>
            <a:pPr marL="514350" indent="-514350">
              <a:buAutoNum type="arabicPeriod"/>
            </a:pPr>
            <a:r>
              <a:rPr lang="es-CL" sz="2500" dirty="0" smtClean="0"/>
              <a:t>Sexto nivel </a:t>
            </a:r>
            <a:r>
              <a:rPr lang="es-CL" sz="2500" dirty="0" smtClean="0">
                <a:solidFill>
                  <a:srgbClr val="00B0F0"/>
                </a:solidFill>
              </a:rPr>
              <a:t>celeste</a:t>
            </a:r>
            <a:r>
              <a:rPr lang="es-CL" sz="2500" dirty="0" smtClean="0"/>
              <a:t>: Dulces. </a:t>
            </a:r>
          </a:p>
        </p:txBody>
      </p:sp>
    </p:spTree>
    <p:extLst>
      <p:ext uri="{BB962C8B-B14F-4D97-AF65-F5344CB8AC3E}">
        <p14:creationId xmlns:p14="http://schemas.microsoft.com/office/powerpoint/2010/main" val="388422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 smtClean="0"/>
              <a:t>Actividad 1: </a:t>
            </a:r>
            <a:br>
              <a:rPr lang="es-CL" dirty="0" smtClean="0"/>
            </a:br>
            <a:r>
              <a:rPr lang="es-CL" dirty="0" smtClean="0"/>
              <a:t>“Desafíos entre familiares”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 smtClean="0"/>
              <a:t>Debes invitar a participar de este </a:t>
            </a:r>
            <a:r>
              <a:rPr lang="es-CL" i="1" dirty="0" smtClean="0"/>
              <a:t>desafío </a:t>
            </a:r>
            <a:r>
              <a:rPr lang="es-CL" i="1" dirty="0" smtClean="0"/>
              <a:t>a un familiar o a un compañero(a) con quien tengas comunicación</a:t>
            </a:r>
            <a:r>
              <a:rPr lang="es-CL" i="1" dirty="0" smtClean="0"/>
              <a:t>, </a:t>
            </a:r>
            <a:r>
              <a:rPr lang="es-CL" i="1" dirty="0" smtClean="0"/>
              <a:t>en lo posible.</a:t>
            </a:r>
          </a:p>
          <a:p>
            <a:r>
              <a:rPr lang="es-CL" i="1" dirty="0" smtClean="0"/>
              <a:t>También lo puedes realizar de forma individual. Ante esta posibilidad pide ayuda a un familiar quien </a:t>
            </a:r>
            <a:r>
              <a:rPr lang="es-CL" i="1" dirty="0" smtClean="0"/>
              <a:t>supervise </a:t>
            </a:r>
            <a:r>
              <a:rPr lang="es-CL" i="1" dirty="0" smtClean="0"/>
              <a:t>la actividad para prevenir accidentes. </a:t>
            </a:r>
          </a:p>
          <a:p>
            <a:pPr marL="0" indent="0">
              <a:buNone/>
            </a:pPr>
            <a:r>
              <a:rPr lang="es-CL" b="1" dirty="0" smtClean="0"/>
              <a:t>Descripción de la actividad: </a:t>
            </a:r>
            <a:r>
              <a:rPr lang="es-CL" dirty="0" smtClean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14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 smtClean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 smtClean="0"/>
              <a:t>De dos personas, uno deja caer el lápiz en punta y el otro recibe mas abajo: ¿Quién de ustedes puede atrapar un lápiz que cae desde arriba hacia abajo y en punta, a unos 30 o más cm de distancia? </a:t>
            </a:r>
          </a:p>
          <a:p>
            <a:pPr marL="514350" indent="-514350">
              <a:buAutoNum type="arabicPeriod"/>
            </a:pPr>
            <a:r>
              <a:rPr lang="es-CL" dirty="0" smtClean="0"/>
              <a:t>Lanzamiento de objetos con mano hábil y la otra mano menos hábil sostiene un recipiente de plástico sobre la cabeza. Consiste en sostener el recipiente y lanzar un objeto hacia arriba con la intensión de </a:t>
            </a:r>
            <a:r>
              <a:rPr lang="es-CL" dirty="0" smtClean="0"/>
              <a:t>moverse </a:t>
            </a:r>
            <a:r>
              <a:rPr lang="es-CL" dirty="0" smtClean="0"/>
              <a:t>y que el objeto pueda caer dentro del recipiente que esta sobre la cabeza. </a:t>
            </a:r>
          </a:p>
          <a:p>
            <a:pPr marL="0" indent="0">
              <a:buNone/>
            </a:pPr>
            <a:r>
              <a:rPr lang="es-CL" dirty="0" smtClean="0"/>
              <a:t>       </a:t>
            </a:r>
            <a:r>
              <a:rPr lang="es-CL" u="sng" dirty="0" smtClean="0"/>
              <a:t>Responder: De 10 lanzamientos cada uno</a:t>
            </a:r>
            <a:r>
              <a:rPr lang="es-CL" u="sng" dirty="0"/>
              <a:t> </a:t>
            </a:r>
            <a:r>
              <a:rPr lang="es-CL" u="sng" dirty="0" smtClean="0"/>
              <a:t>¿Quién puede atrapar más? </a:t>
            </a:r>
          </a:p>
          <a:p>
            <a:pPr marL="514350" indent="-514350">
              <a:buAutoNum type="arabicPeriod" startAt="3"/>
            </a:pPr>
            <a:r>
              <a:rPr lang="es-CL" dirty="0" smtClean="0"/>
              <a:t>Soplar y soplar (moviendo un cuaderno), a una hoja de papel que esta puesta en el suelo y que pueda llegar hasta una distancia determinada. </a:t>
            </a:r>
          </a:p>
          <a:p>
            <a:pPr marL="0" indent="0">
              <a:buNone/>
            </a:pPr>
            <a:r>
              <a:rPr lang="es-CL" b="1" dirty="0"/>
              <a:t>Serie de actividad física: Realiza cada uno. </a:t>
            </a:r>
          </a:p>
          <a:p>
            <a:pPr marL="514350" indent="-514350">
              <a:buAutoNum type="arabicPeriod"/>
            </a:pPr>
            <a:r>
              <a:rPr lang="es-CL" dirty="0"/>
              <a:t>Realizar cambio de pie, sin toque de talón en suelo, trabajo </a:t>
            </a:r>
            <a:r>
              <a:rPr lang="es-CL" dirty="0" smtClean="0"/>
              <a:t>25 </a:t>
            </a:r>
            <a:r>
              <a:rPr lang="es-CL" dirty="0"/>
              <a:t>segundos. /Descanso 10 </a:t>
            </a:r>
            <a:r>
              <a:rPr lang="es-CL" dirty="0" err="1"/>
              <a:t>seg</a:t>
            </a:r>
            <a:r>
              <a:rPr lang="es-CL" dirty="0"/>
              <a:t>.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alta y toque de hombros, trabajo </a:t>
            </a:r>
            <a:r>
              <a:rPr lang="es-CL" dirty="0" smtClean="0"/>
              <a:t>25 </a:t>
            </a:r>
            <a:r>
              <a:rPr lang="es-CL" dirty="0"/>
              <a:t>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salto continuo en el puesto, durante </a:t>
            </a:r>
            <a:r>
              <a:rPr lang="es-CL" dirty="0" smtClean="0"/>
              <a:t>25 </a:t>
            </a:r>
            <a:r>
              <a:rPr lang="es-CL" dirty="0"/>
              <a:t>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Separar piernas y juntar brazo, durante 1 minuto. /Fin. 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8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 smtClean="0"/>
              <a:t>Imágenes de ejemplos a las actividades </a:t>
            </a:r>
            <a:br>
              <a:rPr lang="es-CL" dirty="0" smtClean="0"/>
            </a:br>
            <a:r>
              <a:rPr lang="es-CL" dirty="0" smtClean="0"/>
              <a:t>lúdicas y físicas.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Imágenes para actividades lúdicas: </a:t>
            </a:r>
          </a:p>
          <a:p>
            <a:pPr marL="0" indent="0">
              <a:buNone/>
            </a:pPr>
            <a:r>
              <a:rPr lang="es-CL" dirty="0" smtClean="0"/>
              <a:t>1.                                                       2.                                 3.                                   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 smtClean="0"/>
              <a:t>1.                              2.                                 3.                              4. </a:t>
            </a:r>
            <a:endParaRPr lang="es-CL" dirty="0"/>
          </a:p>
        </p:txBody>
      </p:sp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Picture 2" descr="Los mejores ejercicios para abdominales inferiores - Abdominale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4771789"/>
            <a:ext cx="2091281" cy="12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52" y="4649992"/>
            <a:ext cx="2245569" cy="151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0" descr="Sentadillas para Bajar de Pe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5 ejercicios para presumir de piernas - Vida Yogu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44" y="4334254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84" y="1791276"/>
            <a:ext cx="3625940" cy="2162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111" y="1791276"/>
            <a:ext cx="2070132" cy="2162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4019" y="1524983"/>
            <a:ext cx="2838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6" y="37533"/>
            <a:ext cx="11599460" cy="6820467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Vuelve nuevamente a la guía y responde.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529</Words>
  <Application>Microsoft Office PowerPoint</Application>
  <PresentationFormat>Panorámica</PresentationFormat>
  <Paragraphs>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n°12 en 2° Básicos.  Tema: “La actividad física y una alimentación saludable”. </vt:lpstr>
      <vt:lpstr>La alimentación saludable en un día de actividad física. </vt:lpstr>
      <vt:lpstr>Presentación de PowerPoint</vt:lpstr>
      <vt:lpstr>Actividad 1:  “Desafíos entre familiares” </vt:lpstr>
      <vt:lpstr>Presentación de PowerPoint</vt:lpstr>
      <vt:lpstr>Imágenes de ejemplos a las actividades  lúdicas y físicas. </vt:lpstr>
      <vt:lpstr> Vuelve nuevamente a la guía y responde.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Cuenta Microsoft</cp:lastModifiedBy>
  <cp:revision>204</cp:revision>
  <dcterms:created xsi:type="dcterms:W3CDTF">2020-03-21T01:23:08Z</dcterms:created>
  <dcterms:modified xsi:type="dcterms:W3CDTF">2020-06-17T04:48:21Z</dcterms:modified>
</cp:coreProperties>
</file>