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2" r:id="rId3"/>
    <p:sldId id="280" r:id="rId4"/>
    <p:sldId id="286" r:id="rId5"/>
    <p:sldId id="281" r:id="rId6"/>
    <p:sldId id="284" r:id="rId7"/>
    <p:sldId id="285" r:id="rId8"/>
    <p:sldId id="267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19-05-2020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13300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Material de Apoyo para guía n°8 en 2° Básicos. </a:t>
            </a:r>
            <a:br>
              <a:rPr lang="es-CL" dirty="0" smtClean="0"/>
            </a:br>
            <a:r>
              <a:rPr lang="es-CL" dirty="0" smtClean="0"/>
              <a:t>Tema: “El sistema óseo y la actividad física”.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dirty="0" smtClean="0"/>
              <a:t>Profesor: Diego Chávez.</a:t>
            </a:r>
          </a:p>
          <a:p>
            <a:pPr algn="just"/>
            <a:r>
              <a:rPr lang="es-MX" sz="3200" dirty="0" smtClean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430" y="2306472"/>
            <a:ext cx="1941340" cy="4183039"/>
          </a:xfrm>
          <a:prstGeom prst="rect">
            <a:avLst/>
          </a:prstGeom>
        </p:spPr>
      </p:pic>
      <p:pic>
        <p:nvPicPr>
          <p:cNvPr id="1032" name="Picture 8" descr="Personajes sonrientes haciendo deportes diferentes y jugand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32" y="3750318"/>
            <a:ext cx="4009424" cy="260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8" y="1637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Iniciaremos explicando:</a:t>
            </a:r>
            <a:br>
              <a:rPr lang="es-CL" dirty="0" smtClean="0"/>
            </a:br>
            <a:r>
              <a:rPr lang="es-CL" dirty="0" smtClean="0"/>
              <a:t>¿Qué es el sistema óseo y cuál es su función?. 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489336"/>
            <a:ext cx="7765578" cy="5532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Respuesta: El esqueleto o sistema óseo </a:t>
            </a:r>
            <a:r>
              <a:rPr lang="es-MX" i="1" dirty="0" smtClean="0"/>
              <a:t>es una estructura interna del cuerpo humano</a:t>
            </a:r>
            <a:r>
              <a:rPr lang="es-MX" dirty="0" smtClean="0"/>
              <a:t>, es fuerte y entrega el soporte, </a:t>
            </a:r>
            <a:r>
              <a:rPr lang="es-MX" i="1" dirty="0" smtClean="0"/>
              <a:t>también protege a los órganos para resguardarlos, como por ejemplo; al cerebro, pulmones y corazón. </a:t>
            </a:r>
          </a:p>
          <a:p>
            <a:pPr marL="0" indent="0">
              <a:buNone/>
            </a:pPr>
            <a:r>
              <a:rPr lang="es-MX" dirty="0" smtClean="0"/>
              <a:t>Un recién nacido cuenta con 300 huesos y mediante su crecimiento y desarrollo, estos huesos van fusionando poco a poco para resultar en 206 huesos definitivos. </a:t>
            </a:r>
          </a:p>
          <a:p>
            <a:r>
              <a:rPr lang="es-MX" b="1" dirty="0" smtClean="0"/>
              <a:t>Los cartílagos </a:t>
            </a:r>
            <a:r>
              <a:rPr lang="es-MX" dirty="0" smtClean="0"/>
              <a:t>son una estructura que cubre y protege al hueso en su extremidad. </a:t>
            </a:r>
            <a:endParaRPr lang="es-MX" b="1" dirty="0" smtClean="0"/>
          </a:p>
          <a:p>
            <a:r>
              <a:rPr lang="es-MX" b="1" dirty="0" smtClean="0"/>
              <a:t>Las articulaciones </a:t>
            </a:r>
            <a:r>
              <a:rPr lang="es-MX" dirty="0" smtClean="0"/>
              <a:t>brindan lubricación al movimiento, y son el punto de unión entre 2 o </a:t>
            </a:r>
            <a:r>
              <a:rPr lang="es-MX" dirty="0" smtClean="0"/>
              <a:t>más </a:t>
            </a:r>
            <a:r>
              <a:rPr lang="es-MX" dirty="0" smtClean="0"/>
              <a:t>huesos.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2" name="Picture 4" descr="Los Huesos y el Esqueleto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53" y="3454613"/>
            <a:ext cx="3812272" cy="2859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567" y="1906249"/>
            <a:ext cx="2402006" cy="213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1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274" y="122832"/>
            <a:ext cx="6005015" cy="696035"/>
          </a:xfrm>
        </p:spPr>
        <p:txBody>
          <a:bodyPr>
            <a:noAutofit/>
          </a:bodyPr>
          <a:lstStyle/>
          <a:p>
            <a:r>
              <a:rPr lang="es-MX" sz="3200" dirty="0" smtClean="0"/>
              <a:t>Esqueleto Humano y   </a:t>
            </a:r>
            <a:br>
              <a:rPr lang="es-MX" sz="3200" dirty="0" smtClean="0"/>
            </a:br>
            <a:r>
              <a:rPr lang="es-MX" sz="3200" dirty="0" smtClean="0"/>
              <a:t>sus huesos principales. </a:t>
            </a:r>
            <a:endParaRPr lang="es-C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sz="2400" dirty="0" smtClean="0"/>
              <a:t>Mientras observes el esqueleto presta</a:t>
            </a:r>
          </a:p>
          <a:p>
            <a:pPr marL="0" indent="0">
              <a:buNone/>
            </a:pPr>
            <a:r>
              <a:rPr lang="es-MX" sz="2400" dirty="0" smtClean="0"/>
              <a:t> atención a cada hueso y a cada nombre 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especialmente a los que tienen una estrella.</a:t>
            </a:r>
            <a:endParaRPr lang="es-CL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417289" y="122832"/>
            <a:ext cx="5467066" cy="818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El cartílago y la  articulación de la rodilla izquierda.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" y="818867"/>
            <a:ext cx="5641408" cy="45037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07" y="1325562"/>
            <a:ext cx="6407097" cy="46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¿Cuál es el beneficio de practicar actividad física para el sistema óseo?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Respuesta:</a:t>
            </a:r>
          </a:p>
          <a:p>
            <a:pPr marL="0" indent="0">
              <a:buNone/>
            </a:pPr>
            <a:r>
              <a:rPr lang="es-MX" dirty="0"/>
              <a:t>La </a:t>
            </a:r>
            <a:r>
              <a:rPr lang="es-MX" b="1" dirty="0"/>
              <a:t>actividad física</a:t>
            </a:r>
            <a:r>
              <a:rPr lang="es-MX" dirty="0"/>
              <a:t> provoca </a:t>
            </a:r>
            <a:r>
              <a:rPr lang="es-MX" dirty="0" smtClean="0"/>
              <a:t>movimiento motriz en los estudiantes, </a:t>
            </a:r>
            <a:r>
              <a:rPr lang="es-MX" dirty="0"/>
              <a:t>que </a:t>
            </a:r>
            <a:r>
              <a:rPr lang="es-MX" dirty="0" smtClean="0"/>
              <a:t>a su vez favorecen </a:t>
            </a:r>
            <a:r>
              <a:rPr lang="es-MX" dirty="0"/>
              <a:t>el depósito de </a:t>
            </a:r>
            <a:r>
              <a:rPr lang="es-MX" dirty="0" smtClean="0"/>
              <a:t>nutrientes(alimentos) </a:t>
            </a:r>
            <a:r>
              <a:rPr lang="es-MX" dirty="0"/>
              <a:t>en el </a:t>
            </a:r>
            <a:r>
              <a:rPr lang="es-MX" dirty="0" smtClean="0"/>
              <a:t>hueso, mediante la circulación </a:t>
            </a:r>
            <a:r>
              <a:rPr lang="es-MX" dirty="0"/>
              <a:t>sanguínea, lo que aporta más </a:t>
            </a:r>
            <a:r>
              <a:rPr lang="es-MX" dirty="0" smtClean="0"/>
              <a:t>salud y desarrollo </a:t>
            </a:r>
            <a:r>
              <a:rPr lang="es-MX" dirty="0"/>
              <a:t>al hueso.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</p:txBody>
      </p:sp>
      <p:sp>
        <p:nvSpPr>
          <p:cNvPr id="4" name="AutoShape 2" descr="Resultado de imagen de dominada de bal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39" y="3456305"/>
            <a:ext cx="3354861" cy="32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21" y="0"/>
            <a:ext cx="11791666" cy="1325563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Práctica de actividad física y desarrollo del sistema óseo.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8557146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i="1" dirty="0"/>
              <a:t>IMPORTANTE: las actividades practicas deben estar acompañadas por un adulto que oriente y supervise al niño o niña, en lo posible y  evitar  accidentes</a:t>
            </a:r>
            <a:r>
              <a:rPr lang="es-MX" i="1" dirty="0" smtClean="0"/>
              <a:t>.</a:t>
            </a:r>
          </a:p>
          <a:p>
            <a:r>
              <a:rPr lang="es-MX" dirty="0" smtClean="0"/>
              <a:t>A continuación realizarás una serie de actividades, con el propósito de recordar que la actividad física ayuda y favorece el crecimiento y desarrollo del niño y niña, especialmente en su sistema óseo. </a:t>
            </a:r>
          </a:p>
          <a:p>
            <a:pPr marL="0" indent="0">
              <a:buNone/>
            </a:pPr>
            <a:r>
              <a:rPr lang="es-MX" b="1" dirty="0" smtClean="0"/>
              <a:t>Actividad 1: </a:t>
            </a:r>
            <a:r>
              <a:rPr lang="es-MX" dirty="0" smtClean="0"/>
              <a:t>Calentamiento “Activación”, realiza cada uno de los siguientes ejercicios. </a:t>
            </a:r>
          </a:p>
          <a:p>
            <a:pPr>
              <a:buFontTx/>
              <a:buChar char="-"/>
            </a:pPr>
            <a:r>
              <a:rPr lang="es-MX" dirty="0" smtClean="0"/>
              <a:t>Trotar en el puesto durante 30 segundos. </a:t>
            </a:r>
          </a:p>
          <a:p>
            <a:pPr>
              <a:buFontTx/>
              <a:buChar char="-"/>
            </a:pPr>
            <a:r>
              <a:rPr lang="es-MX" dirty="0" smtClean="0"/>
              <a:t>Acostarse de abdomen, espalda. </a:t>
            </a:r>
          </a:p>
          <a:p>
            <a:pPr>
              <a:buFontTx/>
              <a:buChar char="-"/>
            </a:pPr>
            <a:r>
              <a:rPr lang="es-MX" dirty="0" smtClean="0"/>
              <a:t>Posición araña. </a:t>
            </a:r>
          </a:p>
          <a:p>
            <a:pPr>
              <a:buFontTx/>
              <a:buChar char="-"/>
            </a:pPr>
            <a:r>
              <a:rPr lang="es-MX" dirty="0" smtClean="0"/>
              <a:t>Realizar un paso </a:t>
            </a:r>
            <a:r>
              <a:rPr lang="es-MX" dirty="0" err="1" smtClean="0"/>
              <a:t>fortnite</a:t>
            </a:r>
            <a:r>
              <a:rPr lang="es-MX" dirty="0" smtClean="0"/>
              <a:t> durante 30 segundos. </a:t>
            </a:r>
          </a:p>
          <a:p>
            <a:pPr>
              <a:buFontTx/>
              <a:buChar char="-"/>
            </a:pPr>
            <a:r>
              <a:rPr lang="es-MX" dirty="0" smtClean="0"/>
              <a:t>Saltar 10 veces como “rana bien alto”. </a:t>
            </a:r>
          </a:p>
          <a:p>
            <a:pPr>
              <a:buFontTx/>
              <a:buChar char="-"/>
            </a:pPr>
            <a:r>
              <a:rPr lang="es-MX" dirty="0" smtClean="0"/>
              <a:t>Realizar taloneo durante 30 segundos. </a:t>
            </a:r>
          </a:p>
          <a:p>
            <a:pPr>
              <a:buFontTx/>
              <a:buChar char="-"/>
            </a:pPr>
            <a:r>
              <a:rPr lang="es-MX" dirty="0" smtClean="0"/>
              <a:t>Vendarse los ojos para lograr dar 20 pasos sin chocar los objetos de la casa, con ayuda vocal de un familiar, quien oriente la lateralidad derecha e izquierda, adelante y atrás. </a:t>
            </a:r>
          </a:p>
          <a:p>
            <a:pPr>
              <a:buFontTx/>
              <a:buChar char="-"/>
            </a:pPr>
            <a:endParaRPr lang="es-MX" dirty="0" smtClean="0"/>
          </a:p>
          <a:p>
            <a:pPr>
              <a:buFontTx/>
              <a:buChar char="-"/>
            </a:pPr>
            <a:endParaRPr lang="es-MX" i="1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098" name="Picture 2" descr="BAILANDO FORTNITE EN LA VIDA REAL!! FORNITE DANCE CHALLENG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5" y="2797789"/>
            <a:ext cx="4135272" cy="23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77422" y="1427921"/>
            <a:ext cx="10058400" cy="543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/>
              <a:t>Actividad 2</a:t>
            </a:r>
            <a:r>
              <a:rPr lang="es-MX" b="1" dirty="0" smtClean="0"/>
              <a:t>: </a:t>
            </a:r>
            <a:r>
              <a:rPr lang="es-MX" dirty="0" smtClean="0"/>
              <a:t>Juego Gol Humano. </a:t>
            </a:r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Materiales</a:t>
            </a:r>
            <a:r>
              <a:rPr lang="es-CL" dirty="0" smtClean="0"/>
              <a:t>: un vaso plástico o una botella desechable o recipiente de plástico. Cinta </a:t>
            </a:r>
            <a:r>
              <a:rPr lang="es-CL" dirty="0" err="1" smtClean="0"/>
              <a:t>masking</a:t>
            </a:r>
            <a:r>
              <a:rPr lang="es-CL" dirty="0" smtClean="0"/>
              <a:t> o cordones, calcetines.  </a:t>
            </a:r>
          </a:p>
          <a:p>
            <a:pPr marL="0" indent="0">
              <a:buNone/>
            </a:pPr>
            <a:r>
              <a:rPr lang="es-CL" b="1" dirty="0" smtClean="0"/>
              <a:t>Espacio: </a:t>
            </a:r>
            <a:r>
              <a:rPr lang="es-CL" dirty="0" smtClean="0"/>
              <a:t>Aproximadamente </a:t>
            </a:r>
            <a:r>
              <a:rPr lang="es-CL" dirty="0"/>
              <a:t>2</a:t>
            </a:r>
            <a:r>
              <a:rPr lang="es-CL" dirty="0" smtClean="0"/>
              <a:t> metros cuadrados. </a:t>
            </a:r>
          </a:p>
          <a:p>
            <a:pPr marL="0" indent="0">
              <a:buNone/>
            </a:pPr>
            <a:r>
              <a:rPr lang="es-CL" b="1" dirty="0" smtClean="0"/>
              <a:t>Indicaciones del comienzo al juego: </a:t>
            </a:r>
            <a:r>
              <a:rPr lang="es-CL" dirty="0" smtClean="0"/>
              <a:t>Confecciona con ayuda de un familiar lo siguiente: Puede ser cortando una botella desechable a la mitad o un vaso plástico, o un recipiente plástico, ese objeto debe sostenerse sobre tu cabeza y que tus manos puedan estar libres. Mediante una cinta </a:t>
            </a:r>
            <a:r>
              <a:rPr lang="es-CL" dirty="0" err="1" smtClean="0"/>
              <a:t>masking</a:t>
            </a:r>
            <a:r>
              <a:rPr lang="es-CL" dirty="0" smtClean="0"/>
              <a:t> o un nudo con cintas o cordones.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22" y="2175537"/>
            <a:ext cx="1906776" cy="27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4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177422" y="968991"/>
            <a:ext cx="9580728" cy="57320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 smtClean="0"/>
              <a:t>Descripción del juego: </a:t>
            </a:r>
            <a:r>
              <a:rPr lang="es-CL" dirty="0" smtClean="0"/>
              <a:t>Lanzar el nudo de calcetín y que este objeto se introduzca en el recipiente plástico, con ayuda de los desplazamientos de pies.   </a:t>
            </a:r>
          </a:p>
          <a:p>
            <a:pPr marL="0" indent="0">
              <a:buNone/>
            </a:pPr>
            <a:r>
              <a:rPr lang="es-CL" b="1" dirty="0" smtClean="0"/>
              <a:t>Actividades:</a:t>
            </a:r>
          </a:p>
          <a:p>
            <a:pPr marL="514350" indent="-514350">
              <a:buAutoNum type="arabicPeriod"/>
            </a:pPr>
            <a:r>
              <a:rPr lang="es-CL" dirty="0" smtClean="0"/>
              <a:t>Lanza con mano derecha 20 veces al vaso sobre cabeza.</a:t>
            </a:r>
          </a:p>
          <a:p>
            <a:pPr marL="514350" indent="-514350">
              <a:buAutoNum type="arabicPeriod"/>
            </a:pPr>
            <a:r>
              <a:rPr lang="es-CL" dirty="0" smtClean="0"/>
              <a:t>Lanza con mano izquierda unas 20 veces al vaso sobre cabeza.</a:t>
            </a:r>
          </a:p>
          <a:p>
            <a:pPr marL="0" indent="0">
              <a:buNone/>
            </a:pPr>
            <a:r>
              <a:rPr lang="es-CL" dirty="0" smtClean="0"/>
              <a:t>Variante: </a:t>
            </a:r>
          </a:p>
          <a:p>
            <a:r>
              <a:rPr lang="es-CL" dirty="0" smtClean="0"/>
              <a:t>Cambia de posición ese recipiente, ahora ubícalo en el abdomen, justo en el ombligo y realiza 15 lanzamientos en total. </a:t>
            </a:r>
          </a:p>
          <a:p>
            <a:r>
              <a:rPr lang="es-CL" dirty="0" smtClean="0"/>
              <a:t>  Vuelve a cambiar ese recipiente de posición, ahora en la espalda y realiza 15 lanzamientos en total.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560" y="194536"/>
            <a:ext cx="2836317" cy="36404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863" y="3740308"/>
            <a:ext cx="2081424" cy="29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8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406" y="2767131"/>
            <a:ext cx="10515600" cy="1325563"/>
          </a:xfrm>
        </p:spPr>
        <p:txBody>
          <a:bodyPr/>
          <a:lstStyle/>
          <a:p>
            <a:r>
              <a:rPr lang="es-CL" dirty="0" smtClean="0"/>
              <a:t>Vuelve nuevamente a la guía y responde.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7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533</Words>
  <Application>Microsoft Office PowerPoint</Application>
  <PresentationFormat>Panorámica</PresentationFormat>
  <Paragraphs>52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Material de Apoyo para guía n°8 en 2° Básicos.  Tema: “El sistema óseo y la actividad física”. </vt:lpstr>
      <vt:lpstr>Iniciaremos explicando: ¿Qué es el sistema óseo y cuál es su función?.  </vt:lpstr>
      <vt:lpstr>Esqueleto Humano y    sus huesos principales. </vt:lpstr>
      <vt:lpstr> ¿Cuál es el beneficio de practicar actividad física para el sistema óseo? </vt:lpstr>
      <vt:lpstr>Práctica de actividad física y desarrollo del sistema óseo. </vt:lpstr>
      <vt:lpstr>Presentación de PowerPoint</vt:lpstr>
      <vt:lpstr>Presentación de PowerPoint</vt:lpstr>
      <vt:lpstr>Vuelve nuevamente a la guía y responde.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Cuenta Microsoft</cp:lastModifiedBy>
  <cp:revision>142</cp:revision>
  <dcterms:created xsi:type="dcterms:W3CDTF">2020-03-21T01:23:08Z</dcterms:created>
  <dcterms:modified xsi:type="dcterms:W3CDTF">2020-05-20T03:24:08Z</dcterms:modified>
</cp:coreProperties>
</file>