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1"/>
  </p:notesMasterIdLst>
  <p:handoutMasterIdLst>
    <p:handoutMasterId r:id="rId12"/>
  </p:handoutMasterIdLst>
  <p:sldIdLst>
    <p:sldId id="392" r:id="rId2"/>
    <p:sldId id="393" r:id="rId3"/>
    <p:sldId id="405" r:id="rId4"/>
    <p:sldId id="407" r:id="rId5"/>
    <p:sldId id="408" r:id="rId6"/>
    <p:sldId id="409" r:id="rId7"/>
    <p:sldId id="411" r:id="rId8"/>
    <p:sldId id="404" r:id="rId9"/>
    <p:sldId id="399" r:id="rId10"/>
  </p:sldIdLst>
  <p:sldSz cx="12192000" cy="6858000"/>
  <p:notesSz cx="7102475" cy="93884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radley Hand ITC" panose="03070402050302030203" pitchFamily="66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10-06-2020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CofH0QyKf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es.wikipedia.org/wiki/Instrumento_musica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es.wikipedia.org/wiki/Voz_(m%C3%BAsic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s.wikipedia.org/wiki/G%C3%A9nero_musical" TargetMode="External"/><Relationship Id="rId4" Type="http://schemas.openxmlformats.org/officeDocument/2006/relationships/hyperlink" Target="http://es.wikipedia.org/wiki/Obra_musical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89ihFInpK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</a:t>
            </a:r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MÚSICA    1° A – B - C</a:t>
            </a:r>
            <a:endParaRPr lang="es-E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 smtClean="0"/>
              <a:t>¿Qué vamos Aprender hoy?</a:t>
            </a:r>
          </a:p>
          <a:p>
            <a:pPr marL="0" indent="0">
              <a:buNone/>
            </a:pPr>
            <a:r>
              <a:rPr lang="es-CL" sz="4000" dirty="0" smtClean="0"/>
              <a:t>  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Identificar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y clasificar tipos de orquestas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</a:t>
            </a:r>
            <a:r>
              <a:rPr lang="es-CL" sz="4000" dirty="0" smtClean="0"/>
              <a:t>Qué vamos a lograr?</a:t>
            </a:r>
          </a:p>
          <a:p>
            <a:pPr marL="0" indent="0">
              <a:buNone/>
            </a:pPr>
            <a:r>
              <a:rPr lang="es-CL" sz="4000" dirty="0" smtClean="0"/>
              <a:t>   </a:t>
            </a:r>
            <a:r>
              <a:rPr lang="es-CL" sz="4000" dirty="0" smtClean="0"/>
              <a:t>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Identificar tipos de orquestas</a:t>
            </a:r>
            <a:endParaRPr lang="es-MX" sz="40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MX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Reconocer características de la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orquesta.</a:t>
            </a:r>
          </a:p>
          <a:p>
            <a:pPr marL="0" indent="0">
              <a:buNone/>
            </a:pP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    Desarrollar la apreciación sonora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 qué es una </a:t>
            </a:r>
            <a:r>
              <a:rPr lang="es-CL" b="1" dirty="0" smtClean="0">
                <a:latin typeface="Bradley Hand ITC" panose="03070402050302030203" pitchFamily="66" charset="0"/>
              </a:rPr>
              <a:t>Orquesta</a:t>
            </a:r>
            <a:endParaRPr lang="es-CL" b="1" dirty="0"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s-CL" sz="2800" dirty="0" smtClean="0">
              <a:hlinkClick r:id="rId2"/>
            </a:endParaRPr>
          </a:p>
          <a:p>
            <a:pPr marL="0" indent="0">
              <a:buNone/>
            </a:pPr>
            <a:r>
              <a:rPr lang="es-CL" dirty="0" smtClean="0">
                <a:latin typeface="+mj-lt"/>
              </a:rPr>
              <a:t>Observa el siguiente video para recordar lo que es una orquesta</a:t>
            </a:r>
          </a:p>
          <a:p>
            <a:pPr marL="0" indent="0">
              <a:buNone/>
            </a:pPr>
            <a:r>
              <a:rPr lang="es-CL" dirty="0">
                <a:latin typeface="+mj-lt"/>
                <a:hlinkClick r:id="rId2"/>
              </a:rPr>
              <a:t>https://</a:t>
            </a:r>
            <a:r>
              <a:rPr lang="es-CL" dirty="0" smtClean="0">
                <a:latin typeface="+mj-lt"/>
                <a:hlinkClick r:id="rId2"/>
              </a:rPr>
              <a:t>www.youtube.com/watch?v=vCofH0QyKfQ</a:t>
            </a:r>
            <a:r>
              <a:rPr lang="es-CL" dirty="0" smtClean="0">
                <a:latin typeface="+mj-lt"/>
              </a:rPr>
              <a:t>  </a:t>
            </a:r>
          </a:p>
          <a:p>
            <a:pPr marL="0" indent="0" algn="ctr">
              <a:buNone/>
            </a:pPr>
            <a:r>
              <a:rPr lang="es-CL" sz="3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Las orquestas son maravillosas</a:t>
            </a:r>
          </a:p>
          <a:p>
            <a:pPr marL="0" indent="0">
              <a:buNone/>
            </a:pPr>
            <a:endParaRPr lang="es-CL" dirty="0">
              <a:latin typeface="+mj-lt"/>
            </a:endParaRPr>
          </a:p>
          <a:p>
            <a:pPr marL="0" indent="0">
              <a:buNone/>
            </a:pPr>
            <a:endParaRPr lang="es-CL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0005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¿En qué se diferencian las orquestas?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5400" dirty="0">
                <a:solidFill>
                  <a:srgbClr val="4D5156"/>
                </a:solidFill>
                <a:latin typeface="arial" panose="020B0604020202020204" pitchFamily="34" charset="0"/>
              </a:rPr>
              <a:t>Las </a:t>
            </a:r>
            <a:r>
              <a:rPr lang="es-MX" sz="5400" b="1" dirty="0">
                <a:solidFill>
                  <a:srgbClr val="5F6368"/>
                </a:solidFill>
                <a:latin typeface="arial" panose="020B0604020202020204" pitchFamily="34" charset="0"/>
              </a:rPr>
              <a:t>orquestas</a:t>
            </a:r>
            <a:r>
              <a:rPr lang="es-MX" sz="5400" dirty="0">
                <a:solidFill>
                  <a:srgbClr val="4D5156"/>
                </a:solidFill>
                <a:latin typeface="arial" panose="020B0604020202020204" pitchFamily="34" charset="0"/>
              </a:rPr>
              <a:t> se diferencian entre sí por el número y </a:t>
            </a:r>
            <a:r>
              <a:rPr lang="es-MX" sz="5400" b="1" dirty="0">
                <a:solidFill>
                  <a:srgbClr val="5F6368"/>
                </a:solidFill>
                <a:latin typeface="arial" panose="020B0604020202020204" pitchFamily="34" charset="0"/>
              </a:rPr>
              <a:t>tipo</a:t>
            </a:r>
            <a:r>
              <a:rPr lang="es-MX" sz="5400" dirty="0">
                <a:solidFill>
                  <a:srgbClr val="4D5156"/>
                </a:solidFill>
                <a:latin typeface="arial" panose="020B0604020202020204" pitchFamily="34" charset="0"/>
              </a:rPr>
              <a:t> de instrumentos de que se componen así como por el género de música que interpretan</a:t>
            </a:r>
            <a:r>
              <a:rPr lang="es-MX" dirty="0" smtClean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396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6364"/>
            <a:ext cx="10972800" cy="1305098"/>
          </a:xfrm>
        </p:spPr>
        <p:txBody>
          <a:bodyPr>
            <a:normAutofit fontScale="90000"/>
          </a:bodyPr>
          <a:lstStyle/>
          <a:p>
            <a:r>
              <a:rPr lang="es-CL" dirty="0"/>
              <a:t>Orquesta sinfónica: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51462"/>
            <a:ext cx="10972800" cy="4673138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latin typeface="+mj-lt"/>
              </a:rPr>
              <a:t>La </a:t>
            </a:r>
            <a:r>
              <a:rPr lang="es-MX" b="1" dirty="0">
                <a:latin typeface="+mj-lt"/>
              </a:rPr>
              <a:t>orquesta sinfónica u orquesta filarmónica es una agrupación o conjunto musical de gran tamaño que cuenta con varias familias de instrumentos musicales, como el viento madera, viento metal, percusión y cuerda</a:t>
            </a:r>
            <a:r>
              <a:rPr lang="es-MX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s-MX" b="1" dirty="0" smtClean="0">
                <a:latin typeface="+mj-lt"/>
              </a:rPr>
              <a:t> </a:t>
            </a:r>
            <a:r>
              <a:rPr lang="es-MX" b="1" dirty="0">
                <a:latin typeface="+mj-lt"/>
              </a:rPr>
              <a:t>Una orquesta sinfónica o filarmónica tiene generalmente más de ochenta músicos en su lista. Sólo en algunos casos llega a tener más de </a:t>
            </a:r>
            <a:r>
              <a:rPr lang="es-MX" b="1" dirty="0" smtClean="0">
                <a:latin typeface="+mj-lt"/>
              </a:rPr>
              <a:t>cien.</a:t>
            </a:r>
          </a:p>
          <a:p>
            <a:endParaRPr lang="es-CL" b="1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8" y="3976255"/>
            <a:ext cx="6636327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Orquesta de cámara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MX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término orquesta de cámara abarca todo tipo de conjuntos instrumentales, con la única condición de poseer tal tipo de orquesta un tamaño pequeño</a:t>
            </a:r>
            <a:r>
              <a:rPr lang="es-MX" b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0" y="2840182"/>
            <a:ext cx="9753600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GRUPOS - AGRUPACIÓN MUSICAL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Una </a:t>
            </a:r>
            <a:r>
              <a:rPr lang="es-MX" b="1" dirty="0">
                <a:solidFill>
                  <a:srgbClr val="555555"/>
                </a:solidFill>
                <a:latin typeface="Comic Sans MS" panose="030F0702030302020204" pitchFamily="66" charset="0"/>
              </a:rPr>
              <a:t>agrupación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, </a:t>
            </a:r>
            <a:r>
              <a:rPr lang="es-MX" b="1" dirty="0">
                <a:solidFill>
                  <a:srgbClr val="555555"/>
                </a:solidFill>
                <a:latin typeface="Comic Sans MS" panose="030F0702030302020204" pitchFamily="66" charset="0"/>
              </a:rPr>
              <a:t>conjunto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, </a:t>
            </a:r>
            <a:r>
              <a:rPr lang="es-MX" b="1" i="1" dirty="0" err="1">
                <a:solidFill>
                  <a:srgbClr val="555555"/>
                </a:solidFill>
                <a:latin typeface="Comic Sans MS" panose="030F0702030302020204" pitchFamily="66" charset="0"/>
              </a:rPr>
              <a:t>ensemble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 o </a:t>
            </a:r>
            <a:r>
              <a:rPr lang="es-MX" b="1" dirty="0">
                <a:solidFill>
                  <a:srgbClr val="555555"/>
                </a:solidFill>
                <a:latin typeface="Comic Sans MS" panose="030F0702030302020204" pitchFamily="66" charset="0"/>
              </a:rPr>
              <a:t>grupo musical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, se refiere a dos o más personas que a través de la </a:t>
            </a:r>
            <a:r>
              <a:rPr lang="es-MX" dirty="0">
                <a:solidFill>
                  <a:srgbClr val="5040AE"/>
                </a:solidFill>
                <a:latin typeface="Comic Sans MS" panose="030F0702030302020204" pitchFamily="66" charset="0"/>
                <a:hlinkClick r:id="rId2"/>
              </a:rPr>
              <a:t>voz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 o de </a:t>
            </a:r>
            <a:r>
              <a:rPr lang="es-MX" dirty="0">
                <a:solidFill>
                  <a:srgbClr val="5040AE"/>
                </a:solidFill>
                <a:latin typeface="Comic Sans MS" panose="030F0702030302020204" pitchFamily="66" charset="0"/>
                <a:hlinkClick r:id="rId3"/>
              </a:rPr>
              <a:t>instrumentos musicales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, transmiten una interpretación propia de </a:t>
            </a:r>
            <a:r>
              <a:rPr lang="es-MX" dirty="0">
                <a:solidFill>
                  <a:srgbClr val="5040AE"/>
                </a:solidFill>
                <a:latin typeface="Comic Sans MS" panose="030F0702030302020204" pitchFamily="66" charset="0"/>
                <a:hlinkClick r:id="rId4"/>
              </a:rPr>
              <a:t>obras musicales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 pertenecientes a diferentes </a:t>
            </a:r>
            <a:r>
              <a:rPr lang="es-MX" dirty="0">
                <a:solidFill>
                  <a:srgbClr val="5040AE"/>
                </a:solidFill>
                <a:latin typeface="Comic Sans MS" panose="030F0702030302020204" pitchFamily="66" charset="0"/>
                <a:hlinkClick r:id="rId5"/>
              </a:rPr>
              <a:t>géneros</a:t>
            </a:r>
            <a:r>
              <a:rPr lang="es-MX" dirty="0">
                <a:solidFill>
                  <a:srgbClr val="555555"/>
                </a:solidFill>
                <a:latin typeface="Comic Sans MS" panose="030F0702030302020204" pitchFamily="66" charset="0"/>
              </a:rPr>
              <a:t> y </a:t>
            </a:r>
            <a:r>
              <a:rPr lang="es-MX" dirty="0">
                <a:solidFill>
                  <a:srgbClr val="5040AE"/>
                </a:solidFill>
                <a:latin typeface="Comic Sans MS" panose="030F0702030302020204" pitchFamily="66" charset="0"/>
                <a:hlinkClick r:id="rId5"/>
              </a:rPr>
              <a:t>estilos</a:t>
            </a:r>
            <a:r>
              <a:rPr lang="es-MX" dirty="0" smtClean="0">
                <a:solidFill>
                  <a:srgbClr val="555555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10" y="3655218"/>
            <a:ext cx="1914525" cy="2876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604" y="3862387"/>
            <a:ext cx="3048000" cy="2047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268" y="4323919"/>
            <a:ext cx="26193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6875" y="3862386"/>
            <a:ext cx="2969317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Entra a este video y juega a ser un director o directora de orquesta, será muy divertido</a:t>
            </a:r>
          </a:p>
          <a:p>
            <a:pPr marL="0" indent="0">
              <a:buNone/>
            </a:pPr>
            <a:r>
              <a:rPr lang="es-CL" sz="4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https</a:t>
            </a:r>
            <a:r>
              <a:rPr lang="es-CL" sz="4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s-CL" sz="4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www.youtube.com/watch?v=689ihFInpKQ</a:t>
            </a:r>
            <a:r>
              <a:rPr lang="es-CL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4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4400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endParaRPr lang="es-CL" sz="4400" b="1" dirty="0" smtClean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endParaRPr lang="es-CL" sz="4400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s-CL" sz="44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                    </a:t>
            </a:r>
            <a:r>
              <a:rPr lang="es-CL" sz="86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¡¡Muy bien!!  </a:t>
            </a:r>
            <a:endParaRPr lang="es-CL" sz="8600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¡Te extrañamos!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219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arial</vt:lpstr>
      <vt:lpstr>Bradley Hand ITC</vt:lpstr>
      <vt:lpstr>Comic Sans MS</vt:lpstr>
      <vt:lpstr>arial</vt:lpstr>
      <vt:lpstr>Wingdings 2</vt:lpstr>
      <vt:lpstr>Constantia</vt:lpstr>
      <vt:lpstr>Flujo</vt:lpstr>
      <vt:lpstr>Presentación de PowerPoint</vt:lpstr>
      <vt:lpstr>Presentación de PowerPoint</vt:lpstr>
      <vt:lpstr>Recordemos qué es una Orquesta</vt:lpstr>
      <vt:lpstr>¿En qué se diferencian las orquestas?</vt:lpstr>
      <vt:lpstr>Orquesta sinfónica: </vt:lpstr>
      <vt:lpstr>Orquesta de cámara</vt:lpstr>
      <vt:lpstr>GRUPOS - AGRUPACIÓN MUSICAL</vt:lpstr>
      <vt:lpstr>Actividades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185</cp:revision>
  <cp:lastPrinted>2020-03-31T02:12:11Z</cp:lastPrinted>
  <dcterms:created xsi:type="dcterms:W3CDTF">2019-06-24T13:33:05Z</dcterms:created>
  <dcterms:modified xsi:type="dcterms:W3CDTF">2020-06-10T22:14:53Z</dcterms:modified>
</cp:coreProperties>
</file>