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pi Alvarez" initials="JA" lastIdx="1" clrIdx="0">
    <p:extLst>
      <p:ext uri="{19B8F6BF-5375-455C-9EA6-DF929625EA0E}">
        <p15:presenceInfo xmlns:p15="http://schemas.microsoft.com/office/powerpoint/2012/main" userId="28f22972e66c56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4C8"/>
    <a:srgbClr val="783CC7"/>
    <a:srgbClr val="EDED42"/>
    <a:srgbClr val="3BCC4B"/>
    <a:srgbClr val="FF93EE"/>
    <a:srgbClr val="E3AB02"/>
    <a:srgbClr val="56412E"/>
    <a:srgbClr val="C68131"/>
    <a:srgbClr val="C5B93B"/>
    <a:srgbClr val="4E3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63"/>
    <p:restoredTop sz="86252"/>
  </p:normalViewPr>
  <p:slideViewPr>
    <p:cSldViewPr snapToGrid="0">
      <p:cViewPr>
        <p:scale>
          <a:sx n="94" d="100"/>
          <a:sy n="94" d="100"/>
        </p:scale>
        <p:origin x="-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9T19:53:18.109" idx="1">
    <p:pos x="7696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EED2E-5504-534B-8E75-328F2A407ADE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0800E-4CA5-9543-B9CC-7E1B69D74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02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800E-4CA5-9543-B9CC-7E1B69D74EC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825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800E-4CA5-9543-B9CC-7E1B69D74EC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432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800E-4CA5-9543-B9CC-7E1B69D74EC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545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200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332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338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80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6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862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474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83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118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8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8856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AE64B2E-5A48-4167-80C4-0FB1E7193DF5}" type="datetimeFigureOut">
              <a:rPr lang="es-CL" smtClean="0"/>
              <a:t>19-05-20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EE426D-C2BD-460D-8ED2-A527FEE0D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678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 E G L A M E N T O I N T E R N O 2 0 1 9">
            <a:extLst>
              <a:ext uri="{FF2B5EF4-FFF2-40B4-BE49-F238E27FC236}">
                <a16:creationId xmlns:a16="http://schemas.microsoft.com/office/drawing/2014/main" id="{65DD664C-EC4F-4D47-B5A2-64E60155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2" b="94215" l="4808" r="93750">
                        <a14:foregroundMark x1="35096" y1="38017" x2="48558" y2="59091"/>
                        <a14:foregroundMark x1="19231" y1="21488" x2="28365" y2="30992"/>
                        <a14:foregroundMark x1="35096" y1="33058" x2="30288" y2="14463"/>
                        <a14:foregroundMark x1="30288" y1="9504" x2="8654" y2="33471"/>
                        <a14:foregroundMark x1="8654" y1="33471" x2="6731" y2="62810"/>
                        <a14:foregroundMark x1="6731" y1="62810" x2="25481" y2="86777"/>
                        <a14:foregroundMark x1="25481" y1="86777" x2="58654" y2="93388"/>
                        <a14:foregroundMark x1="58654" y1="93388" x2="85096" y2="73967"/>
                        <a14:foregroundMark x1="85096" y1="73967" x2="89423" y2="16116"/>
                        <a14:foregroundMark x1="89423" y1="16116" x2="57212" y2="5785"/>
                        <a14:foregroundMark x1="57212" y1="5785" x2="27404" y2="8678"/>
                        <a14:foregroundMark x1="39423" y1="32231" x2="65385" y2="29752"/>
                        <a14:foregroundMark x1="44231" y1="27273" x2="56731" y2="20248"/>
                        <a14:foregroundMark x1="56731" y1="20248" x2="30769" y2="12397"/>
                        <a14:foregroundMark x1="50000" y1="16529" x2="12019" y2="23967"/>
                        <a14:foregroundMark x1="12019" y1="23967" x2="30769" y2="34711"/>
                        <a14:foregroundMark x1="65385" y1="13636" x2="69231" y2="22314"/>
                        <a14:foregroundMark x1="73558" y1="13636" x2="79327" y2="33058"/>
                        <a14:foregroundMark x1="81250" y1="27273" x2="84135" y2="41736"/>
                        <a14:foregroundMark x1="83654" y1="49587" x2="67308" y2="75620"/>
                        <a14:foregroundMark x1="67308" y1="75620" x2="34135" y2="69421"/>
                        <a14:foregroundMark x1="34135" y1="69421" x2="28365" y2="61983"/>
                        <a14:foregroundMark x1="47596" y1="76860" x2="20192" y2="65289"/>
                        <a14:foregroundMark x1="14904" y1="58264" x2="32692" y2="31818"/>
                        <a14:foregroundMark x1="32692" y1="31818" x2="46154" y2="23140"/>
                        <a14:foregroundMark x1="32692" y1="9504" x2="18269" y2="8678"/>
                        <a14:foregroundMark x1="18269" y1="7851" x2="18269" y2="7851"/>
                        <a14:foregroundMark x1="16827" y1="7851" x2="16827" y2="7851"/>
                        <a14:foregroundMark x1="4808" y1="71488" x2="6250" y2="7025"/>
                        <a14:foregroundMark x1="60096" y1="9091" x2="63462" y2="7025"/>
                        <a14:foregroundMark x1="69231" y1="7438" x2="93269" y2="27686"/>
                        <a14:foregroundMark x1="93269" y1="27686" x2="91346" y2="62810"/>
                        <a14:foregroundMark x1="90865" y1="33884" x2="90865" y2="16116"/>
                        <a14:foregroundMark x1="91827" y1="28512" x2="92788" y2="13223"/>
                        <a14:foregroundMark x1="92788" y1="16116" x2="93269" y2="7025"/>
                        <a14:foregroundMark x1="5288" y1="71074" x2="5288" y2="80992"/>
                        <a14:foregroundMark x1="5769" y1="80992" x2="28846" y2="90496"/>
                        <a14:foregroundMark x1="27404" y1="92149" x2="61058" y2="94215"/>
                        <a14:foregroundMark x1="61058" y1="94215" x2="90385" y2="79752"/>
                        <a14:foregroundMark x1="90385" y1="79752" x2="93750" y2="62810"/>
                        <a14:foregroundMark x1="87981" y1="83058" x2="72596" y2="88430"/>
                        <a14:foregroundMark x1="83654" y1="88430" x2="53846" y2="94215"/>
                        <a14:foregroundMark x1="60096" y1="55785" x2="54808" y2="53719"/>
                        <a14:foregroundMark x1="65385" y1="55372" x2="55769" y2="71488"/>
                        <a14:foregroundMark x1="62019" y1="66529" x2="40385" y2="66942"/>
                        <a14:foregroundMark x1="41346" y1="66116" x2="39904" y2="49174"/>
                        <a14:foregroundMark x1="35096" y1="63223" x2="31250" y2="61157"/>
                        <a14:foregroundMark x1="60577" y1="54132" x2="57692" y2="52479"/>
                        <a14:foregroundMark x1="9615" y1="22314" x2="9615" y2="41322"/>
                        <a14:foregroundMark x1="13462" y1="63636" x2="12981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482"/>
            <a:ext cx="1255643" cy="14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715E118-6F9D-8949-8A6E-8A0F109EAF5F}"/>
              </a:ext>
            </a:extLst>
          </p:cNvPr>
          <p:cNvSpPr txBox="1">
            <a:spLocks/>
          </p:cNvSpPr>
          <p:nvPr/>
        </p:nvSpPr>
        <p:spPr>
          <a:xfrm>
            <a:off x="533400" y="1960547"/>
            <a:ext cx="11393557" cy="3352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8800" dirty="0">
                <a:latin typeface="Comic Sans MS" panose="030F0902030302020204" pitchFamily="66" charset="0"/>
              </a:rPr>
              <a:t>Números cardinales y concepto de agregar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6EB4DFF-DC08-E54B-8E0C-6EF006D457B4}"/>
              </a:ext>
            </a:extLst>
          </p:cNvPr>
          <p:cNvSpPr txBox="1">
            <a:spLocks/>
          </p:cNvSpPr>
          <p:nvPr/>
        </p:nvSpPr>
        <p:spPr>
          <a:xfrm>
            <a:off x="1244967" y="4490526"/>
            <a:ext cx="9228201" cy="164592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>
                <a:solidFill>
                  <a:srgbClr val="50B4C8"/>
                </a:solidFill>
              </a:rPr>
              <a:t>Primeros básicos A - B - C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112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B2443-AA71-401C-8F0B-954CBF94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3" y="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s-CL" sz="4400" dirty="0">
                <a:solidFill>
                  <a:srgbClr val="50B4C8"/>
                </a:solidFill>
                <a:latin typeface="Comic Sans MS" panose="030F0902030302020204" pitchFamily="66" charset="0"/>
              </a:rPr>
              <a:t>Conozcamos los números ordinales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77217F-49FF-BE4E-84E3-AC0EC9BA789B}"/>
              </a:ext>
            </a:extLst>
          </p:cNvPr>
          <p:cNvSpPr txBox="1"/>
          <p:nvPr/>
        </p:nvSpPr>
        <p:spPr>
          <a:xfrm>
            <a:off x="636373" y="3114459"/>
            <a:ext cx="218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92D050"/>
                </a:solidFill>
                <a:latin typeface="Comic Sans MS" panose="030F0902030302020204" pitchFamily="66" charset="0"/>
              </a:rPr>
              <a:t>1º primero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D8169E-D146-2642-ABE6-FBD63726C069}"/>
              </a:ext>
            </a:extLst>
          </p:cNvPr>
          <p:cNvSpPr txBox="1"/>
          <p:nvPr/>
        </p:nvSpPr>
        <p:spPr>
          <a:xfrm>
            <a:off x="2840674" y="3114460"/>
            <a:ext cx="233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00B0F0"/>
                </a:solidFill>
                <a:latin typeface="Comic Sans MS" panose="030F0902030302020204" pitchFamily="66" charset="0"/>
              </a:rPr>
              <a:t>2º segundo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476BDC-2598-7E42-99DC-EB4DDA8A5CA4}"/>
              </a:ext>
            </a:extLst>
          </p:cNvPr>
          <p:cNvSpPr txBox="1"/>
          <p:nvPr/>
        </p:nvSpPr>
        <p:spPr>
          <a:xfrm>
            <a:off x="5205374" y="3114461"/>
            <a:ext cx="2334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3º tercero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68EB4A-6E1E-E54F-8D69-CE54FB9789EB}"/>
              </a:ext>
            </a:extLst>
          </p:cNvPr>
          <p:cNvSpPr txBox="1"/>
          <p:nvPr/>
        </p:nvSpPr>
        <p:spPr>
          <a:xfrm>
            <a:off x="7523645" y="3114461"/>
            <a:ext cx="200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C000"/>
                </a:solidFill>
                <a:latin typeface="Comic Sans MS" panose="030F0902030302020204" pitchFamily="66" charset="0"/>
              </a:rPr>
              <a:t>4º cuarto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02FEE0-DE2D-DF4F-B804-FDE135EFB81A}"/>
              </a:ext>
            </a:extLst>
          </p:cNvPr>
          <p:cNvSpPr txBox="1"/>
          <p:nvPr/>
        </p:nvSpPr>
        <p:spPr>
          <a:xfrm>
            <a:off x="9593774" y="3114462"/>
            <a:ext cx="2159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5º quinto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0499D2-4AD3-2641-B628-ED8AFB9E76D6}"/>
              </a:ext>
            </a:extLst>
          </p:cNvPr>
          <p:cNvSpPr txBox="1"/>
          <p:nvPr/>
        </p:nvSpPr>
        <p:spPr>
          <a:xfrm>
            <a:off x="618382" y="3997410"/>
            <a:ext cx="218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93EE"/>
                </a:solidFill>
                <a:latin typeface="Comic Sans MS" panose="030F0902030302020204" pitchFamily="66" charset="0"/>
              </a:rPr>
              <a:t>6º sexto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7D4E67-0057-5F4B-A8DE-FA757C974902}"/>
              </a:ext>
            </a:extLst>
          </p:cNvPr>
          <p:cNvSpPr txBox="1"/>
          <p:nvPr/>
        </p:nvSpPr>
        <p:spPr>
          <a:xfrm>
            <a:off x="2656102" y="3997410"/>
            <a:ext cx="233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783CC7"/>
                </a:solidFill>
                <a:latin typeface="Comic Sans MS" panose="030F0902030302020204" pitchFamily="66" charset="0"/>
              </a:rPr>
              <a:t>7º séptimo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33C785-F98A-E244-80C0-98AF2BB3E217}"/>
              </a:ext>
            </a:extLst>
          </p:cNvPr>
          <p:cNvSpPr txBox="1"/>
          <p:nvPr/>
        </p:nvSpPr>
        <p:spPr>
          <a:xfrm>
            <a:off x="5063151" y="3997410"/>
            <a:ext cx="218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92D050"/>
                </a:solidFill>
                <a:latin typeface="Comic Sans MS" panose="030F0902030302020204" pitchFamily="66" charset="0"/>
              </a:rPr>
              <a:t>8º octavo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76D6AB-0586-2444-B67D-7FDC3865083C}"/>
              </a:ext>
            </a:extLst>
          </p:cNvPr>
          <p:cNvSpPr txBox="1"/>
          <p:nvPr/>
        </p:nvSpPr>
        <p:spPr>
          <a:xfrm>
            <a:off x="7288688" y="3997410"/>
            <a:ext cx="218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00B0F0"/>
                </a:solidFill>
                <a:latin typeface="Comic Sans MS" panose="030F0902030302020204" pitchFamily="66" charset="0"/>
              </a:rPr>
              <a:t>9º noveno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23DD9AA-596E-4A4B-9011-D6B09CAE72D6}"/>
              </a:ext>
            </a:extLst>
          </p:cNvPr>
          <p:cNvSpPr txBox="1"/>
          <p:nvPr/>
        </p:nvSpPr>
        <p:spPr>
          <a:xfrm>
            <a:off x="9533312" y="3997415"/>
            <a:ext cx="231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10º décimo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B9E4932-B6CE-334C-83A1-14B80D02D146}"/>
              </a:ext>
            </a:extLst>
          </p:cNvPr>
          <p:cNvSpPr txBox="1"/>
          <p:nvPr/>
        </p:nvSpPr>
        <p:spPr>
          <a:xfrm>
            <a:off x="722373" y="1652466"/>
            <a:ext cx="571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omic Sans MS" panose="030F0902030302020204" pitchFamily="66" charset="0"/>
              </a:rPr>
              <a:t>Los números ordinales son: </a:t>
            </a:r>
          </a:p>
        </p:txBody>
      </p:sp>
    </p:spTree>
    <p:extLst>
      <p:ext uri="{BB962C8B-B14F-4D97-AF65-F5344CB8AC3E}">
        <p14:creationId xmlns:p14="http://schemas.microsoft.com/office/powerpoint/2010/main" val="1185572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463E4-274D-4CC1-9B8C-E70E246A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592" y="17618"/>
            <a:ext cx="12237521" cy="1658198"/>
          </a:xfrm>
        </p:spPr>
        <p:txBody>
          <a:bodyPr>
            <a:normAutofit/>
          </a:bodyPr>
          <a:lstStyle/>
          <a:p>
            <a:pPr algn="ctr"/>
            <a:r>
              <a:rPr lang="es-CL" sz="4400" dirty="0">
                <a:solidFill>
                  <a:srgbClr val="50B4C8"/>
                </a:solidFill>
                <a:latin typeface="Comic Sans MS" panose="030F0902030302020204" pitchFamily="66" charset="0"/>
              </a:rPr>
              <a:t>¿Para qué sirven los números ordinales?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89A02-5AEB-443A-BD69-784037BE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93" y="1806820"/>
            <a:ext cx="10479024" cy="745588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>
                <a:latin typeface="Comic Sans MS" panose="030F0902030302020204" pitchFamily="66" charset="0"/>
              </a:rPr>
              <a:t>Los números ordinales se utilizan para numerar y ordenar elementos.</a:t>
            </a:r>
          </a:p>
          <a:p>
            <a:r>
              <a:rPr lang="es-ES_tradnl" dirty="0">
                <a:latin typeface="Comic Sans MS" panose="030F0902030302020204" pitchFamily="66" charset="0"/>
              </a:rPr>
              <a:t>Estos números se escriben con un circulo arriba a la derecha.  </a:t>
            </a:r>
          </a:p>
        </p:txBody>
      </p:sp>
      <p:pic>
        <p:nvPicPr>
          <p:cNvPr id="5" name="Picture 2" descr="nzana ...">
            <a:extLst>
              <a:ext uri="{FF2B5EF4-FFF2-40B4-BE49-F238E27FC236}">
                <a16:creationId xmlns:a16="http://schemas.microsoft.com/office/drawing/2014/main" id="{A43028F6-A9BC-4732-B8A2-9B6011012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2688420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zana ...">
            <a:extLst>
              <a:ext uri="{FF2B5EF4-FFF2-40B4-BE49-F238E27FC236}">
                <a16:creationId xmlns:a16="http://schemas.microsoft.com/office/drawing/2014/main" id="{882F09E5-0C70-4BEF-89AB-69BF05BFE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1524777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zana ...">
            <a:extLst>
              <a:ext uri="{FF2B5EF4-FFF2-40B4-BE49-F238E27FC236}">
                <a16:creationId xmlns:a16="http://schemas.microsoft.com/office/drawing/2014/main" id="{8273F8B3-4EFE-4172-AE77-32F7DE0C6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329544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zana ...">
            <a:extLst>
              <a:ext uri="{FF2B5EF4-FFF2-40B4-BE49-F238E27FC236}">
                <a16:creationId xmlns:a16="http://schemas.microsoft.com/office/drawing/2014/main" id="{214B9615-57BC-49B6-9747-AC61DF529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3876478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zana ...">
            <a:extLst>
              <a:ext uri="{FF2B5EF4-FFF2-40B4-BE49-F238E27FC236}">
                <a16:creationId xmlns:a16="http://schemas.microsoft.com/office/drawing/2014/main" id="{326B1647-BF81-40A2-B34D-BB05B578F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6189412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zana ...">
            <a:extLst>
              <a:ext uri="{FF2B5EF4-FFF2-40B4-BE49-F238E27FC236}">
                <a16:creationId xmlns:a16="http://schemas.microsoft.com/office/drawing/2014/main" id="{F9B50799-C17A-4DFB-B001-4AEC410D1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5032945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zana ...">
            <a:extLst>
              <a:ext uri="{FF2B5EF4-FFF2-40B4-BE49-F238E27FC236}">
                <a16:creationId xmlns:a16="http://schemas.microsoft.com/office/drawing/2014/main" id="{FD3EB5BF-610B-4115-92B2-BBFA791C1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7345879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zana ...">
            <a:extLst>
              <a:ext uri="{FF2B5EF4-FFF2-40B4-BE49-F238E27FC236}">
                <a16:creationId xmlns:a16="http://schemas.microsoft.com/office/drawing/2014/main" id="{10F4DDAC-82BC-4B7B-A407-5484E80D8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8502346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6821D2C-561D-4CBE-B7E5-6AF335712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9658813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zana ...">
            <a:extLst>
              <a:ext uri="{FF2B5EF4-FFF2-40B4-BE49-F238E27FC236}">
                <a16:creationId xmlns:a16="http://schemas.microsoft.com/office/drawing/2014/main" id="{5A54998F-4AE2-4E27-832F-8D01F8DEF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845" r="22635" b="8176"/>
          <a:stretch/>
        </p:blipFill>
        <p:spPr bwMode="auto">
          <a:xfrm>
            <a:off x="10846871" y="3429000"/>
            <a:ext cx="118805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E66317A-8C00-A94D-8F41-9BA9AEB30B55}"/>
              </a:ext>
            </a:extLst>
          </p:cNvPr>
          <p:cNvSpPr txBox="1"/>
          <p:nvPr/>
        </p:nvSpPr>
        <p:spPr>
          <a:xfrm>
            <a:off x="436316" y="4821474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primero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A61A3EC-CECF-8C48-A481-62241ACE002F}"/>
              </a:ext>
            </a:extLst>
          </p:cNvPr>
          <p:cNvSpPr txBox="1"/>
          <p:nvPr/>
        </p:nvSpPr>
        <p:spPr>
          <a:xfrm>
            <a:off x="1621827" y="4821474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segundo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2CD2303-1398-6649-93A5-164D00E42BBD}"/>
              </a:ext>
            </a:extLst>
          </p:cNvPr>
          <p:cNvSpPr txBox="1"/>
          <p:nvPr/>
        </p:nvSpPr>
        <p:spPr>
          <a:xfrm>
            <a:off x="2846299" y="4806099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tercero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A378F5-E316-1340-A9D9-544C28F49BE0}"/>
              </a:ext>
            </a:extLst>
          </p:cNvPr>
          <p:cNvSpPr txBox="1"/>
          <p:nvPr/>
        </p:nvSpPr>
        <p:spPr>
          <a:xfrm>
            <a:off x="4090800" y="4807179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cuarto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E0FB140-0A05-CF4D-A41C-F197C3CB0762}"/>
              </a:ext>
            </a:extLst>
          </p:cNvPr>
          <p:cNvSpPr txBox="1"/>
          <p:nvPr/>
        </p:nvSpPr>
        <p:spPr>
          <a:xfrm>
            <a:off x="5210847" y="4821474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quinto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356443C-FBE1-7F40-A3AE-5BC484BE49B1}"/>
              </a:ext>
            </a:extLst>
          </p:cNvPr>
          <p:cNvSpPr txBox="1"/>
          <p:nvPr/>
        </p:nvSpPr>
        <p:spPr>
          <a:xfrm>
            <a:off x="6418359" y="4806099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sexto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E4C0A88-5F6C-6044-996C-EC417FA7F740}"/>
              </a:ext>
            </a:extLst>
          </p:cNvPr>
          <p:cNvSpPr txBox="1"/>
          <p:nvPr/>
        </p:nvSpPr>
        <p:spPr>
          <a:xfrm>
            <a:off x="7502509" y="4808077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séptimo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7EEC546-17E2-0E4C-8C0F-84F7B54ED7F8}"/>
              </a:ext>
            </a:extLst>
          </p:cNvPr>
          <p:cNvSpPr txBox="1"/>
          <p:nvPr/>
        </p:nvSpPr>
        <p:spPr>
          <a:xfrm>
            <a:off x="8690567" y="4794859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octavo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282F7CB-5AFF-194E-8605-19AEA42F94C8}"/>
              </a:ext>
            </a:extLst>
          </p:cNvPr>
          <p:cNvSpPr txBox="1"/>
          <p:nvPr/>
        </p:nvSpPr>
        <p:spPr>
          <a:xfrm>
            <a:off x="9826415" y="4824356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noveno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E7E1E18-40D6-C44F-B8F2-91F23F71AE54}"/>
              </a:ext>
            </a:extLst>
          </p:cNvPr>
          <p:cNvSpPr txBox="1"/>
          <p:nvPr/>
        </p:nvSpPr>
        <p:spPr>
          <a:xfrm>
            <a:off x="11004157" y="4823544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décimo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C86F4C5-4E13-EB40-8512-BB8E9A8B2E41}"/>
              </a:ext>
            </a:extLst>
          </p:cNvPr>
          <p:cNvSpPr txBox="1"/>
          <p:nvPr/>
        </p:nvSpPr>
        <p:spPr>
          <a:xfrm>
            <a:off x="650967" y="4074759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1º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8E09503-4485-6643-B4EB-77C99151BFB2}"/>
              </a:ext>
            </a:extLst>
          </p:cNvPr>
          <p:cNvSpPr txBox="1"/>
          <p:nvPr/>
        </p:nvSpPr>
        <p:spPr>
          <a:xfrm>
            <a:off x="1894916" y="4074759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2º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0B2EBB-EBA4-764D-8675-3B627C7BDA4E}"/>
              </a:ext>
            </a:extLst>
          </p:cNvPr>
          <p:cNvSpPr txBox="1"/>
          <p:nvPr/>
        </p:nvSpPr>
        <p:spPr>
          <a:xfrm>
            <a:off x="5372638" y="4074758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5º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22B5CC1-8152-334D-86AC-43C4A6A93150}"/>
              </a:ext>
            </a:extLst>
          </p:cNvPr>
          <p:cNvSpPr txBox="1"/>
          <p:nvPr/>
        </p:nvSpPr>
        <p:spPr>
          <a:xfrm>
            <a:off x="4216542" y="4078735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4º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F9A647C-71BD-A74E-BD58-66D9B60B33FF}"/>
              </a:ext>
            </a:extLst>
          </p:cNvPr>
          <p:cNvSpPr txBox="1"/>
          <p:nvPr/>
        </p:nvSpPr>
        <p:spPr>
          <a:xfrm>
            <a:off x="2994407" y="4074758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3º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105C92-D242-D14E-81D2-40A9EF0D7844}"/>
              </a:ext>
            </a:extLst>
          </p:cNvPr>
          <p:cNvSpPr txBox="1"/>
          <p:nvPr/>
        </p:nvSpPr>
        <p:spPr>
          <a:xfrm>
            <a:off x="6549679" y="4074757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6º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2AB6076-0D59-5541-AD49-F5876C87CF73}"/>
              </a:ext>
            </a:extLst>
          </p:cNvPr>
          <p:cNvSpPr txBox="1"/>
          <p:nvPr/>
        </p:nvSpPr>
        <p:spPr>
          <a:xfrm>
            <a:off x="7696547" y="4074757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7º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A76006F-0CDD-8240-B1D2-825EFE2C47C6}"/>
              </a:ext>
            </a:extLst>
          </p:cNvPr>
          <p:cNvSpPr txBox="1"/>
          <p:nvPr/>
        </p:nvSpPr>
        <p:spPr>
          <a:xfrm>
            <a:off x="8840685" y="4074757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8º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4D6A5B8-8E6F-EF4A-9F47-2D43EF5B80B9}"/>
              </a:ext>
            </a:extLst>
          </p:cNvPr>
          <p:cNvSpPr txBox="1"/>
          <p:nvPr/>
        </p:nvSpPr>
        <p:spPr>
          <a:xfrm>
            <a:off x="10002790" y="4074757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9º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D5BFA92-A6A0-CE4C-99B2-C872CE45AB85}"/>
              </a:ext>
            </a:extLst>
          </p:cNvPr>
          <p:cNvSpPr txBox="1"/>
          <p:nvPr/>
        </p:nvSpPr>
        <p:spPr>
          <a:xfrm>
            <a:off x="11111156" y="4056204"/>
            <a:ext cx="6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10º</a:t>
            </a:r>
          </a:p>
        </p:txBody>
      </p:sp>
    </p:spTree>
    <p:extLst>
      <p:ext uri="{BB962C8B-B14F-4D97-AF65-F5344CB8AC3E}">
        <p14:creationId xmlns:p14="http://schemas.microsoft.com/office/powerpoint/2010/main" val="1249542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BAC03-4A4C-41A7-93AE-77A1A6F0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53" y="-57804"/>
            <a:ext cx="12010008" cy="1658198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rgbClr val="50B4C8"/>
                </a:solidFill>
                <a:latin typeface="Comic Sans MS" panose="030F0902030302020204" pitchFamily="66" charset="0"/>
              </a:rPr>
              <a:t>Ejercitemos números ordinales: ¿Qué lugares ocupan?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6F8737-42B8-A34D-86C0-C369FBA12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96" y="1118236"/>
            <a:ext cx="1897200" cy="19514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3412FB-7851-274D-AF2E-D99B416D6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6" y="1125881"/>
            <a:ext cx="1897200" cy="19514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878878-46CE-B747-899B-BA00A79DE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43" y="1126087"/>
            <a:ext cx="1897000" cy="1951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09933B-27C7-074A-A612-93637AC22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69" y="1126087"/>
            <a:ext cx="1897000" cy="1951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C1BF943-6283-9741-AFA1-8241B5243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9" y="1126087"/>
            <a:ext cx="1897000" cy="19512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8FE40C9-1BE9-4442-984A-510BC990E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19" y="1112918"/>
            <a:ext cx="1896999" cy="1951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353E8C7-2278-0F4A-91A5-68456E5CA8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61" y="1112918"/>
            <a:ext cx="1895906" cy="19500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B4F880-A372-6947-84ED-A22F5AF8D6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10" y="1111793"/>
            <a:ext cx="1897000" cy="19512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F9CD236-4CE2-4B4F-829F-99ACA068B9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63" y="1126087"/>
            <a:ext cx="1897000" cy="19512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C93EC0E-C597-C84D-A0B5-06AF5D6DD6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12" y="1126087"/>
            <a:ext cx="1897000" cy="19512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9EE03BB7-BB1B-4640-86AB-23434799AE02}"/>
              </a:ext>
            </a:extLst>
          </p:cNvPr>
          <p:cNvSpPr txBox="1"/>
          <p:nvPr/>
        </p:nvSpPr>
        <p:spPr>
          <a:xfrm>
            <a:off x="190669" y="2693661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primero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38C884E-5817-1048-86FE-EBFB9F25DA36}"/>
              </a:ext>
            </a:extLst>
          </p:cNvPr>
          <p:cNvSpPr txBox="1"/>
          <p:nvPr/>
        </p:nvSpPr>
        <p:spPr>
          <a:xfrm>
            <a:off x="1295594" y="2693661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segundo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51270E1-4677-2745-B488-98E319323DA8}"/>
              </a:ext>
            </a:extLst>
          </p:cNvPr>
          <p:cNvSpPr txBox="1"/>
          <p:nvPr/>
        </p:nvSpPr>
        <p:spPr>
          <a:xfrm>
            <a:off x="2568986" y="2707955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tercero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ACBBB69-02F7-694D-B01A-28EAF4259BE3}"/>
              </a:ext>
            </a:extLst>
          </p:cNvPr>
          <p:cNvSpPr txBox="1"/>
          <p:nvPr/>
        </p:nvSpPr>
        <p:spPr>
          <a:xfrm>
            <a:off x="3827995" y="2695780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cuarto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EBC7406-A5BF-2C48-B43F-CDF25C680C36}"/>
              </a:ext>
            </a:extLst>
          </p:cNvPr>
          <p:cNvSpPr txBox="1"/>
          <p:nvPr/>
        </p:nvSpPr>
        <p:spPr>
          <a:xfrm>
            <a:off x="5032134" y="2693661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quinto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543A4D2-B84A-4943-9DBD-F4DF42020DAA}"/>
              </a:ext>
            </a:extLst>
          </p:cNvPr>
          <p:cNvSpPr txBox="1"/>
          <p:nvPr/>
        </p:nvSpPr>
        <p:spPr>
          <a:xfrm>
            <a:off x="6302970" y="2700310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sexto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54A415A-E828-AE4F-A81B-C8FD6ABDBA65}"/>
              </a:ext>
            </a:extLst>
          </p:cNvPr>
          <p:cNvSpPr txBox="1"/>
          <p:nvPr/>
        </p:nvSpPr>
        <p:spPr>
          <a:xfrm>
            <a:off x="7407895" y="2682261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séptimo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05D0D03-BCC2-FC48-A8D1-388F2B128987}"/>
              </a:ext>
            </a:extLst>
          </p:cNvPr>
          <p:cNvSpPr txBox="1"/>
          <p:nvPr/>
        </p:nvSpPr>
        <p:spPr>
          <a:xfrm>
            <a:off x="8682320" y="2682261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octavo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F6871AF-BE4C-3640-AF2D-1B9B1E37BC16}"/>
              </a:ext>
            </a:extLst>
          </p:cNvPr>
          <p:cNvSpPr txBox="1"/>
          <p:nvPr/>
        </p:nvSpPr>
        <p:spPr>
          <a:xfrm>
            <a:off x="9844359" y="2698198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noveno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EFBD38B-F81C-9245-AA38-51BF8CB45587}"/>
              </a:ext>
            </a:extLst>
          </p:cNvPr>
          <p:cNvSpPr txBox="1"/>
          <p:nvPr/>
        </p:nvSpPr>
        <p:spPr>
          <a:xfrm>
            <a:off x="11073137" y="2700310"/>
            <a:ext cx="1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décimo </a:t>
            </a:r>
          </a:p>
        </p:txBody>
      </p: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333520CD-C4CF-834D-BADB-65584968E1A9}"/>
              </a:ext>
            </a:extLst>
          </p:cNvPr>
          <p:cNvSpPr/>
          <p:nvPr/>
        </p:nvSpPr>
        <p:spPr>
          <a:xfrm>
            <a:off x="1376492" y="3429000"/>
            <a:ext cx="9519914" cy="329626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71DB6C1-8357-854F-904C-9DF7E9326316}"/>
              </a:ext>
            </a:extLst>
          </p:cNvPr>
          <p:cNvSpPr txBox="1"/>
          <p:nvPr/>
        </p:nvSpPr>
        <p:spPr>
          <a:xfrm>
            <a:off x="1788516" y="3492082"/>
            <a:ext cx="9026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4000" dirty="0">
                <a:latin typeface="Comic Sans MS" panose="030F0902030302020204" pitchFamily="66" charset="0"/>
              </a:rPr>
              <a:t>La casa </a:t>
            </a:r>
            <a:r>
              <a:rPr lang="es-CL" sz="4000" dirty="0">
                <a:solidFill>
                  <a:srgbClr val="783CC7"/>
                </a:solidFill>
                <a:latin typeface="Comic Sans MS" panose="030F0902030302020204" pitchFamily="66" charset="0"/>
              </a:rPr>
              <a:t>morada</a:t>
            </a:r>
            <a:r>
              <a:rPr lang="es-CL" sz="4000" dirty="0">
                <a:solidFill>
                  <a:srgbClr val="7030A0"/>
                </a:solidFill>
                <a:latin typeface="Comic Sans MS" panose="030F0902030302020204" pitchFamily="66" charset="0"/>
              </a:rPr>
              <a:t> </a:t>
            </a:r>
            <a:r>
              <a:rPr lang="es-CL" sz="4000" dirty="0">
                <a:latin typeface="Comic Sans MS" panose="030F0902030302020204" pitchFamily="66" charset="0"/>
              </a:rPr>
              <a:t>está en       lugar.</a:t>
            </a:r>
          </a:p>
          <a:p>
            <a:pPr marL="342900" indent="-342900">
              <a:buAutoNum type="arabicParenR"/>
            </a:pPr>
            <a:r>
              <a:rPr lang="es-CL" sz="4000" dirty="0">
                <a:latin typeface="Comic Sans MS" panose="030F0902030302020204" pitchFamily="66" charset="0"/>
              </a:rPr>
              <a:t>La casa </a:t>
            </a:r>
            <a:r>
              <a:rPr lang="es-CL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roja</a:t>
            </a:r>
            <a:r>
              <a:rPr lang="es-CL" sz="4000" dirty="0">
                <a:latin typeface="Comic Sans MS" panose="030F0902030302020204" pitchFamily="66" charset="0"/>
              </a:rPr>
              <a:t> está en        lugar.</a:t>
            </a:r>
          </a:p>
          <a:p>
            <a:pPr marL="342900" indent="-342900">
              <a:buAutoNum type="arabicParenR"/>
            </a:pPr>
            <a:r>
              <a:rPr lang="es-CL" sz="4000" dirty="0">
                <a:latin typeface="Comic Sans MS" panose="030F0902030302020204" pitchFamily="66" charset="0"/>
              </a:rPr>
              <a:t>La casa </a:t>
            </a:r>
            <a:r>
              <a:rPr lang="es-CL" sz="4000" dirty="0">
                <a:solidFill>
                  <a:srgbClr val="E3AB02"/>
                </a:solidFill>
                <a:latin typeface="Comic Sans MS" panose="030F0902030302020204" pitchFamily="66" charset="0"/>
              </a:rPr>
              <a:t>naranja</a:t>
            </a:r>
            <a:r>
              <a:rPr lang="es-CL" sz="4000" dirty="0">
                <a:solidFill>
                  <a:srgbClr val="FFC000"/>
                </a:solidFill>
                <a:latin typeface="Comic Sans MS" panose="030F0902030302020204" pitchFamily="66" charset="0"/>
              </a:rPr>
              <a:t> </a:t>
            </a:r>
            <a:r>
              <a:rPr lang="es-CL" sz="4000" dirty="0">
                <a:latin typeface="Comic Sans MS" panose="030F0902030302020204" pitchFamily="66" charset="0"/>
              </a:rPr>
              <a:t>está en       lugar.</a:t>
            </a:r>
          </a:p>
          <a:p>
            <a:pPr marL="342900" indent="-342900">
              <a:buAutoNum type="arabicParenR"/>
            </a:pPr>
            <a:r>
              <a:rPr lang="es-CL" sz="4000" dirty="0">
                <a:latin typeface="Comic Sans MS" panose="030F0902030302020204" pitchFamily="66" charset="0"/>
              </a:rPr>
              <a:t>La casa</a:t>
            </a:r>
            <a:r>
              <a:rPr lang="es-CL" sz="40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es-CL" sz="4000" dirty="0">
                <a:solidFill>
                  <a:srgbClr val="C5B93B"/>
                </a:solidFill>
                <a:latin typeface="Comic Sans MS" panose="030F0902030302020204" pitchFamily="66" charset="0"/>
              </a:rPr>
              <a:t>amarilla</a:t>
            </a:r>
            <a:r>
              <a:rPr lang="es-CL" sz="40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es-CL" sz="4000" dirty="0">
                <a:latin typeface="Comic Sans MS" panose="030F0902030302020204" pitchFamily="66" charset="0"/>
              </a:rPr>
              <a:t>está en       lugar.</a:t>
            </a:r>
          </a:p>
          <a:p>
            <a:pPr marL="342900" indent="-342900">
              <a:buAutoNum type="arabicParenR"/>
            </a:pPr>
            <a:r>
              <a:rPr lang="es-CL" sz="4000" dirty="0">
                <a:latin typeface="Comic Sans MS" panose="030F0902030302020204" pitchFamily="66" charset="0"/>
              </a:rPr>
              <a:t>La casa </a:t>
            </a:r>
            <a:r>
              <a:rPr lang="es-CL" sz="4000" dirty="0">
                <a:solidFill>
                  <a:srgbClr val="56412E"/>
                </a:solidFill>
                <a:latin typeface="Comic Sans MS" panose="030F0902030302020204" pitchFamily="66" charset="0"/>
              </a:rPr>
              <a:t>café</a:t>
            </a:r>
            <a:r>
              <a:rPr lang="es-CL" sz="4000" dirty="0">
                <a:latin typeface="Comic Sans MS" panose="030F0902030302020204" pitchFamily="66" charset="0"/>
              </a:rPr>
              <a:t> está en       lugar.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4C85612-0C3C-D04A-B83F-A03FF611358D}"/>
              </a:ext>
            </a:extLst>
          </p:cNvPr>
          <p:cNvSpPr/>
          <p:nvPr/>
        </p:nvSpPr>
        <p:spPr>
          <a:xfrm>
            <a:off x="7909152" y="3573546"/>
            <a:ext cx="836272" cy="5389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1º</a:t>
            </a:r>
            <a:r>
              <a:rPr lang="es-CL" sz="2800" dirty="0">
                <a:latin typeface="Comic Sans MS" panose="030F0902030302020204" pitchFamily="66" charset="0"/>
              </a:rPr>
              <a:t> 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0A0C4CC-9632-8E46-86D9-607141B7D16A}"/>
              </a:ext>
            </a:extLst>
          </p:cNvPr>
          <p:cNvSpPr/>
          <p:nvPr/>
        </p:nvSpPr>
        <p:spPr>
          <a:xfrm>
            <a:off x="7281638" y="4223942"/>
            <a:ext cx="836272" cy="5389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0EF41DBF-5329-474D-909C-1396972B36E6}"/>
              </a:ext>
            </a:extLst>
          </p:cNvPr>
          <p:cNvSpPr/>
          <p:nvPr/>
        </p:nvSpPr>
        <p:spPr>
          <a:xfrm>
            <a:off x="7280473" y="6049805"/>
            <a:ext cx="83627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308A947-8A3F-D143-9D0F-A6F012563896}"/>
              </a:ext>
            </a:extLst>
          </p:cNvPr>
          <p:cNvSpPr/>
          <p:nvPr/>
        </p:nvSpPr>
        <p:spPr>
          <a:xfrm>
            <a:off x="8041806" y="5466006"/>
            <a:ext cx="83627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7964DA2-7634-6445-A4D4-89D3667D87E0}"/>
              </a:ext>
            </a:extLst>
          </p:cNvPr>
          <p:cNvSpPr/>
          <p:nvPr/>
        </p:nvSpPr>
        <p:spPr>
          <a:xfrm>
            <a:off x="7954395" y="4815610"/>
            <a:ext cx="836272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7º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1A85525D-8DD2-BD4D-9489-D2CFB9B86355}"/>
              </a:ext>
            </a:extLst>
          </p:cNvPr>
          <p:cNvSpPr txBox="1"/>
          <p:nvPr/>
        </p:nvSpPr>
        <p:spPr>
          <a:xfrm>
            <a:off x="1548919" y="3132724"/>
            <a:ext cx="960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rgbClr val="50B4C8"/>
                </a:solidFill>
                <a:latin typeface="Comic Sans MS" panose="030F0902030302020204" pitchFamily="66" charset="0"/>
              </a:rPr>
              <a:t>Copia las preguntas y responde en tu cuaderno de matématicas: </a:t>
            </a:r>
          </a:p>
        </p:txBody>
      </p:sp>
    </p:spTree>
    <p:extLst>
      <p:ext uri="{BB962C8B-B14F-4D97-AF65-F5344CB8AC3E}">
        <p14:creationId xmlns:p14="http://schemas.microsoft.com/office/powerpoint/2010/main" val="84247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40" grpId="0"/>
      <p:bldP spid="47" grpId="0" animBg="1"/>
      <p:bldP spid="45" grpId="1"/>
      <p:bldP spid="48" grpId="1" animBg="1"/>
      <p:bldP spid="49" grpId="1" animBg="1"/>
      <p:bldP spid="50" grpId="0" animBg="1"/>
      <p:bldP spid="51" grpId="0" animBg="1"/>
      <p:bldP spid="52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3C60C-0987-4A97-A478-472AC0CB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0"/>
            <a:ext cx="10772775" cy="1658198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50B4C8"/>
                </a:solidFill>
                <a:latin typeface="Comic Sans MS" panose="030F0902030302020204" pitchFamily="66" charset="0"/>
              </a:rPr>
              <a:t>¿Qué es agregar?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135DBE-3116-2140-8836-74EBB0759DF0}"/>
              </a:ext>
            </a:extLst>
          </p:cNvPr>
          <p:cNvSpPr txBox="1"/>
          <p:nvPr/>
        </p:nvSpPr>
        <p:spPr>
          <a:xfrm>
            <a:off x="722372" y="1652466"/>
            <a:ext cx="1096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omic Sans MS" panose="030F0902030302020204" pitchFamily="66" charset="0"/>
              </a:rPr>
              <a:t>El término agregar se refiere a añadir elementos a una cantidad del mismo tipo o juntar varias cosas similares para hacer un nuevo total de elementos.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C0B3F3-BE94-E049-92F9-76828F24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85" y="3086244"/>
            <a:ext cx="1658198" cy="165819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543B66-4CB9-A84D-ABDB-CF0270D04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1087" y="4191473"/>
            <a:ext cx="1658198" cy="16581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09E41E3-09A7-EC4C-99E4-CBB9986AC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124" flipH="1">
            <a:off x="2565059" y="4075528"/>
            <a:ext cx="1658198" cy="16581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3751D5A-A437-C147-904B-966EEF4E8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8" y="4007445"/>
            <a:ext cx="1738959" cy="17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A679B-85C1-4732-B38A-2FA3A92E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0"/>
            <a:ext cx="10772775" cy="1658198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50B4C8"/>
                </a:solidFill>
                <a:latin typeface="Comic Sans MS" panose="030F0902030302020204" pitchFamily="66" charset="0"/>
              </a:rPr>
              <a:t>Ejemplo de agregar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306B3E7-CD57-B341-8B62-DE833160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44" y="1800335"/>
            <a:ext cx="10753725" cy="3766185"/>
          </a:xfrm>
        </p:spPr>
        <p:txBody>
          <a:bodyPr/>
          <a:lstStyle/>
          <a:p>
            <a:r>
              <a:rPr lang="es-CL" dirty="0">
                <a:latin typeface="Comic Sans MS" panose="030F0902030302020204" pitchFamily="66" charset="0"/>
              </a:rPr>
              <a:t>En una pecera hay 2 peces ¿Qué sucede si agregamos 1 más?</a:t>
            </a:r>
          </a:p>
          <a:p>
            <a:r>
              <a:rPr lang="es-CL" dirty="0">
                <a:latin typeface="Comic Sans MS" panose="030F0902030302020204" pitchFamily="66" charset="0"/>
              </a:rPr>
              <a:t>¿Quedan más o menos peces en la pecera?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407AA8E-0310-9146-A820-0654F2AE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68" b="21841"/>
          <a:stretch/>
        </p:blipFill>
        <p:spPr>
          <a:xfrm>
            <a:off x="6650910" y="2495832"/>
            <a:ext cx="4431944" cy="35673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39F7D11-848B-B140-83C0-75B0F7217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60" y="3620730"/>
            <a:ext cx="1167580" cy="70054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C394DBB-EDCF-924D-A797-8E92ADC9C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0296" y="3910298"/>
            <a:ext cx="1248977" cy="7384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6ED73A-3C21-2D4E-8E58-3A7659114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0345" y="3711690"/>
            <a:ext cx="1603451" cy="9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46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17 0.00301 L -0.00117 0.00301 C 0.00117 0.00856 0.0039 0.01412 0.00599 0.02014 C 0.01067 0.03333 0.00299 0.0199 0.00963 0.0331 C 0.02044 0.05463 0.01341 0.03703 0.02174 0.05671 C 0.02513 0.06458 0.02409 0.06527 0.02903 0.07384 C 0.03047 0.07639 0.03242 0.07777 0.03385 0.08032 C 0.04062 0.09236 0.03073 0.08171 0.04114 0.09097 C 0.04192 0.09328 0.04245 0.09583 0.04349 0.09745 C 0.0457 0.10092 0.0487 0.10231 0.05078 0.10602 C 0.05403 0.1118 0.05638 0.11967 0.06041 0.12338 C 0.06341 0.12592 0.0664 0.12801 0.06888 0.13194 C 0.07747 0.14467 0.0664 0.13194 0.07864 0.14699 C 0.08815 0.15879 0.08112 0.14977 0.08828 0.15555 C 0.09153 0.1581 0.09492 0.16065 0.09791 0.16412 C 0.09922 0.16551 0.10026 0.16736 0.10156 0.16852 C 0.10573 0.17129 0.11315 0.17338 0.11732 0.17708 C 0.11888 0.17847 0.12044 0.18009 0.12213 0.18125 C 0.12461 0.1831 0.12812 0.18449 0.1306 0.18565 C 0.13177 0.18703 0.13294 0.18889 0.13424 0.18981 C 0.13659 0.19166 0.13906 0.19282 0.14153 0.19421 C 0.14271 0.1949 0.14388 0.19583 0.14518 0.19629 C 0.14713 0.19699 0.14922 0.19768 0.15117 0.19861 C 0.15286 0.19907 0.15442 0.2 0.15599 0.20069 C 0.16028 0.20231 0.1651 0.2037 0.16927 0.20486 C 0.17747 0.20717 0.17669 0.20648 0.18385 0.20926 C 0.18541 0.20995 0.18698 0.21111 0.18867 0.21134 C 0.19271 0.2125 0.19674 0.21273 0.20078 0.21365 C 0.21901 0.21736 0.20013 0.21389 0.21653 0.21782 C 0.22018 0.21875 0.22383 0.21921 0.22734 0.2199 C 0.25117 0.23055 0.22643 0.2199 0.2431 0.22639 C 0.24479 0.22708 0.24635 0.22801 0.24791 0.2287 C 0.25 0.2294 0.25195 0.22986 0.25403 0.23078 C 0.2556 0.23148 0.25716 0.23264 0.25885 0.23287 C 0.26732 0.23472 0.27591 0.23472 0.28424 0.23727 C 0.28672 0.23796 0.28906 0.23842 0.29153 0.23935 C 0.2931 0.24004 0.29466 0.2412 0.29635 0.24143 C 0.31067 0.24467 0.32773 0.24676 0.34232 0.24791 L 0.37864 0.25023 C 0.39075 0.24861 0.40286 0.24768 0.41484 0.24583 C 0.41732 0.24537 0.42148 0.24074 0.4233 0.23935 C 0.42448 0.23842 0.42578 0.23796 0.42695 0.23727 C 0.42825 0.23588 0.42942 0.23449 0.4306 0.23287 C 0.43593 0.22615 0.44114 0.21875 0.44518 0.20926 C 0.45013 0.19745 0.44739 0.20324 0.45364 0.19213 L 0.45846 0.17477 C 0.45924 0.17199 0.45963 0.16852 0.4608 0.1662 C 0.46211 0.16412 0.46341 0.16227 0.46445 0.15972 C 0.46627 0.15578 0.4694 0.14699 0.4694 0.14699 L 0.4694 0.14699 " pathEditMode="relative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8335B6-5EE4-BA48-A41C-61D2BBA1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877"/>
            <a:ext cx="7663017" cy="444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AF2E3B6-A1E0-7F48-B001-B6F9C44659C0}"/>
              </a:ext>
            </a:extLst>
          </p:cNvPr>
          <p:cNvSpPr txBox="1"/>
          <p:nvPr/>
        </p:nvSpPr>
        <p:spPr>
          <a:xfrm>
            <a:off x="101944" y="304859"/>
            <a:ext cx="960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rgbClr val="50B4C8"/>
                </a:solidFill>
                <a:latin typeface="Comic Sans MS" panose="030F0902030302020204" pitchFamily="66" charset="0"/>
              </a:rPr>
              <a:t>Copia las preguntas y responde en tu cuaderno de matématicas: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EB862A4-E675-E94C-9C84-A5D8227F1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426" b="64260"/>
          <a:stretch/>
        </p:blipFill>
        <p:spPr>
          <a:xfrm>
            <a:off x="6157575" y="224951"/>
            <a:ext cx="4881517" cy="50571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F44F251-F05A-3A4A-9AFB-BE8802DB81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97" t="50140" r="24883" b="7286"/>
          <a:stretch/>
        </p:blipFill>
        <p:spPr>
          <a:xfrm>
            <a:off x="6999650" y="870695"/>
            <a:ext cx="4458948" cy="57051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C9C92C-C912-AD4F-B86C-A5B09A8AC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61" t="8550" r="1154" b="63962"/>
          <a:stretch/>
        </p:blipFill>
        <p:spPr>
          <a:xfrm>
            <a:off x="6627107" y="674984"/>
            <a:ext cx="5204035" cy="36933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879757F-D47D-B149-9D55-1C9CC2D47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48" y="4899414"/>
            <a:ext cx="10208704" cy="184515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6627599-C409-C543-BFD8-A4BF27D9A4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9514" b="54911"/>
          <a:stretch/>
        </p:blipFill>
        <p:spPr>
          <a:xfrm>
            <a:off x="6457094" y="2151754"/>
            <a:ext cx="5544062" cy="51948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04347BC-085C-0F4C-A0C3-1DF292A446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44" t="58549" r="8615" b="252"/>
          <a:stretch/>
        </p:blipFill>
        <p:spPr>
          <a:xfrm>
            <a:off x="7065395" y="2634096"/>
            <a:ext cx="4506366" cy="49538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FF5B0BF-5FD6-6744-8885-56A873B536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9664" b="2325"/>
          <a:stretch/>
        </p:blipFill>
        <p:spPr>
          <a:xfrm>
            <a:off x="7207583" y="3330327"/>
            <a:ext cx="4623559" cy="8742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29EF904-06AF-0C4F-ACDD-D8CA83CB19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012" t="14649" b="21687"/>
          <a:stretch/>
        </p:blipFill>
        <p:spPr>
          <a:xfrm>
            <a:off x="7517216" y="3944008"/>
            <a:ext cx="3423816" cy="6366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C372F4B-1BAE-A94D-AAF6-429636A9CAE6}"/>
              </a:ext>
            </a:extLst>
          </p:cNvPr>
          <p:cNvSpPr/>
          <p:nvPr/>
        </p:nvSpPr>
        <p:spPr>
          <a:xfrm>
            <a:off x="991648" y="4899414"/>
            <a:ext cx="10208704" cy="1845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C0CC685-39C8-5C4B-B02A-3868F6E7876B}"/>
              </a:ext>
            </a:extLst>
          </p:cNvPr>
          <p:cNvSpPr/>
          <p:nvPr/>
        </p:nvSpPr>
        <p:spPr>
          <a:xfrm>
            <a:off x="7192395" y="3471612"/>
            <a:ext cx="4793573" cy="1146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E6D9C1-4F08-F644-95E5-AF0E8ADBF8BE}"/>
              </a:ext>
            </a:extLst>
          </p:cNvPr>
          <p:cNvSpPr/>
          <p:nvPr/>
        </p:nvSpPr>
        <p:spPr>
          <a:xfrm>
            <a:off x="6457094" y="2151754"/>
            <a:ext cx="5544062" cy="878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C50BAC-5570-2442-84D7-EDA57CF436A9}"/>
              </a:ext>
            </a:extLst>
          </p:cNvPr>
          <p:cNvSpPr/>
          <p:nvPr/>
        </p:nvSpPr>
        <p:spPr>
          <a:xfrm>
            <a:off x="6305266" y="224951"/>
            <a:ext cx="5525876" cy="1098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1665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Metrópoli</Template>
  <TotalTime>273</TotalTime>
  <Words>233</Words>
  <Application>Microsoft Macintosh PowerPoint</Application>
  <PresentationFormat>Panorámica</PresentationFormat>
  <Paragraphs>65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Metropolitano</vt:lpstr>
      <vt:lpstr>Presentación de PowerPoint</vt:lpstr>
      <vt:lpstr>Conozcamos los números ordinales</vt:lpstr>
      <vt:lpstr>¿Para qué sirven los números ordinales?</vt:lpstr>
      <vt:lpstr>Ejercitemos números ordinales: ¿Qué lugares ocupan? </vt:lpstr>
      <vt:lpstr>¿Qué es agregar?</vt:lpstr>
      <vt:lpstr>Ejemplo de agregar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cardinales y concepto de agregar. </dc:title>
  <dc:creator>mis nietos</dc:creator>
  <cp:lastModifiedBy>Juanpi Alvarez</cp:lastModifiedBy>
  <cp:revision>24</cp:revision>
  <dcterms:created xsi:type="dcterms:W3CDTF">2020-05-19T20:43:15Z</dcterms:created>
  <dcterms:modified xsi:type="dcterms:W3CDTF">2020-05-20T02:02:23Z</dcterms:modified>
</cp:coreProperties>
</file>