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96" r:id="rId3"/>
    <p:sldId id="297" r:id="rId4"/>
    <p:sldId id="298" r:id="rId5"/>
    <p:sldId id="260" r:id="rId6"/>
    <p:sldId id="271" r:id="rId7"/>
    <p:sldId id="292" r:id="rId8"/>
    <p:sldId id="258" r:id="rId9"/>
    <p:sldId id="299" r:id="rId10"/>
    <p:sldId id="270" r:id="rId11"/>
    <p:sldId id="300" r:id="rId12"/>
    <p:sldId id="261" r:id="rId13"/>
    <p:sldId id="262" r:id="rId14"/>
    <p:sldId id="295" r:id="rId15"/>
    <p:sldId id="29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ali" panose="020B0604020202020204" charset="-34"/>
      <p:regular r:id="rId26"/>
      <p:bold r:id="rId27"/>
      <p:italic r:id="rId28"/>
      <p:boldItalic r:id="rId29"/>
    </p:embeddedFont>
    <p:embeddedFont>
      <p:font typeface="Mali SemiBold" panose="020B0604020202020204" charset="-34"/>
      <p:regular r:id="rId30"/>
      <p:bold r:id="rId31"/>
      <p:italic r:id="rId32"/>
      <p:boldItalic r:id="rId33"/>
    </p:embeddedFont>
    <p:embeddedFont>
      <p:font typeface="Nunito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4A"/>
    <a:srgbClr val="5FBFC2"/>
    <a:srgbClr val="B34FB1"/>
    <a:srgbClr val="67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0B844-DFF2-44CC-9BAB-0167FC855627}">
  <a:tblStyle styleId="{B1D0B844-DFF2-44CC-9BAB-0167FC855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761"/>
  </p:normalViewPr>
  <p:slideViewPr>
    <p:cSldViewPr snapToGrid="0" snapToObjects="1">
      <p:cViewPr varScale="1">
        <p:scale>
          <a:sx n="64" d="100"/>
          <a:sy n="64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70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52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35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052918" y="911695"/>
            <a:ext cx="517632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Consonante R r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5934636" y="1609829"/>
            <a:ext cx="1407458" cy="64345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7D619-EBD7-404D-9C71-9F9A04C0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7" y="213561"/>
            <a:ext cx="1200099" cy="1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9ED8B185-3F75-9D4A-8511-7C30C7285588}"/>
              </a:ext>
            </a:extLst>
          </p:cNvPr>
          <p:cNvSpPr txBox="1">
            <a:spLocks/>
          </p:cNvSpPr>
          <p:nvPr/>
        </p:nvSpPr>
        <p:spPr>
          <a:xfrm>
            <a:off x="586953" y="3553177"/>
            <a:ext cx="2093494" cy="828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sz="1200" b="1" dirty="0"/>
              <a:t>Primeros básicos A - B - C 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2773806" y="1756452"/>
            <a:ext cx="359638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 </a:t>
            </a:r>
            <a:endParaRPr sz="9600" dirty="0"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2AED232F-4C36-884F-9D3D-04DC267A476E}"/>
              </a:ext>
            </a:extLst>
          </p:cNvPr>
          <p:cNvSpPr txBox="1">
            <a:spLocks/>
          </p:cNvSpPr>
          <p:nvPr/>
        </p:nvSpPr>
        <p:spPr>
          <a:xfrm>
            <a:off x="1575596" y="406503"/>
            <a:ext cx="5992807" cy="586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s-CL" sz="2000" dirty="0"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AEFDA529-2B21-8343-B632-CDD9BBF7C869}"/>
              </a:ext>
            </a:extLst>
          </p:cNvPr>
          <p:cNvSpPr txBox="1">
            <a:spLocks/>
          </p:cNvSpPr>
          <p:nvPr/>
        </p:nvSpPr>
        <p:spPr>
          <a:xfrm>
            <a:off x="1575596" y="1991850"/>
            <a:ext cx="236637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rro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967A7C2-4967-3A4C-8478-1A0E686C2B73}"/>
              </a:ext>
            </a:extLst>
          </p:cNvPr>
          <p:cNvSpPr txBox="1">
            <a:spLocks/>
          </p:cNvSpPr>
          <p:nvPr/>
        </p:nvSpPr>
        <p:spPr>
          <a:xfrm>
            <a:off x="4339833" y="3851833"/>
            <a:ext cx="2231296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chemeClr val="tx1"/>
                </a:solidFill>
              </a:rPr>
              <a:t>ta</a:t>
            </a:r>
            <a:r>
              <a:rPr lang="es-CL" sz="5400" dirty="0">
                <a:solidFill>
                  <a:srgbClr val="FF0000"/>
                </a:solidFill>
              </a:rPr>
              <a:t>rro</a:t>
            </a:r>
            <a:endParaRPr lang="es-CL" sz="5400" dirty="0"/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76;p16">
            <a:extLst>
              <a:ext uri="{FF2B5EF4-FFF2-40B4-BE49-F238E27FC236}">
                <a16:creationId xmlns:a16="http://schemas.microsoft.com/office/drawing/2014/main" id="{11A09F5D-380E-984E-8C59-F17D227B2C45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fuerte al medio de una palabra entre vocales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C1AD54-27C5-DD4C-B383-1521486A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66" y="1118505"/>
            <a:ext cx="2027028" cy="2607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2773806" y="1756452"/>
            <a:ext cx="359638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 </a:t>
            </a:r>
            <a:endParaRPr sz="9600" dirty="0"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2AED232F-4C36-884F-9D3D-04DC267A476E}"/>
              </a:ext>
            </a:extLst>
          </p:cNvPr>
          <p:cNvSpPr txBox="1">
            <a:spLocks/>
          </p:cNvSpPr>
          <p:nvPr/>
        </p:nvSpPr>
        <p:spPr>
          <a:xfrm>
            <a:off x="1575596" y="406503"/>
            <a:ext cx="5992807" cy="586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s-CL" sz="2000" dirty="0"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AEFDA529-2B21-8343-B632-CDD9BBF7C869}"/>
              </a:ext>
            </a:extLst>
          </p:cNvPr>
          <p:cNvSpPr txBox="1">
            <a:spLocks/>
          </p:cNvSpPr>
          <p:nvPr/>
        </p:nvSpPr>
        <p:spPr>
          <a:xfrm>
            <a:off x="1575596" y="1991850"/>
            <a:ext cx="236637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rru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967A7C2-4967-3A4C-8478-1A0E686C2B73}"/>
              </a:ext>
            </a:extLst>
          </p:cNvPr>
          <p:cNvSpPr txBox="1">
            <a:spLocks/>
          </p:cNvSpPr>
          <p:nvPr/>
        </p:nvSpPr>
        <p:spPr>
          <a:xfrm>
            <a:off x="4571999" y="3907774"/>
            <a:ext cx="3394755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chemeClr val="tx1"/>
                </a:solidFill>
              </a:rPr>
              <a:t>se</a:t>
            </a:r>
            <a:r>
              <a:rPr lang="es-CL" sz="5400" dirty="0">
                <a:solidFill>
                  <a:srgbClr val="EB924A"/>
                </a:solidFill>
              </a:rPr>
              <a:t>rru</a:t>
            </a:r>
            <a:r>
              <a:rPr lang="es-CL" sz="5400" dirty="0">
                <a:solidFill>
                  <a:schemeClr val="tx1"/>
                </a:solidFill>
              </a:rPr>
              <a:t>cho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76;p16">
            <a:extLst>
              <a:ext uri="{FF2B5EF4-FFF2-40B4-BE49-F238E27FC236}">
                <a16:creationId xmlns:a16="http://schemas.microsoft.com/office/drawing/2014/main" id="{11A09F5D-380E-984E-8C59-F17D227B2C45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fuerte al medio de una palabra entre vocales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9481C9-B23B-DD49-BCBB-D0D90F60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52" y="1145073"/>
            <a:ext cx="2679825" cy="2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60364" y="546768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La D mayúscula y minúscula en imprenta y manuscrita 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Google Shape;808;p20">
            <a:extLst>
              <a:ext uri="{FF2B5EF4-FFF2-40B4-BE49-F238E27FC236}">
                <a16:creationId xmlns:a16="http://schemas.microsoft.com/office/drawing/2014/main" id="{4ADFEF7E-2F0D-7F44-90CA-FB47FEC35941}"/>
              </a:ext>
            </a:extLst>
          </p:cNvPr>
          <p:cNvSpPr txBox="1">
            <a:spLocks/>
          </p:cNvSpPr>
          <p:nvPr/>
        </p:nvSpPr>
        <p:spPr>
          <a:xfrm>
            <a:off x="5680147" y="2501920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B3168CC7-1124-3948-8095-F11509F68958}"/>
              </a:ext>
            </a:extLst>
          </p:cNvPr>
          <p:cNvSpPr txBox="1">
            <a:spLocks/>
          </p:cNvSpPr>
          <p:nvPr/>
        </p:nvSpPr>
        <p:spPr>
          <a:xfrm>
            <a:off x="5739350" y="3778802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4D66B-F867-1F42-980D-DFFDDDE2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22" y="915884"/>
            <a:ext cx="1324142" cy="1324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9C2467-05F9-4E48-9DE1-6AEB719B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676" y="1087712"/>
            <a:ext cx="1080121" cy="8100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9E40A1-F76B-F341-ACA0-CC344D4F5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222" y="1827264"/>
            <a:ext cx="3041964" cy="3073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8;p20">
            <a:extLst>
              <a:ext uri="{FF2B5EF4-FFF2-40B4-BE49-F238E27FC236}">
                <a16:creationId xmlns:a16="http://schemas.microsoft.com/office/drawing/2014/main" id="{8B5F1841-B9A9-674C-B6F8-A33ADCF6C7A4}"/>
              </a:ext>
            </a:extLst>
          </p:cNvPr>
          <p:cNvSpPr txBox="1">
            <a:spLocks/>
          </p:cNvSpPr>
          <p:nvPr/>
        </p:nvSpPr>
        <p:spPr>
          <a:xfrm>
            <a:off x="5838061" y="1865457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Google Shape;808;p20">
            <a:extLst>
              <a:ext uri="{FF2B5EF4-FFF2-40B4-BE49-F238E27FC236}">
                <a16:creationId xmlns:a16="http://schemas.microsoft.com/office/drawing/2014/main" id="{0FEB8BAC-39C0-8243-B672-E6E6FA829E97}"/>
              </a:ext>
            </a:extLst>
          </p:cNvPr>
          <p:cNvSpPr txBox="1">
            <a:spLocks/>
          </p:cNvSpPr>
          <p:nvPr/>
        </p:nvSpPr>
        <p:spPr>
          <a:xfrm>
            <a:off x="5849206" y="2599774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7C69A2-EC63-C944-B575-8654EF9D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75" y="961592"/>
            <a:ext cx="903865" cy="903865"/>
          </a:xfrm>
          <a:prstGeom prst="rect">
            <a:avLst/>
          </a:prstGeom>
        </p:spPr>
      </p:pic>
      <p:sp>
        <p:nvSpPr>
          <p:cNvPr id="13" name="Google Shape;776;p16">
            <a:extLst>
              <a:ext uri="{FF2B5EF4-FFF2-40B4-BE49-F238E27FC236}">
                <a16:creationId xmlns:a16="http://schemas.microsoft.com/office/drawing/2014/main" id="{9814272C-3252-A549-9FFA-53FE6C2B3F84}"/>
              </a:ext>
            </a:extLst>
          </p:cNvPr>
          <p:cNvSpPr txBox="1">
            <a:spLocks/>
          </p:cNvSpPr>
          <p:nvPr/>
        </p:nvSpPr>
        <p:spPr>
          <a:xfrm>
            <a:off x="403357" y="2454476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manuscrita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lápiz         , al escribirla va tomada de la mano.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617401-BC22-2D45-8D01-0E4E9758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37" y="2979758"/>
            <a:ext cx="551897" cy="413923"/>
          </a:xfrm>
          <a:prstGeom prst="rect">
            <a:avLst/>
          </a:prstGeom>
        </p:spPr>
      </p:pic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CF61255B-AE7C-EE43-AD9F-2EAF505A81BE}"/>
              </a:ext>
            </a:extLst>
          </p:cNvPr>
          <p:cNvSpPr txBox="1">
            <a:spLocks/>
          </p:cNvSpPr>
          <p:nvPr/>
        </p:nvSpPr>
        <p:spPr>
          <a:xfrm>
            <a:off x="403358" y="67436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imprenta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ojo       , la encontramos cuando leemos revistas, diarios, libros, entre otros.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DBFBBAD-2F69-1D4C-B3F4-C6FCB1FF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1" y="1224535"/>
            <a:ext cx="541456" cy="5414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EF8A14-562E-984F-8583-CC27F759CD20}"/>
              </a:ext>
            </a:extLst>
          </p:cNvPr>
          <p:cNvSpPr/>
          <p:nvPr/>
        </p:nvSpPr>
        <p:spPr>
          <a:xfrm>
            <a:off x="311386" y="734786"/>
            <a:ext cx="5036221" cy="146957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A4CA1D-0739-1549-94FE-A5B1AA8721B5}"/>
              </a:ext>
            </a:extLst>
          </p:cNvPr>
          <p:cNvSpPr/>
          <p:nvPr/>
        </p:nvSpPr>
        <p:spPr>
          <a:xfrm>
            <a:off x="283604" y="2566540"/>
            <a:ext cx="5064003" cy="13524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917C8A-6B53-DF45-8094-34F1D0414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365" y="1692598"/>
            <a:ext cx="1602904" cy="15854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3795AC7-B6F1-0F48-9970-483B33DE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950" y="1066045"/>
            <a:ext cx="835404" cy="62655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03214" y="522275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Con ayuda de un adulto, lee las siguientes sílabas y palabras: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BE76A3D1-643C-8041-A08D-E9CA9ECA2DA6}"/>
              </a:ext>
            </a:extLst>
          </p:cNvPr>
          <p:cNvSpPr txBox="1">
            <a:spLocks/>
          </p:cNvSpPr>
          <p:nvPr/>
        </p:nvSpPr>
        <p:spPr>
          <a:xfrm>
            <a:off x="1616540" y="1169289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ri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3FA78702-9172-7945-97AA-32EB66920959}"/>
              </a:ext>
            </a:extLst>
          </p:cNvPr>
          <p:cNvSpPr txBox="1">
            <a:spLocks/>
          </p:cNvSpPr>
          <p:nvPr/>
        </p:nvSpPr>
        <p:spPr>
          <a:xfrm>
            <a:off x="2527785" y="1153211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BAC2D6C6-9803-B343-8E7A-92417899734A}"/>
              </a:ext>
            </a:extLst>
          </p:cNvPr>
          <p:cNvSpPr txBox="1">
            <a:spLocks/>
          </p:cNvSpPr>
          <p:nvPr/>
        </p:nvSpPr>
        <p:spPr>
          <a:xfrm>
            <a:off x="4571999" y="1139247"/>
            <a:ext cx="6745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re</a:t>
            </a:r>
          </a:p>
        </p:txBody>
      </p:sp>
      <p:sp>
        <p:nvSpPr>
          <p:cNvPr id="18" name="Google Shape;783;p17">
            <a:extLst>
              <a:ext uri="{FF2B5EF4-FFF2-40B4-BE49-F238E27FC236}">
                <a16:creationId xmlns:a16="http://schemas.microsoft.com/office/drawing/2014/main" id="{CF548E09-69B4-D948-9F53-CD259B108DFA}"/>
              </a:ext>
            </a:extLst>
          </p:cNvPr>
          <p:cNvSpPr txBox="1">
            <a:spLocks/>
          </p:cNvSpPr>
          <p:nvPr/>
        </p:nvSpPr>
        <p:spPr>
          <a:xfrm>
            <a:off x="3551253" y="1139248"/>
            <a:ext cx="66087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ro</a:t>
            </a:r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90041290-C34E-4049-B6A6-F54197E49C50}"/>
              </a:ext>
            </a:extLst>
          </p:cNvPr>
          <p:cNvSpPr txBox="1">
            <a:spLocks/>
          </p:cNvSpPr>
          <p:nvPr/>
        </p:nvSpPr>
        <p:spPr>
          <a:xfrm>
            <a:off x="5523868" y="1153211"/>
            <a:ext cx="75514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ru</a:t>
            </a:r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2D96DFC4-B986-AC4C-B856-9EFD091716C5}"/>
              </a:ext>
            </a:extLst>
          </p:cNvPr>
          <p:cNvSpPr txBox="1">
            <a:spLocks/>
          </p:cNvSpPr>
          <p:nvPr/>
        </p:nvSpPr>
        <p:spPr>
          <a:xfrm>
            <a:off x="1576880" y="1655715"/>
            <a:ext cx="6853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er</a:t>
            </a:r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3FD4F090-1144-DF4F-AE7E-F54DEB9FBF46}"/>
              </a:ext>
            </a:extLst>
          </p:cNvPr>
          <p:cNvSpPr txBox="1">
            <a:spLocks/>
          </p:cNvSpPr>
          <p:nvPr/>
        </p:nvSpPr>
        <p:spPr>
          <a:xfrm>
            <a:off x="2530505" y="1655714"/>
            <a:ext cx="68258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ur</a:t>
            </a:r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C5B20A66-40A9-AB48-B731-2400D9D1CF6E}"/>
              </a:ext>
            </a:extLst>
          </p:cNvPr>
          <p:cNvSpPr txBox="1">
            <a:spLocks/>
          </p:cNvSpPr>
          <p:nvPr/>
        </p:nvSpPr>
        <p:spPr>
          <a:xfrm>
            <a:off x="3592315" y="1660115"/>
            <a:ext cx="58241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5E40A61A-4E1D-704F-B2B2-308D87CF3E42}"/>
              </a:ext>
            </a:extLst>
          </p:cNvPr>
          <p:cNvSpPr txBox="1">
            <a:spLocks/>
          </p:cNvSpPr>
          <p:nvPr/>
        </p:nvSpPr>
        <p:spPr>
          <a:xfrm>
            <a:off x="4572000" y="1655714"/>
            <a:ext cx="674502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34" name="Google Shape;783;p17">
            <a:extLst>
              <a:ext uri="{FF2B5EF4-FFF2-40B4-BE49-F238E27FC236}">
                <a16:creationId xmlns:a16="http://schemas.microsoft.com/office/drawing/2014/main" id="{D329C071-604C-734A-935A-B65882625CC2}"/>
              </a:ext>
            </a:extLst>
          </p:cNvPr>
          <p:cNvSpPr txBox="1">
            <a:spLocks/>
          </p:cNvSpPr>
          <p:nvPr/>
        </p:nvSpPr>
        <p:spPr>
          <a:xfrm>
            <a:off x="5554525" y="1655714"/>
            <a:ext cx="724490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35" name="Google Shape;783;p17">
            <a:extLst>
              <a:ext uri="{FF2B5EF4-FFF2-40B4-BE49-F238E27FC236}">
                <a16:creationId xmlns:a16="http://schemas.microsoft.com/office/drawing/2014/main" id="{3A67EA6A-767B-CB40-A721-BF1438805F4D}"/>
              </a:ext>
            </a:extLst>
          </p:cNvPr>
          <p:cNvSpPr txBox="1">
            <a:spLocks/>
          </p:cNvSpPr>
          <p:nvPr/>
        </p:nvSpPr>
        <p:spPr>
          <a:xfrm>
            <a:off x="1225712" y="2415360"/>
            <a:ext cx="1987376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ramada</a:t>
            </a:r>
          </a:p>
        </p:txBody>
      </p:sp>
      <p:sp>
        <p:nvSpPr>
          <p:cNvPr id="37" name="Google Shape;783;p17">
            <a:extLst>
              <a:ext uri="{FF2B5EF4-FFF2-40B4-BE49-F238E27FC236}">
                <a16:creationId xmlns:a16="http://schemas.microsoft.com/office/drawing/2014/main" id="{F9C6892C-BBF2-CD47-AE28-4C1D78FD58E3}"/>
              </a:ext>
            </a:extLst>
          </p:cNvPr>
          <p:cNvSpPr txBox="1">
            <a:spLocks/>
          </p:cNvSpPr>
          <p:nvPr/>
        </p:nvSpPr>
        <p:spPr>
          <a:xfrm>
            <a:off x="3448767" y="2449531"/>
            <a:ext cx="1543962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rueda</a:t>
            </a:r>
          </a:p>
        </p:txBody>
      </p:sp>
      <p:sp>
        <p:nvSpPr>
          <p:cNvPr id="38" name="Google Shape;783;p17">
            <a:extLst>
              <a:ext uri="{FF2B5EF4-FFF2-40B4-BE49-F238E27FC236}">
                <a16:creationId xmlns:a16="http://schemas.microsoft.com/office/drawing/2014/main" id="{63457AF5-623C-F649-8260-0FE3983D57D5}"/>
              </a:ext>
            </a:extLst>
          </p:cNvPr>
          <p:cNvSpPr txBox="1">
            <a:spLocks/>
          </p:cNvSpPr>
          <p:nvPr/>
        </p:nvSpPr>
        <p:spPr>
          <a:xfrm>
            <a:off x="5228408" y="2415360"/>
            <a:ext cx="1710301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aroma</a:t>
            </a:r>
          </a:p>
        </p:txBody>
      </p:sp>
      <p:sp>
        <p:nvSpPr>
          <p:cNvPr id="40" name="Google Shape;783;p17">
            <a:extLst>
              <a:ext uri="{FF2B5EF4-FFF2-40B4-BE49-F238E27FC236}">
                <a16:creationId xmlns:a16="http://schemas.microsoft.com/office/drawing/2014/main" id="{10BE8A88-845E-4C40-B7F8-E1903C320AEC}"/>
              </a:ext>
            </a:extLst>
          </p:cNvPr>
          <p:cNvSpPr txBox="1">
            <a:spLocks/>
          </p:cNvSpPr>
          <p:nvPr/>
        </p:nvSpPr>
        <p:spPr>
          <a:xfrm>
            <a:off x="1092708" y="2846192"/>
            <a:ext cx="23262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carruaje</a:t>
            </a:r>
          </a:p>
        </p:txBody>
      </p:sp>
      <p:sp>
        <p:nvSpPr>
          <p:cNvPr id="41" name="Google Shape;783;p17">
            <a:extLst>
              <a:ext uri="{FF2B5EF4-FFF2-40B4-BE49-F238E27FC236}">
                <a16:creationId xmlns:a16="http://schemas.microsoft.com/office/drawing/2014/main" id="{6F20EB3B-256E-1B46-B332-F36D8BBA50A5}"/>
              </a:ext>
            </a:extLst>
          </p:cNvPr>
          <p:cNvSpPr txBox="1">
            <a:spLocks/>
          </p:cNvSpPr>
          <p:nvPr/>
        </p:nvSpPr>
        <p:spPr>
          <a:xfrm>
            <a:off x="3603386" y="2852761"/>
            <a:ext cx="1492018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perro</a:t>
            </a:r>
          </a:p>
        </p:txBody>
      </p:sp>
      <p:sp>
        <p:nvSpPr>
          <p:cNvPr id="42" name="Google Shape;783;p17">
            <a:extLst>
              <a:ext uri="{FF2B5EF4-FFF2-40B4-BE49-F238E27FC236}">
                <a16:creationId xmlns:a16="http://schemas.microsoft.com/office/drawing/2014/main" id="{F96D9365-D3D9-3A4F-8B46-117736E29042}"/>
              </a:ext>
            </a:extLst>
          </p:cNvPr>
          <p:cNvSpPr txBox="1">
            <a:spLocks/>
          </p:cNvSpPr>
          <p:nvPr/>
        </p:nvSpPr>
        <p:spPr>
          <a:xfrm>
            <a:off x="5554525" y="2867583"/>
            <a:ext cx="133280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aro</a:t>
            </a:r>
          </a:p>
        </p:txBody>
      </p:sp>
      <p:sp>
        <p:nvSpPr>
          <p:cNvPr id="44" name="Google Shape;783;p17">
            <a:extLst>
              <a:ext uri="{FF2B5EF4-FFF2-40B4-BE49-F238E27FC236}">
                <a16:creationId xmlns:a16="http://schemas.microsoft.com/office/drawing/2014/main" id="{88C0A9F6-AB37-4F49-9BA4-D67B43A1DF70}"/>
              </a:ext>
            </a:extLst>
          </p:cNvPr>
          <p:cNvSpPr txBox="1">
            <a:spLocks/>
          </p:cNvSpPr>
          <p:nvPr/>
        </p:nvSpPr>
        <p:spPr>
          <a:xfrm>
            <a:off x="1161365" y="4057321"/>
            <a:ext cx="577734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3200" dirty="0">
                <a:solidFill>
                  <a:srgbClr val="FF0000"/>
                </a:solidFill>
              </a:rPr>
              <a:t>L</a:t>
            </a:r>
            <a:r>
              <a:rPr lang="es-CL" sz="3200" dirty="0">
                <a:solidFill>
                  <a:schemeClr val="tx1"/>
                </a:solidFill>
              </a:rPr>
              <a:t>a</a:t>
            </a:r>
            <a:r>
              <a:rPr lang="es-CL" sz="3200" dirty="0">
                <a:solidFill>
                  <a:srgbClr val="FF0000"/>
                </a:solidFill>
              </a:rPr>
              <a:t> </a:t>
            </a:r>
            <a:r>
              <a:rPr lang="es-CL" sz="3200" dirty="0">
                <a:solidFill>
                  <a:schemeClr val="tx1"/>
                </a:solidFill>
              </a:rPr>
              <a:t>rana rema en el río.</a:t>
            </a:r>
          </a:p>
          <a:p>
            <a:r>
              <a:rPr lang="es-CL" sz="3200" dirty="0">
                <a:solidFill>
                  <a:srgbClr val="FF0000"/>
                </a:solidFill>
              </a:rPr>
              <a:t>R</a:t>
            </a:r>
            <a:r>
              <a:rPr lang="es-CL" sz="3200" dirty="0">
                <a:solidFill>
                  <a:schemeClr val="tx1"/>
                </a:solidFill>
              </a:rPr>
              <a:t>osa come su comida.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6E566B-35C8-E846-9685-488FEE127543}"/>
              </a:ext>
            </a:extLst>
          </p:cNvPr>
          <p:cNvSpPr/>
          <p:nvPr/>
        </p:nvSpPr>
        <p:spPr>
          <a:xfrm>
            <a:off x="1528744" y="1151597"/>
            <a:ext cx="4750272" cy="102412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B06493F-AD5D-8C49-A3BC-02E13081AB11}"/>
              </a:ext>
            </a:extLst>
          </p:cNvPr>
          <p:cNvSpPr/>
          <p:nvPr/>
        </p:nvSpPr>
        <p:spPr>
          <a:xfrm>
            <a:off x="948210" y="2358650"/>
            <a:ext cx="6123503" cy="104864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1EE4957-FD81-BF41-81F0-77599E4B3B2D}"/>
              </a:ext>
            </a:extLst>
          </p:cNvPr>
          <p:cNvSpPr/>
          <p:nvPr/>
        </p:nvSpPr>
        <p:spPr>
          <a:xfrm>
            <a:off x="990615" y="3590223"/>
            <a:ext cx="5948094" cy="11480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85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E4FA0-048B-444C-87A9-9D2946A3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14" y="921986"/>
            <a:ext cx="5818571" cy="2416659"/>
          </a:xfrm>
          <a:prstGeom prst="rect">
            <a:avLst/>
          </a:prstGeom>
        </p:spPr>
      </p:pic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4BC1F6E-2B4F-AD45-BEE2-7B36E6281B41}"/>
              </a:ext>
            </a:extLst>
          </p:cNvPr>
          <p:cNvSpPr txBox="1">
            <a:spLocks/>
          </p:cNvSpPr>
          <p:nvPr/>
        </p:nvSpPr>
        <p:spPr>
          <a:xfrm>
            <a:off x="2107323" y="2758745"/>
            <a:ext cx="492935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¡Nos vemos!</a:t>
            </a:r>
          </a:p>
        </p:txBody>
      </p:sp>
    </p:spTree>
    <p:extLst>
      <p:ext uri="{BB962C8B-B14F-4D97-AF65-F5344CB8AC3E}">
        <p14:creationId xmlns:p14="http://schemas.microsoft.com/office/powerpoint/2010/main" val="647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C4B7CB7-F7AE-2341-9670-889B7FE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479" y="655729"/>
            <a:ext cx="5838300" cy="819900"/>
          </a:xfrm>
        </p:spPr>
        <p:txBody>
          <a:bodyPr/>
          <a:lstStyle/>
          <a:p>
            <a:r>
              <a:rPr lang="es-CL" dirty="0"/>
              <a:t>¿Cómo suena la letra R r?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ECC27FB-077C-CC41-9ECC-1B2580038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  <p:sp>
        <p:nvSpPr>
          <p:cNvPr id="4" name="Google Shape;783;p17">
            <a:extLst>
              <a:ext uri="{FF2B5EF4-FFF2-40B4-BE49-F238E27FC236}">
                <a16:creationId xmlns:a16="http://schemas.microsoft.com/office/drawing/2014/main" id="{B8BC88FD-A53E-E949-9B5C-649009DAE09C}"/>
              </a:ext>
            </a:extLst>
          </p:cNvPr>
          <p:cNvSpPr txBox="1">
            <a:spLocks/>
          </p:cNvSpPr>
          <p:nvPr/>
        </p:nvSpPr>
        <p:spPr>
          <a:xfrm>
            <a:off x="1670483" y="1210977"/>
            <a:ext cx="6021234" cy="12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just"/>
            <a:r>
              <a:rPr lang="es-CL" dirty="0"/>
              <a:t>La letra </a:t>
            </a:r>
            <a:r>
              <a:rPr lang="es-CL" dirty="0">
                <a:solidFill>
                  <a:srgbClr val="FF0000"/>
                </a:solidFill>
              </a:rPr>
              <a:t>R r </a:t>
            </a:r>
            <a:r>
              <a:rPr lang="es-CL" dirty="0"/>
              <a:t>suena </a:t>
            </a:r>
            <a:r>
              <a:rPr lang="es-CL" i="1" u="sng" dirty="0">
                <a:solidFill>
                  <a:schemeClr val="accent5"/>
                </a:solidFill>
              </a:rPr>
              <a:t>fuerte</a:t>
            </a:r>
            <a:r>
              <a:rPr lang="es-CL" dirty="0"/>
              <a:t> al </a:t>
            </a:r>
            <a:r>
              <a:rPr lang="es-CL" u="sng" dirty="0">
                <a:solidFill>
                  <a:schemeClr val="bg2"/>
                </a:solidFill>
              </a:rPr>
              <a:t>inicio</a:t>
            </a:r>
            <a:r>
              <a:rPr lang="es-CL" dirty="0">
                <a:solidFill>
                  <a:schemeClr val="bg2"/>
                </a:solidFill>
              </a:rPr>
              <a:t> </a:t>
            </a:r>
            <a:r>
              <a:rPr lang="es-CL" dirty="0"/>
              <a:t>de una palabra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B64DC7D-7E28-4B4D-9DDC-BF65940527EA}"/>
              </a:ext>
            </a:extLst>
          </p:cNvPr>
          <p:cNvSpPr txBox="1">
            <a:spLocks/>
          </p:cNvSpPr>
          <p:nvPr/>
        </p:nvSpPr>
        <p:spPr>
          <a:xfrm>
            <a:off x="2333543" y="3009150"/>
            <a:ext cx="1018732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>
                <a:solidFill>
                  <a:schemeClr val="accent1"/>
                </a:solidFill>
              </a:rPr>
              <a:t>R</a:t>
            </a:r>
            <a:r>
              <a:rPr lang="es-CL" dirty="0"/>
              <a:t>aúl 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BF18482-82CA-C744-9ED6-3801FA99D7D6}"/>
              </a:ext>
            </a:extLst>
          </p:cNvPr>
          <p:cNvSpPr txBox="1">
            <a:spLocks/>
          </p:cNvSpPr>
          <p:nvPr/>
        </p:nvSpPr>
        <p:spPr>
          <a:xfrm>
            <a:off x="5560836" y="3009150"/>
            <a:ext cx="1243375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>
                <a:solidFill>
                  <a:schemeClr val="accent1"/>
                </a:solidFill>
              </a:rPr>
              <a:t>r</a:t>
            </a:r>
            <a:r>
              <a:rPr lang="es-CL" dirty="0"/>
              <a:t>ueda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EAC856-67D5-EC4E-BE0A-26C7F29D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57" y="2649817"/>
            <a:ext cx="1070160" cy="10701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B29AAD-7015-7B46-8489-A865695F0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67328" y="2524687"/>
            <a:ext cx="671508" cy="12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C4B7CB7-F7AE-2341-9670-889B7FE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479" y="655729"/>
            <a:ext cx="5838300" cy="819900"/>
          </a:xfrm>
        </p:spPr>
        <p:txBody>
          <a:bodyPr/>
          <a:lstStyle/>
          <a:p>
            <a:r>
              <a:rPr lang="es-CL" dirty="0"/>
              <a:t>¿Cómo suena la letra R r?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ECC27FB-077C-CC41-9ECC-1B2580038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4" name="Google Shape;783;p17">
            <a:extLst>
              <a:ext uri="{FF2B5EF4-FFF2-40B4-BE49-F238E27FC236}">
                <a16:creationId xmlns:a16="http://schemas.microsoft.com/office/drawing/2014/main" id="{B8BC88FD-A53E-E949-9B5C-649009DAE09C}"/>
              </a:ext>
            </a:extLst>
          </p:cNvPr>
          <p:cNvSpPr txBox="1">
            <a:spLocks/>
          </p:cNvSpPr>
          <p:nvPr/>
        </p:nvSpPr>
        <p:spPr>
          <a:xfrm>
            <a:off x="1670483" y="1210977"/>
            <a:ext cx="6021234" cy="12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just"/>
            <a:r>
              <a:rPr lang="es-CL" dirty="0"/>
              <a:t>La letra </a:t>
            </a:r>
            <a:r>
              <a:rPr lang="es-CL" dirty="0">
                <a:solidFill>
                  <a:srgbClr val="FF0000"/>
                </a:solidFill>
              </a:rPr>
              <a:t>r </a:t>
            </a:r>
            <a:r>
              <a:rPr lang="es-CL" dirty="0"/>
              <a:t>suena </a:t>
            </a:r>
            <a:r>
              <a:rPr lang="es-CL" i="1" u="sng" dirty="0">
                <a:solidFill>
                  <a:schemeClr val="accent5"/>
                </a:solidFill>
              </a:rPr>
              <a:t>suave</a:t>
            </a:r>
            <a:r>
              <a:rPr lang="es-CL" dirty="0"/>
              <a:t> al </a:t>
            </a:r>
            <a:r>
              <a:rPr lang="es-CL" u="sng" dirty="0">
                <a:solidFill>
                  <a:schemeClr val="bg2"/>
                </a:solidFill>
              </a:rPr>
              <a:t>medio</a:t>
            </a:r>
            <a:r>
              <a:rPr lang="es-CL" dirty="0">
                <a:solidFill>
                  <a:schemeClr val="bg2"/>
                </a:solidFill>
              </a:rPr>
              <a:t> </a:t>
            </a:r>
            <a:r>
              <a:rPr lang="es-CL" dirty="0"/>
              <a:t>de una palabra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B64DC7D-7E28-4B4D-9DDC-BF65940527EA}"/>
              </a:ext>
            </a:extLst>
          </p:cNvPr>
          <p:cNvSpPr txBox="1">
            <a:spLocks/>
          </p:cNvSpPr>
          <p:nvPr/>
        </p:nvSpPr>
        <p:spPr>
          <a:xfrm>
            <a:off x="2467451" y="3009150"/>
            <a:ext cx="1271629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/>
              <a:t>a</a:t>
            </a:r>
            <a:r>
              <a:rPr lang="es-CL" dirty="0">
                <a:solidFill>
                  <a:schemeClr val="accent1"/>
                </a:solidFill>
              </a:rPr>
              <a:t>r</a:t>
            </a:r>
            <a:r>
              <a:rPr lang="es-CL" dirty="0"/>
              <a:t>dilla 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BF18482-82CA-C744-9ED6-3801FA99D7D6}"/>
              </a:ext>
            </a:extLst>
          </p:cNvPr>
          <p:cNvSpPr txBox="1">
            <a:spLocks/>
          </p:cNvSpPr>
          <p:nvPr/>
        </p:nvSpPr>
        <p:spPr>
          <a:xfrm>
            <a:off x="5560836" y="3009150"/>
            <a:ext cx="1374118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/>
              <a:t>co</a:t>
            </a:r>
            <a:r>
              <a:rPr lang="es-CL" dirty="0">
                <a:solidFill>
                  <a:schemeClr val="accent1"/>
                </a:solidFill>
              </a:rPr>
              <a:t>r</a:t>
            </a:r>
            <a:r>
              <a:rPr lang="es-CL" dirty="0"/>
              <a:t>ona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2AB586-D957-EF40-AC19-9CAEBC47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53" y="2649817"/>
            <a:ext cx="1184599" cy="12109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637F8F-2D1B-1A4D-BB00-6084E03A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98" y="2266469"/>
            <a:ext cx="1977671" cy="19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C4B7CB7-F7AE-2341-9670-889B7FE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479" y="655729"/>
            <a:ext cx="5838300" cy="819900"/>
          </a:xfrm>
        </p:spPr>
        <p:txBody>
          <a:bodyPr/>
          <a:lstStyle/>
          <a:p>
            <a:r>
              <a:rPr lang="es-CL" dirty="0"/>
              <a:t>¿Cómo suena la letra R r?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ECC27FB-077C-CC41-9ECC-1B2580038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sp>
        <p:nvSpPr>
          <p:cNvPr id="4" name="Google Shape;783;p17">
            <a:extLst>
              <a:ext uri="{FF2B5EF4-FFF2-40B4-BE49-F238E27FC236}">
                <a16:creationId xmlns:a16="http://schemas.microsoft.com/office/drawing/2014/main" id="{B8BC88FD-A53E-E949-9B5C-649009DAE09C}"/>
              </a:ext>
            </a:extLst>
          </p:cNvPr>
          <p:cNvSpPr txBox="1">
            <a:spLocks/>
          </p:cNvSpPr>
          <p:nvPr/>
        </p:nvSpPr>
        <p:spPr>
          <a:xfrm>
            <a:off x="1670483" y="1210977"/>
            <a:ext cx="6021234" cy="12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just"/>
            <a:r>
              <a:rPr lang="es-CL" dirty="0"/>
              <a:t>La letra </a:t>
            </a:r>
            <a:r>
              <a:rPr lang="es-CL" dirty="0">
                <a:solidFill>
                  <a:srgbClr val="FF0000"/>
                </a:solidFill>
              </a:rPr>
              <a:t>rr </a:t>
            </a:r>
            <a:r>
              <a:rPr lang="es-CL" dirty="0"/>
              <a:t>suena </a:t>
            </a:r>
            <a:r>
              <a:rPr lang="es-CL" i="1" u="sng" dirty="0">
                <a:solidFill>
                  <a:schemeClr val="accent5"/>
                </a:solidFill>
              </a:rPr>
              <a:t>fuerte</a:t>
            </a:r>
            <a:r>
              <a:rPr lang="es-CL" dirty="0"/>
              <a:t> al </a:t>
            </a:r>
            <a:r>
              <a:rPr lang="es-CL" u="sng" dirty="0">
                <a:solidFill>
                  <a:schemeClr val="bg2"/>
                </a:solidFill>
              </a:rPr>
              <a:t>medio</a:t>
            </a:r>
            <a:r>
              <a:rPr lang="es-CL" dirty="0">
                <a:solidFill>
                  <a:schemeClr val="bg2"/>
                </a:solidFill>
              </a:rPr>
              <a:t> </a:t>
            </a:r>
            <a:r>
              <a:rPr lang="es-CL" dirty="0"/>
              <a:t>de una palabra entre vocales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B64DC7D-7E28-4B4D-9DDC-BF65940527EA}"/>
              </a:ext>
            </a:extLst>
          </p:cNvPr>
          <p:cNvSpPr txBox="1">
            <a:spLocks/>
          </p:cNvSpPr>
          <p:nvPr/>
        </p:nvSpPr>
        <p:spPr>
          <a:xfrm>
            <a:off x="2553077" y="3012550"/>
            <a:ext cx="1494361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/>
              <a:t>ca</a:t>
            </a:r>
            <a:r>
              <a:rPr lang="es-CL" dirty="0">
                <a:solidFill>
                  <a:schemeClr val="accent1"/>
                </a:solidFill>
              </a:rPr>
              <a:t>rr</a:t>
            </a:r>
            <a:r>
              <a:rPr lang="es-CL" dirty="0"/>
              <a:t>eta 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BF18482-82CA-C744-9ED6-3801FA99D7D6}"/>
              </a:ext>
            </a:extLst>
          </p:cNvPr>
          <p:cNvSpPr txBox="1">
            <a:spLocks/>
          </p:cNvSpPr>
          <p:nvPr/>
        </p:nvSpPr>
        <p:spPr>
          <a:xfrm>
            <a:off x="5560836" y="3009150"/>
            <a:ext cx="1763417" cy="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>
              <a:buNone/>
            </a:pPr>
            <a:r>
              <a:rPr lang="es-CL" dirty="0"/>
              <a:t>guita</a:t>
            </a:r>
            <a:r>
              <a:rPr lang="es-CL" dirty="0">
                <a:solidFill>
                  <a:schemeClr val="accent1"/>
                </a:solidFill>
              </a:rPr>
              <a:t>rr</a:t>
            </a:r>
            <a:r>
              <a:rPr lang="es-CL" dirty="0"/>
              <a:t>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E16EC8-5F65-0A4E-853D-FD4FEC0B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61" y="2725528"/>
            <a:ext cx="1210045" cy="9187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3E3E36-85C8-7B4E-8FE6-E416079CA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5502"/>
            <a:ext cx="1517021" cy="15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2640448" y="2921172"/>
            <a:ext cx="357116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187502A5-C797-7C4B-A299-EB29C2EE032C}"/>
              </a:ext>
            </a:extLst>
          </p:cNvPr>
          <p:cNvSpPr txBox="1">
            <a:spLocks/>
          </p:cNvSpPr>
          <p:nvPr/>
        </p:nvSpPr>
        <p:spPr>
          <a:xfrm>
            <a:off x="1616695" y="1955048"/>
            <a:ext cx="6503894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Vocabulario visual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3;p17">
            <a:extLst>
              <a:ext uri="{FF2B5EF4-FFF2-40B4-BE49-F238E27FC236}">
                <a16:creationId xmlns:a16="http://schemas.microsoft.com/office/drawing/2014/main" id="{302E46A4-8D29-DF40-A4AE-901B63AFD76F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ra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D47D4F65-CE06-664A-8F70-B5BEDE515B6C}"/>
              </a:ext>
            </a:extLst>
          </p:cNvPr>
          <p:cNvSpPr txBox="1">
            <a:spLocks/>
          </p:cNvSpPr>
          <p:nvPr/>
        </p:nvSpPr>
        <p:spPr>
          <a:xfrm>
            <a:off x="4785317" y="3151650"/>
            <a:ext cx="2338065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67BF43"/>
                </a:solidFill>
              </a:rPr>
              <a:t>ra</a:t>
            </a:r>
            <a:r>
              <a:rPr lang="es-CL" sz="5400" dirty="0">
                <a:solidFill>
                  <a:schemeClr val="tx1"/>
                </a:solidFill>
              </a:rPr>
              <a:t>tón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AB408B5C-7312-D84E-B23A-6F3E951EE709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fuerte al inicio de una palabra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C6BE39-0963-BF4C-B5B1-6B8D0F5F6029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BB0320-33D8-E546-B0F0-26501FA1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4980"/>
            <a:ext cx="2764700" cy="2726225"/>
          </a:xfrm>
          <a:prstGeom prst="rect">
            <a:avLst/>
          </a:prstGeom>
        </p:spPr>
      </p:pic>
      <p:sp>
        <p:nvSpPr>
          <p:cNvPr id="9" name="Google Shape;776;p16">
            <a:extLst>
              <a:ext uri="{FF2B5EF4-FFF2-40B4-BE49-F238E27FC236}">
                <a16:creationId xmlns:a16="http://schemas.microsoft.com/office/drawing/2014/main" id="{DD942056-E535-B848-B7C2-8DC3486DBEBB}"/>
              </a:ext>
            </a:extLst>
          </p:cNvPr>
          <p:cNvSpPr txBox="1">
            <a:spLocks/>
          </p:cNvSpPr>
          <p:nvPr/>
        </p:nvSpPr>
        <p:spPr>
          <a:xfrm>
            <a:off x="-699285" y="288755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BE435568-4FB9-3A41-9129-F95F97AC456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9D979FEF-EB9A-DA48-9040-6409C53190B5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Ro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C9039BD0-93EC-D24D-9462-54DE3081A9F7}"/>
              </a:ext>
            </a:extLst>
          </p:cNvPr>
          <p:cNvSpPr txBox="1">
            <a:spLocks/>
          </p:cNvSpPr>
          <p:nvPr/>
        </p:nvSpPr>
        <p:spPr>
          <a:xfrm>
            <a:off x="3941974" y="3292003"/>
            <a:ext cx="2924269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B34FB1"/>
                </a:solidFill>
              </a:rPr>
              <a:t>Ro</a:t>
            </a:r>
            <a:r>
              <a:rPr lang="es-CL" sz="5400" dirty="0">
                <a:solidFill>
                  <a:schemeClr val="tx1"/>
                </a:solidFill>
              </a:rPr>
              <a:t>berto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9B37E449-A9A7-9542-8F6F-AF6E4B16944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404A2D-4CDE-CE42-A8C8-55680068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53633" y="288757"/>
            <a:ext cx="1543580" cy="2783645"/>
          </a:xfrm>
          <a:prstGeom prst="rect">
            <a:avLst/>
          </a:prstGeom>
        </p:spPr>
      </p:pic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2F5661CE-2158-8F41-9DFE-B6073EFCD943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fuerte al inicio de una palabra</a:t>
            </a:r>
          </a:p>
        </p:txBody>
      </p:sp>
    </p:spTree>
    <p:extLst>
      <p:ext uri="{BB962C8B-B14F-4D97-AF65-F5344CB8AC3E}">
        <p14:creationId xmlns:p14="http://schemas.microsoft.com/office/powerpoint/2010/main" val="104607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2326546" y="1991850"/>
            <a:ext cx="175239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 err="1"/>
              <a:t>ra</a:t>
            </a:r>
            <a:endParaRPr sz="9600" dirty="0"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EB58A386-69F1-4445-AA91-ED7594B20996}"/>
              </a:ext>
            </a:extLst>
          </p:cNvPr>
          <p:cNvSpPr txBox="1">
            <a:spLocks/>
          </p:cNvSpPr>
          <p:nvPr/>
        </p:nvSpPr>
        <p:spPr>
          <a:xfrm>
            <a:off x="4701525" y="3478705"/>
            <a:ext cx="1883148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chemeClr val="tx1"/>
                </a:solidFill>
              </a:rPr>
              <a:t>pe</a:t>
            </a:r>
            <a:r>
              <a:rPr lang="es-CL" sz="5400" dirty="0">
                <a:solidFill>
                  <a:srgbClr val="5FBFC2"/>
                </a:solidFill>
              </a:rPr>
              <a:t>ra</a:t>
            </a:r>
          </a:p>
        </p:txBody>
      </p:sp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7C02A95C-6E8F-B94E-B04A-1FF6078B32F8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 </a:t>
            </a:r>
          </a:p>
        </p:txBody>
      </p:sp>
      <p:sp>
        <p:nvSpPr>
          <p:cNvPr id="11" name="Google Shape;1079;p40">
            <a:extLst>
              <a:ext uri="{FF2B5EF4-FFF2-40B4-BE49-F238E27FC236}">
                <a16:creationId xmlns:a16="http://schemas.microsoft.com/office/drawing/2014/main" id="{64C61905-ACE2-3143-ABF3-004B420E10B1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76;p16">
            <a:extLst>
              <a:ext uri="{FF2B5EF4-FFF2-40B4-BE49-F238E27FC236}">
                <a16:creationId xmlns:a16="http://schemas.microsoft.com/office/drawing/2014/main" id="{75EFAA75-EF05-2646-A81D-EB832A71A4EE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suave al medio de una palabra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370EBC-A4DA-0240-A77C-B6582CCF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55" y="1501883"/>
            <a:ext cx="3114239" cy="1976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2326546" y="1991850"/>
            <a:ext cx="175239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re</a:t>
            </a:r>
            <a:endParaRPr sz="9600" dirty="0"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EB58A386-69F1-4445-AA91-ED7594B20996}"/>
              </a:ext>
            </a:extLst>
          </p:cNvPr>
          <p:cNvSpPr txBox="1">
            <a:spLocks/>
          </p:cNvSpPr>
          <p:nvPr/>
        </p:nvSpPr>
        <p:spPr>
          <a:xfrm>
            <a:off x="4701525" y="3478705"/>
            <a:ext cx="1883148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chemeClr val="tx1"/>
                </a:solidFill>
              </a:rPr>
              <a:t>o</a:t>
            </a:r>
            <a:r>
              <a:rPr lang="es-CL" sz="5400" dirty="0">
                <a:solidFill>
                  <a:srgbClr val="5FBFC2"/>
                </a:solidFill>
              </a:rPr>
              <a:t>re</a:t>
            </a:r>
            <a:r>
              <a:rPr lang="es-CL" sz="5400" dirty="0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7C02A95C-6E8F-B94E-B04A-1FF6078B32F8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 </a:t>
            </a:r>
          </a:p>
        </p:txBody>
      </p:sp>
      <p:sp>
        <p:nvSpPr>
          <p:cNvPr id="11" name="Google Shape;1079;p40">
            <a:extLst>
              <a:ext uri="{FF2B5EF4-FFF2-40B4-BE49-F238E27FC236}">
                <a16:creationId xmlns:a16="http://schemas.microsoft.com/office/drawing/2014/main" id="{64C61905-ACE2-3143-ABF3-004B420E10B1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76;p16">
            <a:extLst>
              <a:ext uri="{FF2B5EF4-FFF2-40B4-BE49-F238E27FC236}">
                <a16:creationId xmlns:a16="http://schemas.microsoft.com/office/drawing/2014/main" id="{75EFAA75-EF05-2646-A81D-EB832A71A4EE}"/>
              </a:ext>
            </a:extLst>
          </p:cNvPr>
          <p:cNvSpPr txBox="1">
            <a:spLocks/>
          </p:cNvSpPr>
          <p:nvPr/>
        </p:nvSpPr>
        <p:spPr>
          <a:xfrm>
            <a:off x="734586" y="855079"/>
            <a:ext cx="3710666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Sonido suave al medio de una palabra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EAABC6-AB59-B742-A8DD-36B7CC22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581" y="1201156"/>
            <a:ext cx="1781092" cy="2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5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255</Words>
  <Application>Microsoft Office PowerPoint</Application>
  <PresentationFormat>Presentación en pantalla (16:9)</PresentationFormat>
  <Paragraphs>71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Mali</vt:lpstr>
      <vt:lpstr>Mali SemiBold</vt:lpstr>
      <vt:lpstr>Comic Sans MS</vt:lpstr>
      <vt:lpstr>Arial</vt:lpstr>
      <vt:lpstr>Calibri</vt:lpstr>
      <vt:lpstr>Nunito Light</vt:lpstr>
      <vt:lpstr>Ely template</vt:lpstr>
      <vt:lpstr>Consonante R 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</vt:lpstr>
      <vt:lpstr>re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síntesis de las palabras</dc:title>
  <dc:creator>mis nietos</dc:creator>
  <cp:lastModifiedBy>Marcela Jiménez</cp:lastModifiedBy>
  <cp:revision>46</cp:revision>
  <dcterms:modified xsi:type="dcterms:W3CDTF">2020-09-22T01:56:31Z</dcterms:modified>
</cp:coreProperties>
</file>