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96" r:id="rId3"/>
    <p:sldId id="260" r:id="rId4"/>
    <p:sldId id="271" r:id="rId5"/>
    <p:sldId id="286" r:id="rId6"/>
    <p:sldId id="262" r:id="rId7"/>
    <p:sldId id="292" r:id="rId8"/>
    <p:sldId id="270" r:id="rId9"/>
    <p:sldId id="295" r:id="rId10"/>
    <p:sldId id="298" r:id="rId11"/>
    <p:sldId id="294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volini" panose="03000502040302020204" pitchFamily="66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Dosis" panose="020B0604020202020204" charset="0"/>
      <p:regular r:id="rId26"/>
      <p:bold r:id="rId27"/>
    </p:embeddedFont>
    <p:embeddedFont>
      <p:font typeface="Mali" panose="020B0604020202020204" charset="-34"/>
      <p:regular r:id="rId28"/>
      <p:bold r:id="rId29"/>
      <p:italic r:id="rId30"/>
      <p:boldItalic r:id="rId31"/>
    </p:embeddedFont>
    <p:embeddedFont>
      <p:font typeface="Mali SemiBold" panose="020B0604020202020204" charset="-34"/>
      <p:regular r:id="rId32"/>
      <p:bold r:id="rId33"/>
      <p:italic r:id="rId34"/>
      <p:boldItalic r:id="rId35"/>
    </p:embeddedFont>
    <p:embeddedFont>
      <p:font typeface="Nunito Light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24A"/>
    <a:srgbClr val="B34FB1"/>
    <a:srgbClr val="67BF43"/>
    <a:srgbClr val="5FB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D0B844-DFF2-44CC-9BAB-0167FC855627}">
  <a:tblStyle styleId="{B1D0B844-DFF2-44CC-9BAB-0167FC855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07"/>
  </p:normalViewPr>
  <p:slideViewPr>
    <p:cSldViewPr snapToGrid="0" snapToObjects="1">
      <p:cViewPr varScale="1">
        <p:scale>
          <a:sx n="90" d="100"/>
          <a:sy n="90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21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1726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70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36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666" name="Google Shape;666;p11"/>
          <p:cNvGrpSpPr/>
          <p:nvPr/>
        </p:nvGrpSpPr>
        <p:grpSpPr>
          <a:xfrm rot="-5400000" flipH="1">
            <a:off x="2172082" y="3352950"/>
            <a:ext cx="4799834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7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16.web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2052917" y="911695"/>
            <a:ext cx="6776425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Sílabas ca – </a:t>
            </a:r>
            <a:r>
              <a:rPr lang="es-ES_tradnl" dirty="0" err="1"/>
              <a:t>co</a:t>
            </a:r>
            <a:r>
              <a:rPr lang="es-ES_tradnl" dirty="0"/>
              <a:t> - </a:t>
            </a:r>
            <a:r>
              <a:rPr lang="es-ES_tradnl" dirty="0" err="1"/>
              <a:t>cu</a:t>
            </a:r>
            <a:endParaRPr lang="es-ES_tradnl" dirty="0"/>
          </a:p>
        </p:txBody>
      </p:sp>
      <p:sp>
        <p:nvSpPr>
          <p:cNvPr id="768" name="Google Shape;768;p15"/>
          <p:cNvSpPr/>
          <p:nvPr/>
        </p:nvSpPr>
        <p:spPr>
          <a:xfrm rot="10800000">
            <a:off x="5934636" y="1609829"/>
            <a:ext cx="1407458" cy="64345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27D619-EBD7-404D-9C71-9F9A04C0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2" b="94215" l="4808" r="93750">
                        <a14:foregroundMark x1="35096" y1="38017" x2="48558" y2="59091"/>
                        <a14:foregroundMark x1="19231" y1="21488" x2="28365" y2="30992"/>
                        <a14:foregroundMark x1="35096" y1="33058" x2="30288" y2="14463"/>
                        <a14:foregroundMark x1="30288" y1="9504" x2="8654" y2="33471"/>
                        <a14:foregroundMark x1="8654" y1="33471" x2="6731" y2="62810"/>
                        <a14:foregroundMark x1="6731" y1="62810" x2="25481" y2="86777"/>
                        <a14:foregroundMark x1="25481" y1="86777" x2="58654" y2="93388"/>
                        <a14:foregroundMark x1="58654" y1="93388" x2="85096" y2="73967"/>
                        <a14:foregroundMark x1="85096" y1="73967" x2="89423" y2="16116"/>
                        <a14:foregroundMark x1="89423" y1="16116" x2="57212" y2="5785"/>
                        <a14:foregroundMark x1="57212" y1="5785" x2="27404" y2="8678"/>
                        <a14:foregroundMark x1="39423" y1="32231" x2="65385" y2="29752"/>
                        <a14:foregroundMark x1="44231" y1="27273" x2="56731" y2="20248"/>
                        <a14:foregroundMark x1="56731" y1="20248" x2="30769" y2="12397"/>
                        <a14:foregroundMark x1="50000" y1="16529" x2="12019" y2="23967"/>
                        <a14:foregroundMark x1="12019" y1="23967" x2="30769" y2="34711"/>
                        <a14:foregroundMark x1="65385" y1="13636" x2="69231" y2="22314"/>
                        <a14:foregroundMark x1="73558" y1="13636" x2="79327" y2="33058"/>
                        <a14:foregroundMark x1="81250" y1="27273" x2="84135" y2="41736"/>
                        <a14:foregroundMark x1="83654" y1="49587" x2="67308" y2="75620"/>
                        <a14:foregroundMark x1="67308" y1="75620" x2="34135" y2="69421"/>
                        <a14:foregroundMark x1="34135" y1="69421" x2="28365" y2="61983"/>
                        <a14:foregroundMark x1="47596" y1="76860" x2="20192" y2="65289"/>
                        <a14:foregroundMark x1="14904" y1="58264" x2="32692" y2="31818"/>
                        <a14:foregroundMark x1="32692" y1="31818" x2="46154" y2="23140"/>
                        <a14:foregroundMark x1="32692" y1="9504" x2="18269" y2="8678"/>
                        <a14:foregroundMark x1="18269" y1="7851" x2="18269" y2="7851"/>
                        <a14:foregroundMark x1="16827" y1="7851" x2="16827" y2="7851"/>
                        <a14:foregroundMark x1="4808" y1="71488" x2="6250" y2="7025"/>
                        <a14:foregroundMark x1="60096" y1="9091" x2="63462" y2="7025"/>
                        <a14:foregroundMark x1="69231" y1="7438" x2="93269" y2="27686"/>
                        <a14:foregroundMark x1="93269" y1="27686" x2="91346" y2="62810"/>
                        <a14:foregroundMark x1="90865" y1="33884" x2="90865" y2="16116"/>
                        <a14:foregroundMark x1="91827" y1="28512" x2="92788" y2="13223"/>
                        <a14:foregroundMark x1="92788" y1="16116" x2="93269" y2="7025"/>
                        <a14:foregroundMark x1="5288" y1="71074" x2="5288" y2="80992"/>
                        <a14:foregroundMark x1="5769" y1="80992" x2="28846" y2="90496"/>
                        <a14:foregroundMark x1="27404" y1="92149" x2="61058" y2="94215"/>
                        <a14:foregroundMark x1="61058" y1="94215" x2="90385" y2="79752"/>
                        <a14:foregroundMark x1="90385" y1="79752" x2="93750" y2="62810"/>
                        <a14:foregroundMark x1="87981" y1="83058" x2="72596" y2="88430"/>
                        <a14:foregroundMark x1="83654" y1="88430" x2="53846" y2="94215"/>
                        <a14:foregroundMark x1="60096" y1="55785" x2="54808" y2="53719"/>
                        <a14:foregroundMark x1="65385" y1="55372" x2="55769" y2="71488"/>
                        <a14:foregroundMark x1="62019" y1="66529" x2="40385" y2="66942"/>
                        <a14:foregroundMark x1="41346" y1="66116" x2="39904" y2="49174"/>
                        <a14:foregroundMark x1="35096" y1="63223" x2="31250" y2="61157"/>
                        <a14:foregroundMark x1="60577" y1="54132" x2="57692" y2="52479"/>
                        <a14:foregroundMark x1="9615" y1="22314" x2="9615" y2="41322"/>
                        <a14:foregroundMark x1="13462" y1="63636" x2="12981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7" y="213561"/>
            <a:ext cx="1200099" cy="13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9ED8B185-3F75-9D4A-8511-7C30C7285588}"/>
              </a:ext>
            </a:extLst>
          </p:cNvPr>
          <p:cNvSpPr txBox="1">
            <a:spLocks/>
          </p:cNvSpPr>
          <p:nvPr/>
        </p:nvSpPr>
        <p:spPr>
          <a:xfrm>
            <a:off x="586953" y="3553177"/>
            <a:ext cx="2093494" cy="82868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CL" sz="1600" b="1" dirty="0">
                <a:solidFill>
                  <a:schemeClr val="tx1"/>
                </a:solidFill>
                <a:latin typeface="Nunito Light" panose="020B0604020202020204" charset="0"/>
              </a:rPr>
              <a:t>Primeros Básicos</a:t>
            </a:r>
          </a:p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CL" sz="1600" b="1" dirty="0">
                <a:solidFill>
                  <a:schemeClr val="tx1"/>
                </a:solidFill>
                <a:latin typeface="Nunito Light" panose="020B0604020202020204" charset="0"/>
              </a:rPr>
              <a:t>A-B-C  </a:t>
            </a:r>
            <a:endParaRPr lang="es-CL" sz="1800" dirty="0">
              <a:solidFill>
                <a:schemeClr val="tx1"/>
              </a:solidFill>
              <a:latin typeface="Nunito Light" panose="020B060402020202020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D0062-1CD7-4C9D-94C7-30EA9E55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50" y="472413"/>
            <a:ext cx="6902100" cy="460500"/>
          </a:xfrm>
        </p:spPr>
        <p:txBody>
          <a:bodyPr/>
          <a:lstStyle/>
          <a:p>
            <a:r>
              <a:rPr lang="es-CL" dirty="0"/>
              <a:t>¿Qué aprendimos hoy?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7D6F3-18B0-4916-A9C3-6C68464E6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350" y="1264858"/>
            <a:ext cx="4654200" cy="460500"/>
          </a:xfrm>
        </p:spPr>
        <p:txBody>
          <a:bodyPr/>
          <a:lstStyle/>
          <a:p>
            <a:r>
              <a:rPr lang="es-CL" dirty="0">
                <a:solidFill>
                  <a:srgbClr val="92D050"/>
                </a:solidFill>
                <a:latin typeface="Comic Sans MS" panose="030F0702030302020204" pitchFamily="66" charset="0"/>
              </a:rPr>
              <a:t>Silabas ca – </a:t>
            </a:r>
            <a:r>
              <a:rPr lang="es-CL" dirty="0" err="1">
                <a:solidFill>
                  <a:srgbClr val="92D050"/>
                </a:solidFill>
                <a:latin typeface="Comic Sans MS" panose="030F0702030302020204" pitchFamily="66" charset="0"/>
              </a:rPr>
              <a:t>co</a:t>
            </a:r>
            <a:r>
              <a:rPr lang="es-CL" dirty="0">
                <a:solidFill>
                  <a:srgbClr val="92D050"/>
                </a:solidFill>
                <a:latin typeface="Comic Sans MS" panose="030F0702030302020204" pitchFamily="66" charset="0"/>
              </a:rPr>
              <a:t> - </a:t>
            </a:r>
            <a:r>
              <a:rPr lang="es-CL" dirty="0" err="1">
                <a:solidFill>
                  <a:srgbClr val="92D050"/>
                </a:solidFill>
                <a:latin typeface="Comic Sans MS" panose="030F0702030302020204" pitchFamily="66" charset="0"/>
              </a:rPr>
              <a:t>cu</a:t>
            </a:r>
            <a:endParaRPr lang="es-CL" dirty="0">
              <a:solidFill>
                <a:srgbClr val="92D050"/>
              </a:solidFill>
            </a:endParaRPr>
          </a:p>
        </p:txBody>
      </p:sp>
      <p:sp>
        <p:nvSpPr>
          <p:cNvPr id="10" name="Marcador de texto 12">
            <a:extLst>
              <a:ext uri="{FF2B5EF4-FFF2-40B4-BE49-F238E27FC236}">
                <a16:creationId xmlns:a16="http://schemas.microsoft.com/office/drawing/2014/main" id="{A8666961-A3C9-4C92-A2D8-3B78EB207D87}"/>
              </a:ext>
            </a:extLst>
          </p:cNvPr>
          <p:cNvSpPr txBox="1">
            <a:spLocks/>
          </p:cNvSpPr>
          <p:nvPr/>
        </p:nvSpPr>
        <p:spPr>
          <a:xfrm>
            <a:off x="479775" y="1725358"/>
            <a:ext cx="46542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r>
              <a:rPr lang="es-CL" dirty="0">
                <a:solidFill>
                  <a:srgbClr val="FF0000"/>
                </a:solidFill>
                <a:latin typeface="Comic Sans MS" panose="030F0702030302020204" pitchFamily="66" charset="0"/>
              </a:rPr>
              <a:t>Mayúscula y minúscula</a:t>
            </a:r>
            <a:r>
              <a:rPr lang="es-CL" dirty="0"/>
              <a:t>.</a:t>
            </a:r>
          </a:p>
        </p:txBody>
      </p:sp>
      <p:sp>
        <p:nvSpPr>
          <p:cNvPr id="12" name="Marcador de texto 12">
            <a:extLst>
              <a:ext uri="{FF2B5EF4-FFF2-40B4-BE49-F238E27FC236}">
                <a16:creationId xmlns:a16="http://schemas.microsoft.com/office/drawing/2014/main" id="{D5EBB249-7D70-4C15-86AC-B01C6D6C674C}"/>
              </a:ext>
            </a:extLst>
          </p:cNvPr>
          <p:cNvSpPr txBox="1">
            <a:spLocks/>
          </p:cNvSpPr>
          <p:nvPr/>
        </p:nvSpPr>
        <p:spPr>
          <a:xfrm>
            <a:off x="479775" y="2185858"/>
            <a:ext cx="46542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r>
              <a:rPr lang="es-CL" dirty="0">
                <a:solidFill>
                  <a:srgbClr val="00B0F0"/>
                </a:solidFill>
                <a:latin typeface="Comic Sans MS" panose="030F0702030302020204" pitchFamily="66" charset="0"/>
              </a:rPr>
              <a:t>Imprenta y manuscrita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8678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1E4FA0-048B-444C-87A9-9D2946A31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714" y="921986"/>
            <a:ext cx="5818571" cy="2416659"/>
          </a:xfrm>
          <a:prstGeom prst="rect">
            <a:avLst/>
          </a:prstGeom>
        </p:spPr>
      </p:pic>
      <p:sp>
        <p:nvSpPr>
          <p:cNvPr id="13" name="Google Shape;783;p17">
            <a:extLst>
              <a:ext uri="{FF2B5EF4-FFF2-40B4-BE49-F238E27FC236}">
                <a16:creationId xmlns:a16="http://schemas.microsoft.com/office/drawing/2014/main" id="{C4BC1F6E-2B4F-AD45-BEE2-7B36E6281B41}"/>
              </a:ext>
            </a:extLst>
          </p:cNvPr>
          <p:cNvSpPr txBox="1">
            <a:spLocks/>
          </p:cNvSpPr>
          <p:nvPr/>
        </p:nvSpPr>
        <p:spPr>
          <a:xfrm>
            <a:off x="2107323" y="2758745"/>
            <a:ext cx="492935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6600" dirty="0"/>
              <a:t>¡Nos vemos!</a:t>
            </a:r>
          </a:p>
        </p:txBody>
      </p:sp>
    </p:spTree>
    <p:extLst>
      <p:ext uri="{BB962C8B-B14F-4D97-AF65-F5344CB8AC3E}">
        <p14:creationId xmlns:p14="http://schemas.microsoft.com/office/powerpoint/2010/main" val="64798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38C83-27B1-4E29-B123-DCDDC313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Instrucciones de la clase: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4DB66-228B-48F1-83FA-0C1ACA7FE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921" y="1184454"/>
            <a:ext cx="6902100" cy="2134930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ES_tradnl" sz="2000" dirty="0">
                <a:solidFill>
                  <a:schemeClr val="tx1"/>
                </a:solidFill>
                <a:latin typeface="Nunito Light" panose="020B0604020202020204" charset="0"/>
                <a:ea typeface="Dosis"/>
                <a:cs typeface="Cavolini" panose="03000502040302020204" pitchFamily="66" charset="0"/>
                <a:sym typeface="Dosis"/>
              </a:rPr>
              <a:t>Al momento de comenzar la clase, debes desconectar el micrófono (para que no se acople el audio).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ES_tradnl" sz="2000" dirty="0">
                <a:solidFill>
                  <a:schemeClr val="tx1"/>
                </a:solidFill>
                <a:latin typeface="Nunito Light" panose="020B0604020202020204" charset="0"/>
                <a:ea typeface="Dosis"/>
                <a:cs typeface="Cavolini" panose="03000502040302020204" pitchFamily="66" charset="0"/>
                <a:sym typeface="Dosis"/>
              </a:rPr>
              <a:t>En el caso de tener alguna duda, activa tu micrófono. </a:t>
            </a:r>
          </a:p>
          <a:p>
            <a:endParaRPr lang="es-CL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2FA2B8D7-66FD-45DE-9CF3-35EE6040444C}"/>
              </a:ext>
            </a:extLst>
          </p:cNvPr>
          <p:cNvSpPr txBox="1">
            <a:spLocks/>
          </p:cNvSpPr>
          <p:nvPr/>
        </p:nvSpPr>
        <p:spPr>
          <a:xfrm>
            <a:off x="540101" y="3141168"/>
            <a:ext cx="6902100" cy="2134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_tradnl" sz="2000" dirty="0">
                <a:solidFill>
                  <a:schemeClr val="tx1"/>
                </a:solidFill>
                <a:latin typeface="Nunito Light" panose="020B0604020202020204" charset="0"/>
                <a:ea typeface="Dosis"/>
                <a:cs typeface="Cavolini" panose="03000502040302020204" pitchFamily="66" charset="0"/>
                <a:sym typeface="Dosis"/>
              </a:rPr>
              <a:t>Cuaderno</a:t>
            </a:r>
          </a:p>
          <a:p>
            <a:pPr marL="0" indent="0">
              <a:buNone/>
            </a:pPr>
            <a:endParaRPr lang="es-ES_tradnl" sz="2000" dirty="0">
              <a:solidFill>
                <a:schemeClr val="tx1"/>
              </a:solidFill>
              <a:latin typeface="Nunito Light" panose="020B0604020202020204" charset="0"/>
              <a:ea typeface="Dosis"/>
              <a:cs typeface="Cavolini" panose="03000502040302020204" pitchFamily="66" charset="0"/>
              <a:sym typeface="Dosis"/>
            </a:endParaRPr>
          </a:p>
          <a:p>
            <a:pPr marL="0" indent="0">
              <a:buNone/>
            </a:pPr>
            <a:endParaRPr lang="es-ES_tradnl" sz="2000" dirty="0">
              <a:solidFill>
                <a:schemeClr val="tx1"/>
              </a:solidFill>
              <a:latin typeface="Nunito Light" panose="020B0604020202020204" charset="0"/>
              <a:ea typeface="Dosis"/>
              <a:cs typeface="Cavolini" panose="03000502040302020204" pitchFamily="66" charset="0"/>
              <a:sym typeface="Dosis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_tradnl" sz="2000" dirty="0">
                <a:solidFill>
                  <a:schemeClr val="tx1"/>
                </a:solidFill>
                <a:latin typeface="Nunito Light" panose="020B0604020202020204" charset="0"/>
                <a:ea typeface="Dosis"/>
                <a:cs typeface="Cavolini" panose="03000502040302020204" pitchFamily="66" charset="0"/>
                <a:sym typeface="Dosis"/>
              </a:rPr>
              <a:t>Estuche</a:t>
            </a:r>
          </a:p>
          <a:p>
            <a:endParaRPr lang="es-CL" dirty="0"/>
          </a:p>
        </p:txBody>
      </p:sp>
      <p:sp>
        <p:nvSpPr>
          <p:cNvPr id="6" name="Google Shape;1079;p40">
            <a:extLst>
              <a:ext uri="{FF2B5EF4-FFF2-40B4-BE49-F238E27FC236}">
                <a16:creationId xmlns:a16="http://schemas.microsoft.com/office/drawing/2014/main" id="{7EA16859-039B-4269-9453-7F56E9836271}"/>
              </a:ext>
            </a:extLst>
          </p:cNvPr>
          <p:cNvSpPr/>
          <p:nvPr/>
        </p:nvSpPr>
        <p:spPr>
          <a:xfrm rot="182208">
            <a:off x="541921" y="2964817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C3BAD80-F2B7-4CB4-B811-4E008FE4E416}"/>
              </a:ext>
            </a:extLst>
          </p:cNvPr>
          <p:cNvSpPr txBox="1">
            <a:spLocks/>
          </p:cNvSpPr>
          <p:nvPr/>
        </p:nvSpPr>
        <p:spPr>
          <a:xfrm>
            <a:off x="829000" y="2558473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dirty="0"/>
              <a:t>Materiales para la clase: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22CDA0B-2306-47A9-B397-B102A5477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38" y="4035525"/>
            <a:ext cx="1299168" cy="10181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CB483A-E400-419A-9753-E2D838A73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5" y="3195104"/>
            <a:ext cx="1710262" cy="70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3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9"/>
          <p:cNvSpPr/>
          <p:nvPr/>
        </p:nvSpPr>
        <p:spPr>
          <a:xfrm rot="10800000">
            <a:off x="2640448" y="2921172"/>
            <a:ext cx="3571166" cy="4571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83;p17">
            <a:extLst>
              <a:ext uri="{FF2B5EF4-FFF2-40B4-BE49-F238E27FC236}">
                <a16:creationId xmlns:a16="http://schemas.microsoft.com/office/drawing/2014/main" id="{187502A5-C797-7C4B-A299-EB29C2EE032C}"/>
              </a:ext>
            </a:extLst>
          </p:cNvPr>
          <p:cNvSpPr txBox="1">
            <a:spLocks/>
          </p:cNvSpPr>
          <p:nvPr/>
        </p:nvSpPr>
        <p:spPr>
          <a:xfrm>
            <a:off x="1363052" y="2693067"/>
            <a:ext cx="6125957" cy="96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000" dirty="0"/>
              <a:t> </a:t>
            </a:r>
          </a:p>
        </p:txBody>
      </p:sp>
      <p:sp>
        <p:nvSpPr>
          <p:cNvPr id="4" name="Google Shape;783;p17">
            <a:extLst>
              <a:ext uri="{FF2B5EF4-FFF2-40B4-BE49-F238E27FC236}">
                <a16:creationId xmlns:a16="http://schemas.microsoft.com/office/drawing/2014/main" id="{147233A5-911D-4B62-9E9A-8CC1012B80CF}"/>
              </a:ext>
            </a:extLst>
          </p:cNvPr>
          <p:cNvSpPr txBox="1">
            <a:spLocks/>
          </p:cNvSpPr>
          <p:nvPr/>
        </p:nvSpPr>
        <p:spPr>
          <a:xfrm>
            <a:off x="1517818" y="1593525"/>
            <a:ext cx="3658180" cy="96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 lang="es-CL" sz="2000" dirty="0"/>
          </a:p>
          <a:p>
            <a:endParaRPr lang="es-CL" sz="2000" dirty="0"/>
          </a:p>
          <a:p>
            <a:endParaRPr lang="es-CL" sz="2000" dirty="0"/>
          </a:p>
          <a:p>
            <a:endParaRPr lang="es-CL" sz="2000" dirty="0"/>
          </a:p>
          <a:p>
            <a:r>
              <a:rPr lang="es-CL" sz="2000" dirty="0"/>
              <a:t> </a:t>
            </a:r>
            <a:r>
              <a:rPr lang="es-CL" sz="3600" dirty="0"/>
              <a:t>Objetivo:</a:t>
            </a:r>
          </a:p>
          <a:p>
            <a:r>
              <a:rPr lang="es-CL" sz="3600" dirty="0">
                <a:latin typeface="Comic Sans "/>
              </a:rPr>
              <a:t>Reconocer sílabas Ca Co Cu</a:t>
            </a:r>
          </a:p>
        </p:txBody>
      </p:sp>
      <p:sp>
        <p:nvSpPr>
          <p:cNvPr id="5" name="Google Shape;1079;p40">
            <a:extLst>
              <a:ext uri="{FF2B5EF4-FFF2-40B4-BE49-F238E27FC236}">
                <a16:creationId xmlns:a16="http://schemas.microsoft.com/office/drawing/2014/main" id="{ADAEAB40-BF7A-4654-8BC8-34B6850CA099}"/>
              </a:ext>
            </a:extLst>
          </p:cNvPr>
          <p:cNvSpPr/>
          <p:nvPr/>
        </p:nvSpPr>
        <p:spPr>
          <a:xfrm rot="10919824">
            <a:off x="3348492" y="1110149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67BF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83;p17">
            <a:extLst>
              <a:ext uri="{FF2B5EF4-FFF2-40B4-BE49-F238E27FC236}">
                <a16:creationId xmlns:a16="http://schemas.microsoft.com/office/drawing/2014/main" id="{302E46A4-8D29-DF40-A4AE-901B63AFD76F}"/>
              </a:ext>
            </a:extLst>
          </p:cNvPr>
          <p:cNvSpPr txBox="1">
            <a:spLocks/>
          </p:cNvSpPr>
          <p:nvPr/>
        </p:nvSpPr>
        <p:spPr>
          <a:xfrm>
            <a:off x="1916253" y="629082"/>
            <a:ext cx="181020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6600" dirty="0"/>
              <a:t>ca</a:t>
            </a:r>
          </a:p>
        </p:txBody>
      </p:sp>
      <p:sp>
        <p:nvSpPr>
          <p:cNvPr id="7" name="Google Shape;783;p17">
            <a:extLst>
              <a:ext uri="{FF2B5EF4-FFF2-40B4-BE49-F238E27FC236}">
                <a16:creationId xmlns:a16="http://schemas.microsoft.com/office/drawing/2014/main" id="{D47D4F65-CE06-664A-8F70-B5BEDE515B6C}"/>
              </a:ext>
            </a:extLst>
          </p:cNvPr>
          <p:cNvSpPr txBox="1">
            <a:spLocks/>
          </p:cNvSpPr>
          <p:nvPr/>
        </p:nvSpPr>
        <p:spPr>
          <a:xfrm>
            <a:off x="1710640" y="3518623"/>
            <a:ext cx="1853971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5400" dirty="0">
                <a:solidFill>
                  <a:srgbClr val="67BF43"/>
                </a:solidFill>
              </a:rPr>
              <a:t>ca</a:t>
            </a:r>
            <a:r>
              <a:rPr lang="es-CL" sz="5400" dirty="0">
                <a:solidFill>
                  <a:schemeClr val="tx1"/>
                </a:solidFill>
              </a:rPr>
              <a:t>sa</a:t>
            </a:r>
          </a:p>
        </p:txBody>
      </p:sp>
      <p:sp>
        <p:nvSpPr>
          <p:cNvPr id="8" name="Google Shape;776;p16">
            <a:extLst>
              <a:ext uri="{FF2B5EF4-FFF2-40B4-BE49-F238E27FC236}">
                <a16:creationId xmlns:a16="http://schemas.microsoft.com/office/drawing/2014/main" id="{AB408B5C-7312-D84E-B23A-6F3E951EE709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Vocabulario visual:</a:t>
            </a:r>
          </a:p>
        </p:txBody>
      </p:sp>
      <p:sp>
        <p:nvSpPr>
          <p:cNvPr id="14" name="Google Shape;1079;p40">
            <a:extLst>
              <a:ext uri="{FF2B5EF4-FFF2-40B4-BE49-F238E27FC236}">
                <a16:creationId xmlns:a16="http://schemas.microsoft.com/office/drawing/2014/main" id="{5EC6BE39-0963-BF4C-B5B1-6B8D0F5F6029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67BF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83;p17">
            <a:extLst>
              <a:ext uri="{FF2B5EF4-FFF2-40B4-BE49-F238E27FC236}">
                <a16:creationId xmlns:a16="http://schemas.microsoft.com/office/drawing/2014/main" id="{3D87A970-3089-493F-A7D0-5CBB7F674234}"/>
              </a:ext>
            </a:extLst>
          </p:cNvPr>
          <p:cNvSpPr txBox="1">
            <a:spLocks/>
          </p:cNvSpPr>
          <p:nvPr/>
        </p:nvSpPr>
        <p:spPr>
          <a:xfrm>
            <a:off x="4572000" y="629082"/>
            <a:ext cx="181020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6600" dirty="0" err="1"/>
              <a:t>co</a:t>
            </a:r>
            <a:endParaRPr lang="es-CL" sz="6600" dirty="0"/>
          </a:p>
        </p:txBody>
      </p:sp>
      <p:sp>
        <p:nvSpPr>
          <p:cNvPr id="12" name="Google Shape;783;p17">
            <a:extLst>
              <a:ext uri="{FF2B5EF4-FFF2-40B4-BE49-F238E27FC236}">
                <a16:creationId xmlns:a16="http://schemas.microsoft.com/office/drawing/2014/main" id="{AAEB685E-ED40-4F2C-A425-F29114FC5DF3}"/>
              </a:ext>
            </a:extLst>
          </p:cNvPr>
          <p:cNvSpPr txBox="1">
            <a:spLocks/>
          </p:cNvSpPr>
          <p:nvPr/>
        </p:nvSpPr>
        <p:spPr>
          <a:xfrm>
            <a:off x="4205733" y="3518623"/>
            <a:ext cx="3138904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5400" dirty="0">
                <a:solidFill>
                  <a:srgbClr val="92D050"/>
                </a:solidFill>
              </a:rPr>
              <a:t>co</a:t>
            </a:r>
            <a:r>
              <a:rPr lang="es-CL" sz="5400" dirty="0">
                <a:solidFill>
                  <a:schemeClr val="tx1"/>
                </a:solidFill>
              </a:rPr>
              <a:t>che</a:t>
            </a:r>
          </a:p>
        </p:txBody>
      </p:sp>
      <p:sp>
        <p:nvSpPr>
          <p:cNvPr id="15" name="Google Shape;783;p17">
            <a:extLst>
              <a:ext uri="{FF2B5EF4-FFF2-40B4-BE49-F238E27FC236}">
                <a16:creationId xmlns:a16="http://schemas.microsoft.com/office/drawing/2014/main" id="{C62790DE-37B2-4199-BA74-AFA25D5F8639}"/>
              </a:ext>
            </a:extLst>
          </p:cNvPr>
          <p:cNvSpPr txBox="1">
            <a:spLocks/>
          </p:cNvSpPr>
          <p:nvPr/>
        </p:nvSpPr>
        <p:spPr>
          <a:xfrm>
            <a:off x="7227747" y="630943"/>
            <a:ext cx="1752395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ES" sz="6600" dirty="0" err="1"/>
              <a:t>cu</a:t>
            </a:r>
            <a:endParaRPr lang="es-ES" sz="6600" dirty="0"/>
          </a:p>
        </p:txBody>
      </p:sp>
      <p:sp>
        <p:nvSpPr>
          <p:cNvPr id="16" name="Google Shape;783;p17">
            <a:extLst>
              <a:ext uri="{FF2B5EF4-FFF2-40B4-BE49-F238E27FC236}">
                <a16:creationId xmlns:a16="http://schemas.microsoft.com/office/drawing/2014/main" id="{0A37EBA6-85CB-4EED-99A4-6AF6D956A591}"/>
              </a:ext>
            </a:extLst>
          </p:cNvPr>
          <p:cNvSpPr txBox="1">
            <a:spLocks/>
          </p:cNvSpPr>
          <p:nvPr/>
        </p:nvSpPr>
        <p:spPr>
          <a:xfrm>
            <a:off x="6863072" y="3518623"/>
            <a:ext cx="1883148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5400" dirty="0">
                <a:solidFill>
                  <a:srgbClr val="92D050"/>
                </a:solidFill>
              </a:rPr>
              <a:t>cu</a:t>
            </a:r>
            <a:r>
              <a:rPr lang="es-CL" sz="5400" dirty="0">
                <a:solidFill>
                  <a:schemeClr val="tx1"/>
                </a:solidFill>
              </a:rPr>
              <a:t>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1DF20A-501B-4F96-955C-49F7F9F6B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242" y="1898611"/>
            <a:ext cx="1203185" cy="12863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9D2306-93E1-4B01-AF8C-B7950E6AF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37084"/>
            <a:ext cx="1203185" cy="148084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EB86C1A-917E-4C31-A3D5-B1D94654C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278" y="1707809"/>
            <a:ext cx="1245753" cy="1727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79;p40">
            <a:extLst>
              <a:ext uri="{FF2B5EF4-FFF2-40B4-BE49-F238E27FC236}">
                <a16:creationId xmlns:a16="http://schemas.microsoft.com/office/drawing/2014/main" id="{0C274720-29BF-664F-A157-609C4B6D651C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83;p17">
            <a:extLst>
              <a:ext uri="{FF2B5EF4-FFF2-40B4-BE49-F238E27FC236}">
                <a16:creationId xmlns:a16="http://schemas.microsoft.com/office/drawing/2014/main" id="{FD1E48D1-5402-304B-8056-CB8599EAEBBC}"/>
              </a:ext>
            </a:extLst>
          </p:cNvPr>
          <p:cNvSpPr txBox="1">
            <a:spLocks/>
          </p:cNvSpPr>
          <p:nvPr/>
        </p:nvSpPr>
        <p:spPr>
          <a:xfrm>
            <a:off x="320053" y="77861"/>
            <a:ext cx="8328647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3200" dirty="0">
                <a:solidFill>
                  <a:schemeClr val="tx1"/>
                </a:solidFill>
              </a:rPr>
              <a:t>Escucha atentamente el siguiente texto:</a:t>
            </a:r>
          </a:p>
        </p:txBody>
      </p:sp>
      <p:sp>
        <p:nvSpPr>
          <p:cNvPr id="9" name="Google Shape;783;p17">
            <a:extLst>
              <a:ext uri="{FF2B5EF4-FFF2-40B4-BE49-F238E27FC236}">
                <a16:creationId xmlns:a16="http://schemas.microsoft.com/office/drawing/2014/main" id="{876ABD31-9CAD-4C5C-9B64-10BB226252B7}"/>
              </a:ext>
            </a:extLst>
          </p:cNvPr>
          <p:cNvSpPr txBox="1">
            <a:spLocks/>
          </p:cNvSpPr>
          <p:nvPr/>
        </p:nvSpPr>
        <p:spPr>
          <a:xfrm>
            <a:off x="583310" y="834521"/>
            <a:ext cx="4604090" cy="27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>
              <a:lnSpc>
                <a:spcPct val="150000"/>
              </a:lnSpc>
            </a:pPr>
            <a:r>
              <a:rPr lang="es-CL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Ca</a:t>
            </a:r>
            <a:r>
              <a:rPr lang="es-CL" sz="2000" dirty="0">
                <a:latin typeface="Comic Sans MS" panose="030F0702030302020204" pitchFamily="66" charset="0"/>
              </a:rPr>
              <a:t>mila, </a:t>
            </a:r>
            <a:r>
              <a:rPr lang="es-CL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Co</a:t>
            </a:r>
            <a:r>
              <a:rPr lang="es-CL" sz="2000" dirty="0">
                <a:latin typeface="Comic Sans MS" panose="030F0702030302020204" pitchFamily="66" charset="0"/>
              </a:rPr>
              <a:t>lomba y Ni</a:t>
            </a:r>
            <a:r>
              <a:rPr lang="es-CL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co</a:t>
            </a:r>
            <a:r>
              <a:rPr lang="es-CL" sz="2000" dirty="0">
                <a:latin typeface="Comic Sans MS" panose="030F0702030302020204" pitchFamily="66" charset="0"/>
              </a:rPr>
              <a:t>lás salen </a:t>
            </a:r>
            <a:r>
              <a:rPr lang="es-CL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ca</a:t>
            </a:r>
            <a:r>
              <a:rPr lang="es-CL" sz="2000" dirty="0">
                <a:latin typeface="Comic Sans MS" panose="030F0702030302020204" pitchFamily="66" charset="0"/>
              </a:rPr>
              <a:t>da día a </a:t>
            </a:r>
            <a:r>
              <a:rPr lang="es-CL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ca</a:t>
            </a:r>
            <a:r>
              <a:rPr lang="es-CL" sz="2000" dirty="0">
                <a:latin typeface="Comic Sans MS" panose="030F0702030302020204" pitchFamily="66" charset="0"/>
              </a:rPr>
              <a:t>minar por el </a:t>
            </a:r>
            <a:r>
              <a:rPr lang="es-CL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ca</a:t>
            </a:r>
            <a:r>
              <a:rPr lang="es-CL" sz="2000" dirty="0">
                <a:latin typeface="Comic Sans MS" panose="030F0702030302020204" pitchFamily="66" charset="0"/>
              </a:rPr>
              <a:t>mpo, observan </a:t>
            </a:r>
            <a:r>
              <a:rPr lang="es-CL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co</a:t>
            </a:r>
            <a:r>
              <a:rPr lang="es-CL" sz="2000" dirty="0">
                <a:latin typeface="Comic Sans MS" panose="030F0702030302020204" pitchFamily="66" charset="0"/>
              </a:rPr>
              <a:t>nejos, va</a:t>
            </a:r>
            <a:r>
              <a:rPr lang="es-CL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ca</a:t>
            </a:r>
            <a:r>
              <a:rPr lang="es-CL" sz="2000" dirty="0">
                <a:latin typeface="Comic Sans MS" panose="030F0702030302020204" pitchFamily="66" charset="0"/>
              </a:rPr>
              <a:t>s y </a:t>
            </a:r>
            <a:r>
              <a:rPr lang="es-CL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ca</a:t>
            </a:r>
            <a:r>
              <a:rPr lang="es-CL" sz="2000" dirty="0">
                <a:latin typeface="Comic Sans MS" panose="030F0702030302020204" pitchFamily="66" charset="0"/>
              </a:rPr>
              <a:t>ballos.  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Ca</a:t>
            </a:r>
            <a:r>
              <a:rPr lang="es-CL" sz="2000" dirty="0">
                <a:latin typeface="Comic Sans MS" panose="030F0702030302020204" pitchFamily="66" charset="0"/>
              </a:rPr>
              <a:t>minan un po</a:t>
            </a:r>
            <a:r>
              <a:rPr lang="es-CL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co</a:t>
            </a:r>
            <a:r>
              <a:rPr lang="es-CL" sz="2000" dirty="0">
                <a:latin typeface="Comic Sans MS" panose="030F0702030302020204" pitchFamily="66" charset="0"/>
              </a:rPr>
              <a:t> y des</a:t>
            </a:r>
            <a:r>
              <a:rPr lang="es-CL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ca</a:t>
            </a:r>
            <a:r>
              <a:rPr lang="es-CL" sz="2000" dirty="0">
                <a:latin typeface="Comic Sans MS" panose="030F0702030302020204" pitchFamily="66" charset="0"/>
              </a:rPr>
              <a:t>nsan, se sientan y untan </a:t>
            </a:r>
            <a:r>
              <a:rPr lang="es-CL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caca</a:t>
            </a:r>
            <a:r>
              <a:rPr lang="es-CL" sz="2000" dirty="0">
                <a:latin typeface="Comic Sans MS" panose="030F0702030302020204" pitchFamily="66" charset="0"/>
              </a:rPr>
              <a:t>o en el pan </a:t>
            </a:r>
            <a:r>
              <a:rPr lang="es-CL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ca</a:t>
            </a:r>
            <a:r>
              <a:rPr lang="es-CL" sz="2000" dirty="0">
                <a:latin typeface="Comic Sans MS" panose="030F0702030302020204" pitchFamily="66" charset="0"/>
              </a:rPr>
              <a:t>sero.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1CC938A-F8D0-47AC-BE1F-60782F67E97F}"/>
              </a:ext>
            </a:extLst>
          </p:cNvPr>
          <p:cNvSpPr txBox="1">
            <a:spLocks/>
          </p:cNvSpPr>
          <p:nvPr/>
        </p:nvSpPr>
        <p:spPr>
          <a:xfrm>
            <a:off x="5415909" y="3230529"/>
            <a:ext cx="3524891" cy="71755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r>
              <a:rPr lang="es-CL" b="1" dirty="0">
                <a:solidFill>
                  <a:schemeClr val="tx1"/>
                </a:solidFill>
                <a:latin typeface="Nunito Light" panose="020B0604020202020204" charset="0"/>
              </a:rPr>
              <a:t>¿Cuáles son las sílabas destacadas en el texto ? </a:t>
            </a:r>
            <a:endParaRPr lang="es-CL" sz="1600" b="1" dirty="0">
              <a:solidFill>
                <a:schemeClr val="tx1"/>
              </a:solidFill>
              <a:latin typeface="Nunito Light" panose="020B060402020202020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F9590A3-10BC-4291-8904-78B94CB02E43}"/>
              </a:ext>
            </a:extLst>
          </p:cNvPr>
          <p:cNvSpPr/>
          <p:nvPr/>
        </p:nvSpPr>
        <p:spPr>
          <a:xfrm>
            <a:off x="203200" y="1180723"/>
            <a:ext cx="5286700" cy="2782053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200CA196-0EE3-41EE-BCB2-68D50D5C1348}"/>
              </a:ext>
            </a:extLst>
          </p:cNvPr>
          <p:cNvSpPr txBox="1">
            <a:spLocks/>
          </p:cNvSpPr>
          <p:nvPr/>
        </p:nvSpPr>
        <p:spPr>
          <a:xfrm>
            <a:off x="5425477" y="2195385"/>
            <a:ext cx="5165400" cy="71755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r>
              <a:rPr lang="es-CL" b="1" dirty="0">
                <a:solidFill>
                  <a:schemeClr val="tx1"/>
                </a:solidFill>
                <a:latin typeface="Nunito Light" panose="020B0604020202020204" charset="0"/>
              </a:rPr>
              <a:t>¿Qué animales observan en el campo?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03D969CB-86AD-49CE-8B14-2E9CCE7524F1}"/>
              </a:ext>
            </a:extLst>
          </p:cNvPr>
          <p:cNvSpPr txBox="1">
            <a:spLocks/>
          </p:cNvSpPr>
          <p:nvPr/>
        </p:nvSpPr>
        <p:spPr>
          <a:xfrm>
            <a:off x="5425477" y="1163500"/>
            <a:ext cx="5165400" cy="71755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r>
              <a:rPr lang="es-CL" b="1" dirty="0">
                <a:solidFill>
                  <a:schemeClr val="tx1"/>
                </a:solidFill>
                <a:latin typeface="Nunito Light" panose="020B0604020202020204" charset="0"/>
              </a:rPr>
              <a:t>¿Cómo se llaman los niños de la lectura?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D4A38E79-CB24-4094-A621-236D456722C8}"/>
              </a:ext>
            </a:extLst>
          </p:cNvPr>
          <p:cNvSpPr txBox="1">
            <a:spLocks/>
          </p:cNvSpPr>
          <p:nvPr/>
        </p:nvSpPr>
        <p:spPr>
          <a:xfrm>
            <a:off x="5447911" y="1539499"/>
            <a:ext cx="3599836" cy="71755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r>
              <a:rPr lang="es-CL" b="1" dirty="0">
                <a:solidFill>
                  <a:srgbClr val="00B0F0"/>
                </a:solidFill>
                <a:latin typeface="Nunito Light" panose="020B0604020202020204" charset="0"/>
              </a:rPr>
              <a:t>Los niños se llaman Camila, Colomba y Nicolás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41A4AC5E-CCA8-4DA1-AFA1-83E3675607D3}"/>
              </a:ext>
            </a:extLst>
          </p:cNvPr>
          <p:cNvSpPr txBox="1">
            <a:spLocks/>
          </p:cNvSpPr>
          <p:nvPr/>
        </p:nvSpPr>
        <p:spPr>
          <a:xfrm>
            <a:off x="4745200" y="2711533"/>
            <a:ext cx="5165400" cy="71755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ctr"/>
            <a:endParaRPr lang="es-CL" sz="1800" b="1" dirty="0">
              <a:solidFill>
                <a:srgbClr val="00B0F0"/>
              </a:solidFill>
              <a:latin typeface="Nunito Light" panose="020B0604020202020204" charset="0"/>
            </a:endParaRP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C4F0A5E3-7529-4C65-9095-21407660D4CC}"/>
              </a:ext>
            </a:extLst>
          </p:cNvPr>
          <p:cNvSpPr txBox="1">
            <a:spLocks/>
          </p:cNvSpPr>
          <p:nvPr/>
        </p:nvSpPr>
        <p:spPr>
          <a:xfrm>
            <a:off x="5447911" y="3821678"/>
            <a:ext cx="5165400" cy="71755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r>
              <a:rPr lang="es-CL" b="1" dirty="0">
                <a:solidFill>
                  <a:srgbClr val="00B0F0"/>
                </a:solidFill>
                <a:latin typeface="Nunito Light" panose="020B0604020202020204" charset="0"/>
              </a:rPr>
              <a:t>Las sílabas ca – </a:t>
            </a:r>
            <a:r>
              <a:rPr lang="es-CL" b="1" dirty="0" err="1">
                <a:solidFill>
                  <a:srgbClr val="00B0F0"/>
                </a:solidFill>
                <a:latin typeface="Nunito Light" panose="020B0604020202020204" charset="0"/>
              </a:rPr>
              <a:t>co</a:t>
            </a:r>
            <a:r>
              <a:rPr lang="es-CL" b="1" dirty="0">
                <a:solidFill>
                  <a:srgbClr val="00B0F0"/>
                </a:solidFill>
                <a:latin typeface="Nunito Light" panose="020B0604020202020204" charset="0"/>
              </a:rPr>
              <a:t> - </a:t>
            </a:r>
            <a:r>
              <a:rPr lang="es-CL" b="1" dirty="0" err="1">
                <a:solidFill>
                  <a:srgbClr val="00B0F0"/>
                </a:solidFill>
                <a:latin typeface="Nunito Light" panose="020B0604020202020204" charset="0"/>
              </a:rPr>
              <a:t>cu</a:t>
            </a:r>
            <a:endParaRPr lang="es-CL" b="1" dirty="0">
              <a:solidFill>
                <a:srgbClr val="00B0F0"/>
              </a:solidFill>
              <a:latin typeface="Nunito Light" panose="020B0604020202020204" charset="0"/>
            </a:endParaRP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C5F00689-FA60-41EA-B253-99B373960E12}"/>
              </a:ext>
            </a:extLst>
          </p:cNvPr>
          <p:cNvSpPr txBox="1">
            <a:spLocks/>
          </p:cNvSpPr>
          <p:nvPr/>
        </p:nvSpPr>
        <p:spPr>
          <a:xfrm>
            <a:off x="5489900" y="2596177"/>
            <a:ext cx="3306792" cy="71755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r>
              <a:rPr lang="es-CL" b="1" dirty="0">
                <a:solidFill>
                  <a:srgbClr val="00B0F0"/>
                </a:solidFill>
                <a:latin typeface="Nunito Light" panose="020B0604020202020204" charset="0"/>
              </a:rPr>
              <a:t>Los niños observan conejos, vacas y caballos.</a:t>
            </a:r>
          </a:p>
        </p:txBody>
      </p:sp>
    </p:spTree>
    <p:extLst>
      <p:ext uri="{BB962C8B-B14F-4D97-AF65-F5344CB8AC3E}">
        <p14:creationId xmlns:p14="http://schemas.microsoft.com/office/powerpoint/2010/main" val="1156793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08;p20">
            <a:extLst>
              <a:ext uri="{FF2B5EF4-FFF2-40B4-BE49-F238E27FC236}">
                <a16:creationId xmlns:a16="http://schemas.microsoft.com/office/drawing/2014/main" id="{8B5F1841-B9A9-674C-B6F8-A33ADCF6C7A4}"/>
              </a:ext>
            </a:extLst>
          </p:cNvPr>
          <p:cNvSpPr txBox="1">
            <a:spLocks/>
          </p:cNvSpPr>
          <p:nvPr/>
        </p:nvSpPr>
        <p:spPr>
          <a:xfrm>
            <a:off x="5627658" y="1983167"/>
            <a:ext cx="1251895" cy="6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mayúscula</a:t>
            </a:r>
            <a:endParaRPr lang="es-E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Google Shape;808;p20">
            <a:extLst>
              <a:ext uri="{FF2B5EF4-FFF2-40B4-BE49-F238E27FC236}">
                <a16:creationId xmlns:a16="http://schemas.microsoft.com/office/drawing/2014/main" id="{0FEB8BAC-39C0-8243-B672-E6E6FA829E97}"/>
              </a:ext>
            </a:extLst>
          </p:cNvPr>
          <p:cNvSpPr txBox="1">
            <a:spLocks/>
          </p:cNvSpPr>
          <p:nvPr/>
        </p:nvSpPr>
        <p:spPr>
          <a:xfrm>
            <a:off x="5627657" y="3230581"/>
            <a:ext cx="1251895" cy="6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minúscula</a:t>
            </a:r>
            <a:endParaRPr lang="es-E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D7C69A2-EC63-C944-B575-8654EF9D9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169" y="674367"/>
            <a:ext cx="903865" cy="9038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E68680B-862F-A74C-AFD7-B6071C574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092" y="830519"/>
            <a:ext cx="799854" cy="599891"/>
          </a:xfrm>
          <a:prstGeom prst="rect">
            <a:avLst/>
          </a:prstGeom>
        </p:spPr>
      </p:pic>
      <p:sp>
        <p:nvSpPr>
          <p:cNvPr id="13" name="Google Shape;776;p16">
            <a:extLst>
              <a:ext uri="{FF2B5EF4-FFF2-40B4-BE49-F238E27FC236}">
                <a16:creationId xmlns:a16="http://schemas.microsoft.com/office/drawing/2014/main" id="{9814272C-3252-A549-9FFA-53FE6C2B3F84}"/>
              </a:ext>
            </a:extLst>
          </p:cNvPr>
          <p:cNvSpPr txBox="1">
            <a:spLocks/>
          </p:cNvSpPr>
          <p:nvPr/>
        </p:nvSpPr>
        <p:spPr>
          <a:xfrm>
            <a:off x="403357" y="2454476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La letra </a:t>
            </a:r>
            <a:r>
              <a:rPr lang="es-ES_tradnl" sz="2000" b="1" dirty="0">
                <a:solidFill>
                  <a:schemeClr val="tx2"/>
                </a:solidFill>
                <a:latin typeface="Comic Sans MS" panose="030F0902030302020204" pitchFamily="66" charset="0"/>
              </a:rPr>
              <a:t>manuscrita</a:t>
            </a:r>
            <a:r>
              <a:rPr lang="es-ES_tradnl" sz="2000" dirty="0">
                <a:latin typeface="Comic Sans MS" panose="030F0902030302020204" pitchFamily="66" charset="0"/>
              </a:rPr>
              <a:t>, en donde aparece el lápiz         , al escribirla va tomada de la mano.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1617401-BC22-2D45-8D01-0E4E97582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437" y="3023620"/>
            <a:ext cx="551897" cy="413923"/>
          </a:xfrm>
          <a:prstGeom prst="rect">
            <a:avLst/>
          </a:prstGeom>
        </p:spPr>
      </p:pic>
      <p:sp>
        <p:nvSpPr>
          <p:cNvPr id="16" name="Google Shape;776;p16">
            <a:extLst>
              <a:ext uri="{FF2B5EF4-FFF2-40B4-BE49-F238E27FC236}">
                <a16:creationId xmlns:a16="http://schemas.microsoft.com/office/drawing/2014/main" id="{CF61255B-AE7C-EE43-AD9F-2EAF505A81BE}"/>
              </a:ext>
            </a:extLst>
          </p:cNvPr>
          <p:cNvSpPr txBox="1">
            <a:spLocks/>
          </p:cNvSpPr>
          <p:nvPr/>
        </p:nvSpPr>
        <p:spPr>
          <a:xfrm>
            <a:off x="403358" y="67436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La letra </a:t>
            </a:r>
            <a:r>
              <a:rPr lang="es-ES_tradnl" sz="2000" b="1" dirty="0">
                <a:solidFill>
                  <a:schemeClr val="tx2"/>
                </a:solidFill>
                <a:latin typeface="Comic Sans MS" panose="030F0902030302020204" pitchFamily="66" charset="0"/>
              </a:rPr>
              <a:t>imprenta</a:t>
            </a:r>
            <a:r>
              <a:rPr lang="es-ES_tradnl" sz="2000" dirty="0">
                <a:latin typeface="Comic Sans MS" panose="030F0902030302020204" pitchFamily="66" charset="0"/>
              </a:rPr>
              <a:t>, en donde aparece el ojo       , la encontramos cuando leemos revistas, diarios, libros, entre otros.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DBFBBAD-2F69-1D4C-B3F4-C6FCB1FFA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81" y="1224535"/>
            <a:ext cx="541456" cy="54145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EF8A14-562E-984F-8583-CC27F759CD20}"/>
              </a:ext>
            </a:extLst>
          </p:cNvPr>
          <p:cNvSpPr/>
          <p:nvPr/>
        </p:nvSpPr>
        <p:spPr>
          <a:xfrm>
            <a:off x="311386" y="734786"/>
            <a:ext cx="5036221" cy="146957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5A4CA1D-0739-1549-94FE-A5B1AA8721B5}"/>
              </a:ext>
            </a:extLst>
          </p:cNvPr>
          <p:cNvSpPr/>
          <p:nvPr/>
        </p:nvSpPr>
        <p:spPr>
          <a:xfrm>
            <a:off x="283604" y="2566540"/>
            <a:ext cx="5064003" cy="135242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549004-D265-4216-A8DB-1A64A42CFAE3}"/>
              </a:ext>
            </a:extLst>
          </p:cNvPr>
          <p:cNvSpPr txBox="1"/>
          <p:nvPr/>
        </p:nvSpPr>
        <p:spPr>
          <a:xfrm>
            <a:off x="283604" y="190500"/>
            <a:ext cx="539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Letra C imprenta y manuscrita</a:t>
            </a:r>
            <a:r>
              <a:rPr lang="es-CL" sz="1800" b="1" dirty="0">
                <a:latin typeface="Comic Sans MS" panose="030F0702030302020204" pitchFamily="66" charset="0"/>
              </a:rPr>
              <a:t>: </a:t>
            </a:r>
          </a:p>
        </p:txBody>
      </p:sp>
      <p:pic>
        <p:nvPicPr>
          <p:cNvPr id="1026" name="Picture 2" descr="APOYO ESCOLAR ING MASCHWITZ: ALFABETO 4 TIPO DE LETRAS SIN DIBUJOS ...">
            <a:extLst>
              <a:ext uri="{FF2B5EF4-FFF2-40B4-BE49-F238E27FC236}">
                <a16:creationId xmlns:a16="http://schemas.microsoft.com/office/drawing/2014/main" id="{131761C9-1FCE-4D93-A606-1E5158FD3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" b="5175"/>
          <a:stretch/>
        </p:blipFill>
        <p:spPr bwMode="auto">
          <a:xfrm>
            <a:off x="6581241" y="1495263"/>
            <a:ext cx="2213978" cy="24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BE435568-4FB9-3A41-9129-F95F97AC4569}"/>
              </a:ext>
            </a:extLst>
          </p:cNvPr>
          <p:cNvSpPr txBox="1">
            <a:spLocks/>
          </p:cNvSpPr>
          <p:nvPr/>
        </p:nvSpPr>
        <p:spPr>
          <a:xfrm>
            <a:off x="320053" y="267534"/>
            <a:ext cx="7993768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Identifica las sílabas ca – </a:t>
            </a:r>
            <a:r>
              <a:rPr lang="es-ES_tradnl" sz="20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co</a:t>
            </a:r>
            <a:r>
              <a:rPr lang="es-ES_tradnl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 – </a:t>
            </a:r>
            <a:r>
              <a:rPr lang="es-ES_tradnl" sz="20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cu</a:t>
            </a:r>
            <a:r>
              <a:rPr lang="es-ES_tradnl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 en las siguientes imágenes</a:t>
            </a:r>
          </a:p>
        </p:txBody>
      </p:sp>
      <p:sp>
        <p:nvSpPr>
          <p:cNvPr id="14" name="Google Shape;1079;p40">
            <a:extLst>
              <a:ext uri="{FF2B5EF4-FFF2-40B4-BE49-F238E27FC236}">
                <a16:creationId xmlns:a16="http://schemas.microsoft.com/office/drawing/2014/main" id="{9B37E449-A9A7-9542-8F6F-AF6E4B16944C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B34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EB6BE85-0CF8-440C-9389-A1BF16E27C1C}"/>
              </a:ext>
            </a:extLst>
          </p:cNvPr>
          <p:cNvSpPr/>
          <p:nvPr/>
        </p:nvSpPr>
        <p:spPr>
          <a:xfrm>
            <a:off x="853231" y="1047898"/>
            <a:ext cx="1498600" cy="20740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94CFC4E-A6EF-4026-8F79-523B6F8B8D99}"/>
              </a:ext>
            </a:extLst>
          </p:cNvPr>
          <p:cNvSpPr/>
          <p:nvPr/>
        </p:nvSpPr>
        <p:spPr>
          <a:xfrm>
            <a:off x="852104" y="2571750"/>
            <a:ext cx="1499727" cy="550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A5DB665-1E90-4C90-B733-FC8CEE7AD91A}"/>
              </a:ext>
            </a:extLst>
          </p:cNvPr>
          <p:cNvSpPr/>
          <p:nvPr/>
        </p:nvSpPr>
        <p:spPr>
          <a:xfrm>
            <a:off x="2514325" y="2835087"/>
            <a:ext cx="1498600" cy="20740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1A15203-50FF-49CC-A675-B965A8BD615D}"/>
              </a:ext>
            </a:extLst>
          </p:cNvPr>
          <p:cNvSpPr/>
          <p:nvPr/>
        </p:nvSpPr>
        <p:spPr>
          <a:xfrm>
            <a:off x="2513198" y="4358939"/>
            <a:ext cx="1499727" cy="550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64B92139-3190-44F9-AF6C-FA979A6DD49E}"/>
              </a:ext>
            </a:extLst>
          </p:cNvPr>
          <p:cNvSpPr/>
          <p:nvPr/>
        </p:nvSpPr>
        <p:spPr>
          <a:xfrm>
            <a:off x="4133657" y="1047898"/>
            <a:ext cx="1498600" cy="20740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A7E4E1C7-8F8C-4CEC-B4EB-4CCD11019F4D}"/>
              </a:ext>
            </a:extLst>
          </p:cNvPr>
          <p:cNvSpPr/>
          <p:nvPr/>
        </p:nvSpPr>
        <p:spPr>
          <a:xfrm>
            <a:off x="4132530" y="2571750"/>
            <a:ext cx="1499727" cy="550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37B2710-00F1-41EE-A7B2-7E35DD341C16}"/>
              </a:ext>
            </a:extLst>
          </p:cNvPr>
          <p:cNvSpPr/>
          <p:nvPr/>
        </p:nvSpPr>
        <p:spPr>
          <a:xfrm>
            <a:off x="5753658" y="2846858"/>
            <a:ext cx="1498600" cy="20740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7DDE4080-D1BB-437B-9B91-208C99F1E9B0}"/>
              </a:ext>
            </a:extLst>
          </p:cNvPr>
          <p:cNvSpPr/>
          <p:nvPr/>
        </p:nvSpPr>
        <p:spPr>
          <a:xfrm>
            <a:off x="7444555" y="1039591"/>
            <a:ext cx="1498600" cy="20740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DCA800E4-653B-4E75-8D4C-93CBECDCD5B6}"/>
              </a:ext>
            </a:extLst>
          </p:cNvPr>
          <p:cNvSpPr/>
          <p:nvPr/>
        </p:nvSpPr>
        <p:spPr>
          <a:xfrm>
            <a:off x="7443426" y="2571750"/>
            <a:ext cx="1499727" cy="550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Google Shape;776;p16">
            <a:extLst>
              <a:ext uri="{FF2B5EF4-FFF2-40B4-BE49-F238E27FC236}">
                <a16:creationId xmlns:a16="http://schemas.microsoft.com/office/drawing/2014/main" id="{1EB0E1CD-8B50-4189-A7C3-CAF42AC1D444}"/>
              </a:ext>
            </a:extLst>
          </p:cNvPr>
          <p:cNvSpPr txBox="1">
            <a:spLocks/>
          </p:cNvSpPr>
          <p:nvPr/>
        </p:nvSpPr>
        <p:spPr>
          <a:xfrm>
            <a:off x="1181970" y="2619009"/>
            <a:ext cx="1391061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ca</a:t>
            </a:r>
            <a:r>
              <a:rPr lang="es-ES_tradnl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ballo</a:t>
            </a:r>
          </a:p>
        </p:txBody>
      </p:sp>
      <p:sp>
        <p:nvSpPr>
          <p:cNvPr id="46" name="Google Shape;776;p16">
            <a:extLst>
              <a:ext uri="{FF2B5EF4-FFF2-40B4-BE49-F238E27FC236}">
                <a16:creationId xmlns:a16="http://schemas.microsoft.com/office/drawing/2014/main" id="{1383BBAE-43BF-4C98-B5A9-7D45D04A3577}"/>
              </a:ext>
            </a:extLst>
          </p:cNvPr>
          <p:cNvSpPr txBox="1">
            <a:spLocks/>
          </p:cNvSpPr>
          <p:nvPr/>
        </p:nvSpPr>
        <p:spPr>
          <a:xfrm>
            <a:off x="2567023" y="4427086"/>
            <a:ext cx="1391061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endParaRPr lang="es-ES_tradnl" sz="20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83494C-9ED6-41E9-A731-E61A637CF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621" y="1235565"/>
            <a:ext cx="2126692" cy="138697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E703F6C-B62F-4129-9444-BFF4C6460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5591" y="2735921"/>
            <a:ext cx="1375739" cy="16814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EAE92FD-D342-4489-9487-1937D61CF7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82" b="90000" l="10000" r="90000">
                        <a14:foregroundMark x1="59778" y1="17045" x2="65111" y2="11136"/>
                        <a14:foregroundMark x1="65111" y1="11136" x2="77111" y2="11364"/>
                        <a14:foregroundMark x1="77111" y1="11364" x2="65111" y2="8636"/>
                        <a14:foregroundMark x1="65111" y1="8636" x2="59222" y2="11136"/>
                        <a14:foregroundMark x1="59222" y1="11136" x2="62889" y2="2500"/>
                        <a14:foregroundMark x1="62889" y1="2500" x2="68444" y2="2727"/>
                        <a14:foregroundMark x1="68444" y1="2727" x2="79444" y2="8636"/>
                        <a14:foregroundMark x1="79444" y1="8636" x2="65667" y2="10909"/>
                        <a14:foregroundMark x1="65667" y1="10909" x2="71556" y2="7273"/>
                        <a14:foregroundMark x1="71556" y1="7273" x2="77222" y2="9091"/>
                        <a14:foregroundMark x1="77222" y1="9091" x2="71111" y2="4773"/>
                        <a14:foregroundMark x1="71111" y1="4773" x2="65111" y2="6136"/>
                        <a14:foregroundMark x1="65111" y1="6136" x2="59556" y2="12045"/>
                        <a14:foregroundMark x1="59556" y1="12045" x2="65444" y2="11818"/>
                        <a14:foregroundMark x1="65444" y1="11818" x2="59889" y2="6818"/>
                        <a14:foregroundMark x1="59889" y1="6818" x2="65222" y2="10682"/>
                        <a14:foregroundMark x1="65222" y1="10682" x2="70778" y2="8182"/>
                        <a14:foregroundMark x1="70778" y1="8182" x2="78889" y2="81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1691" y="1328518"/>
            <a:ext cx="2004330" cy="97989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1CDC22F0-F4A9-43C4-8B31-CAA4D0D050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4726" y="1124307"/>
            <a:ext cx="1377129" cy="1377129"/>
          </a:xfrm>
          <a:prstGeom prst="rect">
            <a:avLst/>
          </a:prstGeom>
        </p:spPr>
      </p:pic>
      <p:sp>
        <p:nvSpPr>
          <p:cNvPr id="57" name="Google Shape;776;p16">
            <a:extLst>
              <a:ext uri="{FF2B5EF4-FFF2-40B4-BE49-F238E27FC236}">
                <a16:creationId xmlns:a16="http://schemas.microsoft.com/office/drawing/2014/main" id="{5EEAB064-82CE-4582-8E93-D089A2F175F5}"/>
              </a:ext>
            </a:extLst>
          </p:cNvPr>
          <p:cNvSpPr txBox="1">
            <a:spLocks/>
          </p:cNvSpPr>
          <p:nvPr/>
        </p:nvSpPr>
        <p:spPr>
          <a:xfrm>
            <a:off x="2615785" y="4406270"/>
            <a:ext cx="1391061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cuca</a:t>
            </a:r>
            <a:r>
              <a:rPr lang="es-ES_tradnl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racha</a:t>
            </a:r>
          </a:p>
        </p:txBody>
      </p:sp>
      <p:sp>
        <p:nvSpPr>
          <p:cNvPr id="58" name="Google Shape;776;p16">
            <a:extLst>
              <a:ext uri="{FF2B5EF4-FFF2-40B4-BE49-F238E27FC236}">
                <a16:creationId xmlns:a16="http://schemas.microsoft.com/office/drawing/2014/main" id="{E792AD64-A2FB-4D5B-85CF-87CD6DE93FA6}"/>
              </a:ext>
            </a:extLst>
          </p:cNvPr>
          <p:cNvSpPr txBox="1">
            <a:spLocks/>
          </p:cNvSpPr>
          <p:nvPr/>
        </p:nvSpPr>
        <p:spPr>
          <a:xfrm>
            <a:off x="7490794" y="2616322"/>
            <a:ext cx="1391061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cu</a:t>
            </a:r>
            <a:r>
              <a:rPr lang="es-ES_tradnl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bo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DBABA5F2-7713-4399-AEFF-2873CC5E06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6021" y="3351966"/>
            <a:ext cx="1347508" cy="749522"/>
          </a:xfrm>
          <a:prstGeom prst="rect">
            <a:avLst/>
          </a:prstGeom>
        </p:spPr>
      </p:pic>
      <p:sp>
        <p:nvSpPr>
          <p:cNvPr id="60" name="Rectángulo 59">
            <a:extLst>
              <a:ext uri="{FF2B5EF4-FFF2-40B4-BE49-F238E27FC236}">
                <a16:creationId xmlns:a16="http://schemas.microsoft.com/office/drawing/2014/main" id="{D7F9E512-6B0B-4742-B6C6-A208313A855A}"/>
              </a:ext>
            </a:extLst>
          </p:cNvPr>
          <p:cNvSpPr/>
          <p:nvPr/>
        </p:nvSpPr>
        <p:spPr>
          <a:xfrm>
            <a:off x="5753658" y="4370710"/>
            <a:ext cx="1499727" cy="550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1" name="Google Shape;776;p16">
            <a:extLst>
              <a:ext uri="{FF2B5EF4-FFF2-40B4-BE49-F238E27FC236}">
                <a16:creationId xmlns:a16="http://schemas.microsoft.com/office/drawing/2014/main" id="{5AB9251E-0F35-4467-ABCC-25C11585BCEA}"/>
              </a:ext>
            </a:extLst>
          </p:cNvPr>
          <p:cNvSpPr txBox="1">
            <a:spLocks/>
          </p:cNvSpPr>
          <p:nvPr/>
        </p:nvSpPr>
        <p:spPr>
          <a:xfrm>
            <a:off x="5788558" y="4399635"/>
            <a:ext cx="1391061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ca</a:t>
            </a:r>
            <a:r>
              <a:rPr lang="es-ES_tradnl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ma</a:t>
            </a:r>
          </a:p>
        </p:txBody>
      </p:sp>
      <p:sp>
        <p:nvSpPr>
          <p:cNvPr id="62" name="Google Shape;776;p16">
            <a:extLst>
              <a:ext uri="{FF2B5EF4-FFF2-40B4-BE49-F238E27FC236}">
                <a16:creationId xmlns:a16="http://schemas.microsoft.com/office/drawing/2014/main" id="{56EEDFEA-FD23-4D3C-A1A7-55F8BE032364}"/>
              </a:ext>
            </a:extLst>
          </p:cNvPr>
          <p:cNvSpPr txBox="1">
            <a:spLocks/>
          </p:cNvSpPr>
          <p:nvPr/>
        </p:nvSpPr>
        <p:spPr>
          <a:xfrm>
            <a:off x="4208519" y="2600566"/>
            <a:ext cx="1391061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coco</a:t>
            </a:r>
            <a:r>
              <a:rPr lang="es-ES_tradnl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drilo</a:t>
            </a:r>
          </a:p>
        </p:txBody>
      </p:sp>
    </p:spTree>
    <p:extLst>
      <p:ext uri="{BB962C8B-B14F-4D97-AF65-F5344CB8AC3E}">
        <p14:creationId xmlns:p14="http://schemas.microsoft.com/office/powerpoint/2010/main" val="104607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7" grpId="0"/>
      <p:bldP spid="58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2AED232F-4C36-884F-9D3D-04DC267A476E}"/>
              </a:ext>
            </a:extLst>
          </p:cNvPr>
          <p:cNvSpPr txBox="1">
            <a:spLocks/>
          </p:cNvSpPr>
          <p:nvPr/>
        </p:nvSpPr>
        <p:spPr>
          <a:xfrm>
            <a:off x="1575596" y="406503"/>
            <a:ext cx="5992807" cy="5861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endParaRPr lang="es-CL" sz="2000" dirty="0">
              <a:latin typeface="Comic Sans MS" panose="030F0902030302020204" pitchFamily="66" charset="0"/>
            </a:endParaRPr>
          </a:p>
        </p:txBody>
      </p:sp>
      <p:sp>
        <p:nvSpPr>
          <p:cNvPr id="8" name="Google Shape;776;p16">
            <a:extLst>
              <a:ext uri="{FF2B5EF4-FFF2-40B4-BE49-F238E27FC236}">
                <a16:creationId xmlns:a16="http://schemas.microsoft.com/office/drawing/2014/main" id="{0D7B14EA-00B0-6C4F-B7C5-7F56EA386531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Lee y dibuja:</a:t>
            </a:r>
          </a:p>
        </p:txBody>
      </p:sp>
      <p:sp>
        <p:nvSpPr>
          <p:cNvPr id="13" name="Google Shape;783;p17">
            <a:extLst>
              <a:ext uri="{FF2B5EF4-FFF2-40B4-BE49-F238E27FC236}">
                <a16:creationId xmlns:a16="http://schemas.microsoft.com/office/drawing/2014/main" id="{D967A7C2-4967-3A4C-8478-1A0E686C2B73}"/>
              </a:ext>
            </a:extLst>
          </p:cNvPr>
          <p:cNvSpPr txBox="1">
            <a:spLocks/>
          </p:cNvSpPr>
          <p:nvPr/>
        </p:nvSpPr>
        <p:spPr>
          <a:xfrm>
            <a:off x="1187529" y="1445887"/>
            <a:ext cx="3138904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accent1"/>
                </a:solidFill>
              </a:rPr>
              <a:t>ca</a:t>
            </a:r>
            <a:r>
              <a:rPr lang="es-CL" sz="4000" dirty="0">
                <a:solidFill>
                  <a:schemeClr val="tx1"/>
                </a:solidFill>
              </a:rPr>
              <a:t>mello</a:t>
            </a:r>
          </a:p>
        </p:txBody>
      </p:sp>
      <p:sp>
        <p:nvSpPr>
          <p:cNvPr id="14" name="Google Shape;1079;p40">
            <a:extLst>
              <a:ext uri="{FF2B5EF4-FFF2-40B4-BE49-F238E27FC236}">
                <a16:creationId xmlns:a16="http://schemas.microsoft.com/office/drawing/2014/main" id="{D293129D-B0A1-2D43-A3CB-1102BFF3EA80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83;p17">
            <a:extLst>
              <a:ext uri="{FF2B5EF4-FFF2-40B4-BE49-F238E27FC236}">
                <a16:creationId xmlns:a16="http://schemas.microsoft.com/office/drawing/2014/main" id="{71AFDFDB-28F5-4EDE-AF9C-F2001B9E25D8}"/>
              </a:ext>
            </a:extLst>
          </p:cNvPr>
          <p:cNvSpPr txBox="1">
            <a:spLocks/>
          </p:cNvSpPr>
          <p:nvPr/>
        </p:nvSpPr>
        <p:spPr>
          <a:xfrm>
            <a:off x="6445814" y="1438477"/>
            <a:ext cx="3215104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accent1"/>
                </a:solidFill>
              </a:rPr>
              <a:t>co</a:t>
            </a:r>
            <a:r>
              <a:rPr lang="es-CL" sz="4000" dirty="0">
                <a:solidFill>
                  <a:schemeClr val="tx1"/>
                </a:solidFill>
              </a:rPr>
              <a:t>rona</a:t>
            </a:r>
          </a:p>
        </p:txBody>
      </p:sp>
      <p:sp>
        <p:nvSpPr>
          <p:cNvPr id="10" name="Google Shape;783;p17">
            <a:extLst>
              <a:ext uri="{FF2B5EF4-FFF2-40B4-BE49-F238E27FC236}">
                <a16:creationId xmlns:a16="http://schemas.microsoft.com/office/drawing/2014/main" id="{661C9B47-06CD-40F5-B710-6F795C94F78E}"/>
              </a:ext>
            </a:extLst>
          </p:cNvPr>
          <p:cNvSpPr txBox="1">
            <a:spLocks/>
          </p:cNvSpPr>
          <p:nvPr/>
        </p:nvSpPr>
        <p:spPr>
          <a:xfrm>
            <a:off x="3797159" y="3077451"/>
            <a:ext cx="3138904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accent1"/>
                </a:solidFill>
              </a:rPr>
              <a:t>cu</a:t>
            </a:r>
            <a:r>
              <a:rPr lang="es-CL" sz="4000" dirty="0">
                <a:solidFill>
                  <a:schemeClr val="tx1"/>
                </a:solidFill>
              </a:rPr>
              <a:t>chara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917F1C4-78CE-4EF9-B937-EA36E4FA6365}"/>
              </a:ext>
            </a:extLst>
          </p:cNvPr>
          <p:cNvSpPr/>
          <p:nvPr/>
        </p:nvSpPr>
        <p:spPr>
          <a:xfrm>
            <a:off x="1002209" y="1512360"/>
            <a:ext cx="2450183" cy="16954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392BD0B-DC6A-4548-9AAE-8B10A6FCB0E6}"/>
              </a:ext>
            </a:extLst>
          </p:cNvPr>
          <p:cNvSpPr/>
          <p:nvPr/>
        </p:nvSpPr>
        <p:spPr>
          <a:xfrm>
            <a:off x="3681349" y="3141337"/>
            <a:ext cx="2450183" cy="16954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6BBEBE9-A117-4DF9-8455-19BC7E01D8C6}"/>
              </a:ext>
            </a:extLst>
          </p:cNvPr>
          <p:cNvSpPr/>
          <p:nvPr/>
        </p:nvSpPr>
        <p:spPr>
          <a:xfrm>
            <a:off x="6288673" y="1445887"/>
            <a:ext cx="2450183" cy="16954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403214" y="522275"/>
            <a:ext cx="7670624" cy="6782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S" sz="20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Con ayuda de un adulto, lee las siguientes sílabas y palabras:</a:t>
            </a:r>
            <a:endParaRPr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Google Shape;783;p17">
            <a:extLst>
              <a:ext uri="{FF2B5EF4-FFF2-40B4-BE49-F238E27FC236}">
                <a16:creationId xmlns:a16="http://schemas.microsoft.com/office/drawing/2014/main" id="{BE76A3D1-643C-8041-A08D-E9CA9ECA2DA6}"/>
              </a:ext>
            </a:extLst>
          </p:cNvPr>
          <p:cNvSpPr txBox="1">
            <a:spLocks/>
          </p:cNvSpPr>
          <p:nvPr/>
        </p:nvSpPr>
        <p:spPr>
          <a:xfrm>
            <a:off x="1616540" y="1169289"/>
            <a:ext cx="685304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 lang="es-CL" sz="4000" dirty="0">
              <a:solidFill>
                <a:schemeClr val="tx1"/>
              </a:solidFill>
            </a:endParaRPr>
          </a:p>
        </p:txBody>
      </p:sp>
      <p:sp>
        <p:nvSpPr>
          <p:cNvPr id="35" name="Google Shape;783;p17">
            <a:extLst>
              <a:ext uri="{FF2B5EF4-FFF2-40B4-BE49-F238E27FC236}">
                <a16:creationId xmlns:a16="http://schemas.microsoft.com/office/drawing/2014/main" id="{3A67EA6A-767B-CB40-A721-BF1438805F4D}"/>
              </a:ext>
            </a:extLst>
          </p:cNvPr>
          <p:cNvSpPr txBox="1">
            <a:spLocks/>
          </p:cNvSpPr>
          <p:nvPr/>
        </p:nvSpPr>
        <p:spPr>
          <a:xfrm>
            <a:off x="3236415" y="2218863"/>
            <a:ext cx="124549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FFFF00"/>
                </a:solidFill>
              </a:rPr>
              <a:t>coco</a:t>
            </a:r>
          </a:p>
        </p:txBody>
      </p:sp>
      <p:sp>
        <p:nvSpPr>
          <p:cNvPr id="37" name="Google Shape;783;p17">
            <a:extLst>
              <a:ext uri="{FF2B5EF4-FFF2-40B4-BE49-F238E27FC236}">
                <a16:creationId xmlns:a16="http://schemas.microsoft.com/office/drawing/2014/main" id="{F9C6892C-BBF2-CD47-AE28-4C1D78FD58E3}"/>
              </a:ext>
            </a:extLst>
          </p:cNvPr>
          <p:cNvSpPr txBox="1">
            <a:spLocks/>
          </p:cNvSpPr>
          <p:nvPr/>
        </p:nvSpPr>
        <p:spPr>
          <a:xfrm>
            <a:off x="2255286" y="2211001"/>
            <a:ext cx="1147410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92D050"/>
                </a:solidFill>
              </a:rPr>
              <a:t>cosa</a:t>
            </a:r>
          </a:p>
        </p:txBody>
      </p:sp>
      <p:sp>
        <p:nvSpPr>
          <p:cNvPr id="39" name="Google Shape;783;p17">
            <a:extLst>
              <a:ext uri="{FF2B5EF4-FFF2-40B4-BE49-F238E27FC236}">
                <a16:creationId xmlns:a16="http://schemas.microsoft.com/office/drawing/2014/main" id="{752D9786-D01E-F64F-936C-3769036DF600}"/>
              </a:ext>
            </a:extLst>
          </p:cNvPr>
          <p:cNvSpPr txBox="1">
            <a:spLocks/>
          </p:cNvSpPr>
          <p:nvPr/>
        </p:nvSpPr>
        <p:spPr>
          <a:xfrm>
            <a:off x="4188565" y="2220974"/>
            <a:ext cx="124549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FF0000"/>
                </a:solidFill>
              </a:rPr>
              <a:t>casa</a:t>
            </a:r>
          </a:p>
        </p:txBody>
      </p:sp>
      <p:sp>
        <p:nvSpPr>
          <p:cNvPr id="40" name="Google Shape;783;p17">
            <a:extLst>
              <a:ext uri="{FF2B5EF4-FFF2-40B4-BE49-F238E27FC236}">
                <a16:creationId xmlns:a16="http://schemas.microsoft.com/office/drawing/2014/main" id="{10BE8A88-845E-4C40-B7F8-E1903C320AEC}"/>
              </a:ext>
            </a:extLst>
          </p:cNvPr>
          <p:cNvSpPr txBox="1">
            <a:spLocks/>
          </p:cNvSpPr>
          <p:nvPr/>
        </p:nvSpPr>
        <p:spPr>
          <a:xfrm>
            <a:off x="894201" y="2203139"/>
            <a:ext cx="1435789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00B0F0"/>
                </a:solidFill>
              </a:rPr>
              <a:t>comida</a:t>
            </a:r>
          </a:p>
        </p:txBody>
      </p:sp>
      <p:sp>
        <p:nvSpPr>
          <p:cNvPr id="44" name="Google Shape;783;p17">
            <a:extLst>
              <a:ext uri="{FF2B5EF4-FFF2-40B4-BE49-F238E27FC236}">
                <a16:creationId xmlns:a16="http://schemas.microsoft.com/office/drawing/2014/main" id="{88C0A9F6-AB37-4F49-9BA4-D67B43A1DF70}"/>
              </a:ext>
            </a:extLst>
          </p:cNvPr>
          <p:cNvSpPr txBox="1">
            <a:spLocks/>
          </p:cNvSpPr>
          <p:nvPr/>
        </p:nvSpPr>
        <p:spPr>
          <a:xfrm>
            <a:off x="1121289" y="4004252"/>
            <a:ext cx="5777344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3200" dirty="0">
                <a:solidFill>
                  <a:schemeClr val="tx1"/>
                </a:solidFill>
              </a:rPr>
              <a:t>A </a:t>
            </a:r>
            <a:r>
              <a:rPr lang="es-CL" sz="3200" dirty="0">
                <a:solidFill>
                  <a:schemeClr val="accent1"/>
                </a:solidFill>
              </a:rPr>
              <a:t>Ca</a:t>
            </a:r>
            <a:r>
              <a:rPr lang="es-CL" sz="3200" dirty="0">
                <a:solidFill>
                  <a:schemeClr val="tx1"/>
                </a:solidFill>
              </a:rPr>
              <a:t>rmen le dolía el </a:t>
            </a:r>
            <a:r>
              <a:rPr lang="es-CL" sz="3200" dirty="0">
                <a:solidFill>
                  <a:schemeClr val="accent1"/>
                </a:solidFill>
              </a:rPr>
              <a:t>co</a:t>
            </a:r>
            <a:r>
              <a:rPr lang="es-CL" sz="3200" dirty="0">
                <a:solidFill>
                  <a:schemeClr val="tx1"/>
                </a:solidFill>
              </a:rPr>
              <a:t>do </a:t>
            </a:r>
          </a:p>
          <a:p>
            <a:r>
              <a:rPr lang="es-CL" sz="3200" dirty="0">
                <a:solidFill>
                  <a:schemeClr val="tx1"/>
                </a:solidFill>
              </a:rPr>
              <a:t>La </a:t>
            </a:r>
            <a:r>
              <a:rPr lang="es-CL" sz="3200" dirty="0">
                <a:solidFill>
                  <a:schemeClr val="accent1"/>
                </a:solidFill>
              </a:rPr>
              <a:t>co</a:t>
            </a:r>
            <a:r>
              <a:rPr lang="es-CL" sz="3200" dirty="0">
                <a:solidFill>
                  <a:schemeClr val="tx1"/>
                </a:solidFill>
              </a:rPr>
              <a:t>mida está </a:t>
            </a:r>
            <a:r>
              <a:rPr lang="es-CL" sz="3200" dirty="0">
                <a:solidFill>
                  <a:schemeClr val="accent1"/>
                </a:solidFill>
              </a:rPr>
              <a:t>ca</a:t>
            </a:r>
            <a:r>
              <a:rPr lang="es-CL" sz="3200" dirty="0">
                <a:solidFill>
                  <a:schemeClr val="tx1"/>
                </a:solidFill>
              </a:rPr>
              <a:t>liente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86E566B-35C8-E846-9685-488FEE127543}"/>
              </a:ext>
            </a:extLst>
          </p:cNvPr>
          <p:cNvSpPr/>
          <p:nvPr/>
        </p:nvSpPr>
        <p:spPr>
          <a:xfrm>
            <a:off x="1528744" y="1151597"/>
            <a:ext cx="4750272" cy="57310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9B06493F-AD5D-8C49-A3BC-02E13081AB11}"/>
              </a:ext>
            </a:extLst>
          </p:cNvPr>
          <p:cNvSpPr/>
          <p:nvPr/>
        </p:nvSpPr>
        <p:spPr>
          <a:xfrm>
            <a:off x="846668" y="2093325"/>
            <a:ext cx="6312044" cy="104864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1EE4957-FD81-BF41-81F0-77599E4B3B2D}"/>
              </a:ext>
            </a:extLst>
          </p:cNvPr>
          <p:cNvSpPr/>
          <p:nvPr/>
        </p:nvSpPr>
        <p:spPr>
          <a:xfrm>
            <a:off x="990615" y="3590223"/>
            <a:ext cx="5948094" cy="114803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F31DBE3-AE7C-42E1-99A5-7C0E5D243296}"/>
              </a:ext>
            </a:extLst>
          </p:cNvPr>
          <p:cNvSpPr txBox="1"/>
          <p:nvPr/>
        </p:nvSpPr>
        <p:spPr>
          <a:xfrm>
            <a:off x="1616540" y="1191318"/>
            <a:ext cx="5008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Mali SemiBold" panose="020B0604020202020204" charset="-34"/>
                <a:cs typeface="Mali SemiBold" panose="020B0604020202020204" charset="-34"/>
              </a:rPr>
              <a:t>ca – </a:t>
            </a:r>
            <a:r>
              <a:rPr lang="es-CL" sz="2400" dirty="0" err="1">
                <a:latin typeface="Mali SemiBold" panose="020B0604020202020204" charset="-34"/>
                <a:cs typeface="Mali SemiBold" panose="020B0604020202020204" charset="-34"/>
              </a:rPr>
              <a:t>co</a:t>
            </a:r>
            <a:r>
              <a:rPr lang="es-CL" sz="2400" dirty="0">
                <a:latin typeface="Mali SemiBold" panose="020B0604020202020204" charset="-34"/>
                <a:cs typeface="Mali SemiBold" panose="020B0604020202020204" charset="-34"/>
              </a:rPr>
              <a:t> – </a:t>
            </a:r>
            <a:r>
              <a:rPr lang="es-CL" sz="2400" dirty="0" err="1">
                <a:latin typeface="Mali SemiBold" panose="020B0604020202020204" charset="-34"/>
                <a:cs typeface="Mali SemiBold" panose="020B0604020202020204" charset="-34"/>
              </a:rPr>
              <a:t>cu</a:t>
            </a:r>
            <a:r>
              <a:rPr lang="es-CL" sz="2400" dirty="0">
                <a:latin typeface="Mali SemiBold" panose="020B0604020202020204" charset="-34"/>
                <a:cs typeface="Mali SemiBold" panose="020B0604020202020204" charset="-34"/>
              </a:rPr>
              <a:t> - Ca – Co - Cu </a:t>
            </a:r>
          </a:p>
        </p:txBody>
      </p:sp>
      <p:sp>
        <p:nvSpPr>
          <p:cNvPr id="22" name="Google Shape;783;p17">
            <a:extLst>
              <a:ext uri="{FF2B5EF4-FFF2-40B4-BE49-F238E27FC236}">
                <a16:creationId xmlns:a16="http://schemas.microsoft.com/office/drawing/2014/main" id="{F9CB099C-AD50-42C5-A641-EE7F874B0ECC}"/>
              </a:ext>
            </a:extLst>
          </p:cNvPr>
          <p:cNvSpPr txBox="1">
            <a:spLocks/>
          </p:cNvSpPr>
          <p:nvPr/>
        </p:nvSpPr>
        <p:spPr>
          <a:xfrm>
            <a:off x="5140715" y="2220974"/>
            <a:ext cx="124549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chemeClr val="accent1"/>
                </a:solidFill>
              </a:rPr>
              <a:t>cola</a:t>
            </a:r>
          </a:p>
        </p:txBody>
      </p:sp>
      <p:sp>
        <p:nvSpPr>
          <p:cNvPr id="23" name="Google Shape;783;p17">
            <a:extLst>
              <a:ext uri="{FF2B5EF4-FFF2-40B4-BE49-F238E27FC236}">
                <a16:creationId xmlns:a16="http://schemas.microsoft.com/office/drawing/2014/main" id="{162F4BB6-02A1-4DA2-9A40-B2D85D7F41DA}"/>
              </a:ext>
            </a:extLst>
          </p:cNvPr>
          <p:cNvSpPr txBox="1">
            <a:spLocks/>
          </p:cNvSpPr>
          <p:nvPr/>
        </p:nvSpPr>
        <p:spPr>
          <a:xfrm>
            <a:off x="6002007" y="2218862"/>
            <a:ext cx="124549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chemeClr val="bg2"/>
                </a:solidFill>
              </a:rPr>
              <a:t>camisa</a:t>
            </a:r>
          </a:p>
        </p:txBody>
      </p:sp>
    </p:spTree>
    <p:extLst>
      <p:ext uri="{BB962C8B-B14F-4D97-AF65-F5344CB8AC3E}">
        <p14:creationId xmlns:p14="http://schemas.microsoft.com/office/powerpoint/2010/main" val="52985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303</Words>
  <Application>Microsoft Office PowerPoint</Application>
  <PresentationFormat>Presentación en pantalla (16:9)</PresentationFormat>
  <Paragraphs>64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Dosis</vt:lpstr>
      <vt:lpstr>Nunito Light</vt:lpstr>
      <vt:lpstr>Wingdings</vt:lpstr>
      <vt:lpstr>Comic Sans </vt:lpstr>
      <vt:lpstr>Comic Sans MS</vt:lpstr>
      <vt:lpstr>Mali</vt:lpstr>
      <vt:lpstr>Cavolini</vt:lpstr>
      <vt:lpstr>Mali SemiBold</vt:lpstr>
      <vt:lpstr>Arial</vt:lpstr>
      <vt:lpstr>Calibri</vt:lpstr>
      <vt:lpstr>Ely template</vt:lpstr>
      <vt:lpstr>Sílabas ca – co - cu</vt:lpstr>
      <vt:lpstr>Instrucciones de la clase: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aprendimos hoy?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y síntesis de las palabras</dc:title>
  <dc:creator>mis nietos</dc:creator>
  <cp:lastModifiedBy>Marcela Jiménez</cp:lastModifiedBy>
  <cp:revision>66</cp:revision>
  <dcterms:modified xsi:type="dcterms:W3CDTF">2020-08-17T16:03:36Z</dcterms:modified>
</cp:coreProperties>
</file>