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60" r:id="rId3"/>
    <p:sldId id="270" r:id="rId4"/>
    <p:sldId id="258" r:id="rId5"/>
    <p:sldId id="271" r:id="rId6"/>
    <p:sldId id="286" r:id="rId7"/>
    <p:sldId id="292" r:id="rId8"/>
    <p:sldId id="261" r:id="rId9"/>
    <p:sldId id="262" r:id="rId10"/>
    <p:sldId id="295" r:id="rId11"/>
    <p:sldId id="29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MS" panose="030F0902030302020204" pitchFamily="66" charset="0"/>
      <p:regular r:id="rId18"/>
    </p:embeddedFont>
    <p:embeddedFont>
      <p:font typeface="Mali" pitchFamily="2" charset="-34"/>
      <p:regular r:id="rId19"/>
      <p:bold r:id="rId20"/>
      <p:italic r:id="rId21"/>
      <p:boldItalic r:id="rId22"/>
    </p:embeddedFont>
    <p:embeddedFont>
      <p:font typeface="Mali SemiBold" pitchFamily="2" charset="-34"/>
      <p:regular r:id="rId23"/>
      <p:bold r:id="rId24"/>
      <p:italic r:id="rId25"/>
      <p:boldItalic r:id="rId26"/>
    </p:embeddedFont>
    <p:embeddedFont>
      <p:font typeface="Nunito Light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FB1"/>
    <a:srgbClr val="67BF43"/>
    <a:srgbClr val="5FBFC2"/>
    <a:srgbClr val="EB9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0B844-DFF2-44CC-9BAB-0167FC855627}">
  <a:tblStyle styleId="{B1D0B844-DFF2-44CC-9BAB-0167FC855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712"/>
  </p:normalViewPr>
  <p:slideViewPr>
    <p:cSldViewPr snapToGrid="0" snapToObjects="1">
      <p:cViewPr>
        <p:scale>
          <a:sx n="92" d="100"/>
          <a:sy n="92" d="100"/>
        </p:scale>
        <p:origin x="222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70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6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2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2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052918" y="911695"/>
            <a:ext cx="517632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Consonante D d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5934636" y="1609829"/>
            <a:ext cx="1407458" cy="64345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27D619-EBD7-404D-9C71-9F9A04C0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2" b="94215" l="4808" r="93750">
                        <a14:foregroundMark x1="35096" y1="38017" x2="48558" y2="59091"/>
                        <a14:foregroundMark x1="19231" y1="21488" x2="28365" y2="30992"/>
                        <a14:foregroundMark x1="35096" y1="33058" x2="30288" y2="14463"/>
                        <a14:foregroundMark x1="30288" y1="9504" x2="8654" y2="33471"/>
                        <a14:foregroundMark x1="8654" y1="33471" x2="6731" y2="62810"/>
                        <a14:foregroundMark x1="6731" y1="62810" x2="25481" y2="86777"/>
                        <a14:foregroundMark x1="25481" y1="86777" x2="58654" y2="93388"/>
                        <a14:foregroundMark x1="58654" y1="93388" x2="85096" y2="73967"/>
                        <a14:foregroundMark x1="85096" y1="73967" x2="89423" y2="16116"/>
                        <a14:foregroundMark x1="89423" y1="16116" x2="57212" y2="5785"/>
                        <a14:foregroundMark x1="57212" y1="5785" x2="27404" y2="8678"/>
                        <a14:foregroundMark x1="39423" y1="32231" x2="65385" y2="29752"/>
                        <a14:foregroundMark x1="44231" y1="27273" x2="56731" y2="20248"/>
                        <a14:foregroundMark x1="56731" y1="20248" x2="30769" y2="12397"/>
                        <a14:foregroundMark x1="50000" y1="16529" x2="12019" y2="23967"/>
                        <a14:foregroundMark x1="12019" y1="23967" x2="30769" y2="34711"/>
                        <a14:foregroundMark x1="65385" y1="13636" x2="69231" y2="22314"/>
                        <a14:foregroundMark x1="73558" y1="13636" x2="79327" y2="33058"/>
                        <a14:foregroundMark x1="81250" y1="27273" x2="84135" y2="41736"/>
                        <a14:foregroundMark x1="83654" y1="49587" x2="67308" y2="75620"/>
                        <a14:foregroundMark x1="67308" y1="75620" x2="34135" y2="69421"/>
                        <a14:foregroundMark x1="34135" y1="69421" x2="28365" y2="61983"/>
                        <a14:foregroundMark x1="47596" y1="76860" x2="20192" y2="65289"/>
                        <a14:foregroundMark x1="14904" y1="58264" x2="32692" y2="31818"/>
                        <a14:foregroundMark x1="32692" y1="31818" x2="46154" y2="23140"/>
                        <a14:foregroundMark x1="32692" y1="9504" x2="18269" y2="8678"/>
                        <a14:foregroundMark x1="18269" y1="7851" x2="18269" y2="7851"/>
                        <a14:foregroundMark x1="16827" y1="7851" x2="16827" y2="7851"/>
                        <a14:foregroundMark x1="4808" y1="71488" x2="6250" y2="7025"/>
                        <a14:foregroundMark x1="60096" y1="9091" x2="63462" y2="7025"/>
                        <a14:foregroundMark x1="69231" y1="7438" x2="93269" y2="27686"/>
                        <a14:foregroundMark x1="93269" y1="27686" x2="91346" y2="62810"/>
                        <a14:foregroundMark x1="90865" y1="33884" x2="90865" y2="16116"/>
                        <a14:foregroundMark x1="91827" y1="28512" x2="92788" y2="13223"/>
                        <a14:foregroundMark x1="92788" y1="16116" x2="93269" y2="7025"/>
                        <a14:foregroundMark x1="5288" y1="71074" x2="5288" y2="80992"/>
                        <a14:foregroundMark x1="5769" y1="80992" x2="28846" y2="90496"/>
                        <a14:foregroundMark x1="27404" y1="92149" x2="61058" y2="94215"/>
                        <a14:foregroundMark x1="61058" y1="94215" x2="90385" y2="79752"/>
                        <a14:foregroundMark x1="90385" y1="79752" x2="93750" y2="62810"/>
                        <a14:foregroundMark x1="87981" y1="83058" x2="72596" y2="88430"/>
                        <a14:foregroundMark x1="83654" y1="88430" x2="53846" y2="94215"/>
                        <a14:foregroundMark x1="60096" y1="55785" x2="54808" y2="53719"/>
                        <a14:foregroundMark x1="65385" y1="55372" x2="55769" y2="71488"/>
                        <a14:foregroundMark x1="62019" y1="66529" x2="40385" y2="66942"/>
                        <a14:foregroundMark x1="41346" y1="66116" x2="39904" y2="49174"/>
                        <a14:foregroundMark x1="35096" y1="63223" x2="31250" y2="61157"/>
                        <a14:foregroundMark x1="60577" y1="54132" x2="57692" y2="52479"/>
                        <a14:foregroundMark x1="9615" y1="22314" x2="9615" y2="41322"/>
                        <a14:foregroundMark x1="13462" y1="63636" x2="12981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7" y="213561"/>
            <a:ext cx="1200099" cy="13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9ED8B185-3F75-9D4A-8511-7C30C7285588}"/>
              </a:ext>
            </a:extLst>
          </p:cNvPr>
          <p:cNvSpPr txBox="1">
            <a:spLocks/>
          </p:cNvSpPr>
          <p:nvPr/>
        </p:nvSpPr>
        <p:spPr>
          <a:xfrm>
            <a:off x="586953" y="3553177"/>
            <a:ext cx="2093494" cy="8286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CL" sz="1200" b="1" dirty="0"/>
              <a:t>Primeros básicos A - B - C 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03214" y="522275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Con ayuda de un adulto, lee las siguientes sílabas y palabras: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BE76A3D1-643C-8041-A08D-E9CA9ECA2DA6}"/>
              </a:ext>
            </a:extLst>
          </p:cNvPr>
          <p:cNvSpPr txBox="1">
            <a:spLocks/>
          </p:cNvSpPr>
          <p:nvPr/>
        </p:nvSpPr>
        <p:spPr>
          <a:xfrm>
            <a:off x="1616540" y="1169289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di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3FA78702-9172-7945-97AA-32EB66920959}"/>
              </a:ext>
            </a:extLst>
          </p:cNvPr>
          <p:cNvSpPr txBox="1">
            <a:spLocks/>
          </p:cNvSpPr>
          <p:nvPr/>
        </p:nvSpPr>
        <p:spPr>
          <a:xfrm>
            <a:off x="2527785" y="1153211"/>
            <a:ext cx="68530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du</a:t>
            </a:r>
          </a:p>
        </p:txBody>
      </p:sp>
      <p:sp>
        <p:nvSpPr>
          <p:cNvPr id="15" name="Google Shape;783;p17">
            <a:extLst>
              <a:ext uri="{FF2B5EF4-FFF2-40B4-BE49-F238E27FC236}">
                <a16:creationId xmlns:a16="http://schemas.microsoft.com/office/drawing/2014/main" id="{BAC2D6C6-9803-B343-8E7A-92417899734A}"/>
              </a:ext>
            </a:extLst>
          </p:cNvPr>
          <p:cNvSpPr txBox="1">
            <a:spLocks/>
          </p:cNvSpPr>
          <p:nvPr/>
        </p:nvSpPr>
        <p:spPr>
          <a:xfrm>
            <a:off x="4571999" y="1139247"/>
            <a:ext cx="67450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18" name="Google Shape;783;p17">
            <a:extLst>
              <a:ext uri="{FF2B5EF4-FFF2-40B4-BE49-F238E27FC236}">
                <a16:creationId xmlns:a16="http://schemas.microsoft.com/office/drawing/2014/main" id="{CF548E09-69B4-D948-9F53-CD259B108DFA}"/>
              </a:ext>
            </a:extLst>
          </p:cNvPr>
          <p:cNvSpPr txBox="1">
            <a:spLocks/>
          </p:cNvSpPr>
          <p:nvPr/>
        </p:nvSpPr>
        <p:spPr>
          <a:xfrm>
            <a:off x="3551253" y="1139248"/>
            <a:ext cx="66087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da</a:t>
            </a:r>
          </a:p>
        </p:txBody>
      </p:sp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90041290-C34E-4049-B6A6-F54197E49C50}"/>
              </a:ext>
            </a:extLst>
          </p:cNvPr>
          <p:cNvSpPr txBox="1">
            <a:spLocks/>
          </p:cNvSpPr>
          <p:nvPr/>
        </p:nvSpPr>
        <p:spPr>
          <a:xfrm>
            <a:off x="5523868" y="1153211"/>
            <a:ext cx="75514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de</a:t>
            </a:r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2D96DFC4-B986-AC4C-B856-9EFD091716C5}"/>
              </a:ext>
            </a:extLst>
          </p:cNvPr>
          <p:cNvSpPr txBox="1">
            <a:spLocks/>
          </p:cNvSpPr>
          <p:nvPr/>
        </p:nvSpPr>
        <p:spPr>
          <a:xfrm>
            <a:off x="1576880" y="1655715"/>
            <a:ext cx="68530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od</a:t>
            </a:r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3FD4F090-1144-DF4F-AE7E-F54DEB9FBF46}"/>
              </a:ext>
            </a:extLst>
          </p:cNvPr>
          <p:cNvSpPr txBox="1">
            <a:spLocks/>
          </p:cNvSpPr>
          <p:nvPr/>
        </p:nvSpPr>
        <p:spPr>
          <a:xfrm>
            <a:off x="2530505" y="1655714"/>
            <a:ext cx="68258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32" name="Google Shape;783;p17">
            <a:extLst>
              <a:ext uri="{FF2B5EF4-FFF2-40B4-BE49-F238E27FC236}">
                <a16:creationId xmlns:a16="http://schemas.microsoft.com/office/drawing/2014/main" id="{C5B20A66-40A9-AB48-B731-2400D9D1CF6E}"/>
              </a:ext>
            </a:extLst>
          </p:cNvPr>
          <p:cNvSpPr txBox="1">
            <a:spLocks/>
          </p:cNvSpPr>
          <p:nvPr/>
        </p:nvSpPr>
        <p:spPr>
          <a:xfrm>
            <a:off x="3592315" y="1660115"/>
            <a:ext cx="582413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33" name="Google Shape;783;p17">
            <a:extLst>
              <a:ext uri="{FF2B5EF4-FFF2-40B4-BE49-F238E27FC236}">
                <a16:creationId xmlns:a16="http://schemas.microsoft.com/office/drawing/2014/main" id="{5E40A61A-4E1D-704F-B2B2-308D87CF3E42}"/>
              </a:ext>
            </a:extLst>
          </p:cNvPr>
          <p:cNvSpPr txBox="1">
            <a:spLocks/>
          </p:cNvSpPr>
          <p:nvPr/>
        </p:nvSpPr>
        <p:spPr>
          <a:xfrm>
            <a:off x="4572000" y="1655714"/>
            <a:ext cx="674502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ed</a:t>
            </a:r>
          </a:p>
        </p:txBody>
      </p:sp>
      <p:sp>
        <p:nvSpPr>
          <p:cNvPr id="34" name="Google Shape;783;p17">
            <a:extLst>
              <a:ext uri="{FF2B5EF4-FFF2-40B4-BE49-F238E27FC236}">
                <a16:creationId xmlns:a16="http://schemas.microsoft.com/office/drawing/2014/main" id="{D329C071-604C-734A-935A-B65882625CC2}"/>
              </a:ext>
            </a:extLst>
          </p:cNvPr>
          <p:cNvSpPr txBox="1">
            <a:spLocks/>
          </p:cNvSpPr>
          <p:nvPr/>
        </p:nvSpPr>
        <p:spPr>
          <a:xfrm>
            <a:off x="5554525" y="1655714"/>
            <a:ext cx="724490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ud</a:t>
            </a:r>
          </a:p>
        </p:txBody>
      </p:sp>
      <p:sp>
        <p:nvSpPr>
          <p:cNvPr id="35" name="Google Shape;783;p17">
            <a:extLst>
              <a:ext uri="{FF2B5EF4-FFF2-40B4-BE49-F238E27FC236}">
                <a16:creationId xmlns:a16="http://schemas.microsoft.com/office/drawing/2014/main" id="{3A67EA6A-767B-CB40-A721-BF1438805F4D}"/>
              </a:ext>
            </a:extLst>
          </p:cNvPr>
          <p:cNvSpPr txBox="1">
            <a:spLocks/>
          </p:cNvSpPr>
          <p:nvPr/>
        </p:nvSpPr>
        <p:spPr>
          <a:xfrm>
            <a:off x="990614" y="2396713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lodo</a:t>
            </a:r>
          </a:p>
        </p:txBody>
      </p:sp>
      <p:sp>
        <p:nvSpPr>
          <p:cNvPr id="37" name="Google Shape;783;p17">
            <a:extLst>
              <a:ext uri="{FF2B5EF4-FFF2-40B4-BE49-F238E27FC236}">
                <a16:creationId xmlns:a16="http://schemas.microsoft.com/office/drawing/2014/main" id="{F9C6892C-BBF2-CD47-AE28-4C1D78FD58E3}"/>
              </a:ext>
            </a:extLst>
          </p:cNvPr>
          <p:cNvSpPr txBox="1">
            <a:spLocks/>
          </p:cNvSpPr>
          <p:nvPr/>
        </p:nvSpPr>
        <p:spPr>
          <a:xfrm>
            <a:off x="2510190" y="2407205"/>
            <a:ext cx="144880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dame</a:t>
            </a:r>
          </a:p>
        </p:txBody>
      </p:sp>
      <p:sp>
        <p:nvSpPr>
          <p:cNvPr id="38" name="Google Shape;783;p17">
            <a:extLst>
              <a:ext uri="{FF2B5EF4-FFF2-40B4-BE49-F238E27FC236}">
                <a16:creationId xmlns:a16="http://schemas.microsoft.com/office/drawing/2014/main" id="{63457AF5-623C-F649-8260-0FE3983D57D5}"/>
              </a:ext>
            </a:extLst>
          </p:cNvPr>
          <p:cNvSpPr txBox="1">
            <a:spLocks/>
          </p:cNvSpPr>
          <p:nvPr/>
        </p:nvSpPr>
        <p:spPr>
          <a:xfrm>
            <a:off x="4219330" y="2396713"/>
            <a:ext cx="139834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duele</a:t>
            </a:r>
          </a:p>
        </p:txBody>
      </p:sp>
      <p:sp>
        <p:nvSpPr>
          <p:cNvPr id="39" name="Google Shape;783;p17">
            <a:extLst>
              <a:ext uri="{FF2B5EF4-FFF2-40B4-BE49-F238E27FC236}">
                <a16:creationId xmlns:a16="http://schemas.microsoft.com/office/drawing/2014/main" id="{752D9786-D01E-F64F-936C-3769036DF600}"/>
              </a:ext>
            </a:extLst>
          </p:cNvPr>
          <p:cNvSpPr txBox="1">
            <a:spLocks/>
          </p:cNvSpPr>
          <p:nvPr/>
        </p:nvSpPr>
        <p:spPr>
          <a:xfrm>
            <a:off x="5942216" y="2358650"/>
            <a:ext cx="1245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dale</a:t>
            </a:r>
          </a:p>
        </p:txBody>
      </p:sp>
      <p:sp>
        <p:nvSpPr>
          <p:cNvPr id="40" name="Google Shape;783;p17">
            <a:extLst>
              <a:ext uri="{FF2B5EF4-FFF2-40B4-BE49-F238E27FC236}">
                <a16:creationId xmlns:a16="http://schemas.microsoft.com/office/drawing/2014/main" id="{10BE8A88-845E-4C40-B7F8-E1903C320AEC}"/>
              </a:ext>
            </a:extLst>
          </p:cNvPr>
          <p:cNvSpPr txBox="1">
            <a:spLocks/>
          </p:cNvSpPr>
          <p:nvPr/>
        </p:nvSpPr>
        <p:spPr>
          <a:xfrm>
            <a:off x="990614" y="2877775"/>
            <a:ext cx="1303550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dime</a:t>
            </a:r>
          </a:p>
        </p:txBody>
      </p:sp>
      <p:sp>
        <p:nvSpPr>
          <p:cNvPr id="41" name="Google Shape;783;p17">
            <a:extLst>
              <a:ext uri="{FF2B5EF4-FFF2-40B4-BE49-F238E27FC236}">
                <a16:creationId xmlns:a16="http://schemas.microsoft.com/office/drawing/2014/main" id="{6F20EB3B-256E-1B46-B332-F36D8BBA50A5}"/>
              </a:ext>
            </a:extLst>
          </p:cNvPr>
          <p:cNvSpPr txBox="1">
            <a:spLocks/>
          </p:cNvSpPr>
          <p:nvPr/>
        </p:nvSpPr>
        <p:spPr>
          <a:xfrm>
            <a:off x="2510190" y="2879472"/>
            <a:ext cx="133280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duda</a:t>
            </a:r>
          </a:p>
        </p:txBody>
      </p:sp>
      <p:sp>
        <p:nvSpPr>
          <p:cNvPr id="42" name="Google Shape;783;p17">
            <a:extLst>
              <a:ext uri="{FF2B5EF4-FFF2-40B4-BE49-F238E27FC236}">
                <a16:creationId xmlns:a16="http://schemas.microsoft.com/office/drawing/2014/main" id="{F96D9365-D3D9-3A4F-8B46-117736E29042}"/>
              </a:ext>
            </a:extLst>
          </p:cNvPr>
          <p:cNvSpPr txBox="1">
            <a:spLocks/>
          </p:cNvSpPr>
          <p:nvPr/>
        </p:nvSpPr>
        <p:spPr>
          <a:xfrm>
            <a:off x="4197151" y="2895412"/>
            <a:ext cx="136149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dalia</a:t>
            </a:r>
          </a:p>
        </p:txBody>
      </p:sp>
      <p:sp>
        <p:nvSpPr>
          <p:cNvPr id="43" name="Google Shape;783;p17">
            <a:extLst>
              <a:ext uri="{FF2B5EF4-FFF2-40B4-BE49-F238E27FC236}">
                <a16:creationId xmlns:a16="http://schemas.microsoft.com/office/drawing/2014/main" id="{06ACAB64-1917-F74A-9CBE-0A542F1C8A7B}"/>
              </a:ext>
            </a:extLst>
          </p:cNvPr>
          <p:cNvSpPr txBox="1">
            <a:spLocks/>
          </p:cNvSpPr>
          <p:nvPr/>
        </p:nvSpPr>
        <p:spPr>
          <a:xfrm>
            <a:off x="5673366" y="2873647"/>
            <a:ext cx="1398347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000" dirty="0">
                <a:solidFill>
                  <a:schemeClr val="tx1"/>
                </a:solidFill>
              </a:rPr>
              <a:t>dado</a:t>
            </a:r>
          </a:p>
        </p:txBody>
      </p:sp>
      <p:sp>
        <p:nvSpPr>
          <p:cNvPr id="44" name="Google Shape;783;p17">
            <a:extLst>
              <a:ext uri="{FF2B5EF4-FFF2-40B4-BE49-F238E27FC236}">
                <a16:creationId xmlns:a16="http://schemas.microsoft.com/office/drawing/2014/main" id="{88C0A9F6-AB37-4F49-9BA4-D67B43A1DF70}"/>
              </a:ext>
            </a:extLst>
          </p:cNvPr>
          <p:cNvSpPr txBox="1">
            <a:spLocks/>
          </p:cNvSpPr>
          <p:nvPr/>
        </p:nvSpPr>
        <p:spPr>
          <a:xfrm>
            <a:off x="1161365" y="4072164"/>
            <a:ext cx="5777344" cy="55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3600" dirty="0">
                <a:solidFill>
                  <a:srgbClr val="FF0000"/>
                </a:solidFill>
              </a:rPr>
              <a:t>D</a:t>
            </a:r>
            <a:r>
              <a:rPr lang="es-CL" sz="3600" dirty="0">
                <a:solidFill>
                  <a:schemeClr val="tx1"/>
                </a:solidFill>
              </a:rPr>
              <a:t>elia dame esos dedales.</a:t>
            </a:r>
          </a:p>
          <a:p>
            <a:r>
              <a:rPr lang="es-CL" sz="3600" dirty="0">
                <a:solidFill>
                  <a:srgbClr val="FF0000"/>
                </a:solidFill>
              </a:rPr>
              <a:t>D</a:t>
            </a:r>
            <a:r>
              <a:rPr lang="es-CL" sz="3600" dirty="0">
                <a:solidFill>
                  <a:schemeClr val="tx1"/>
                </a:solidFill>
              </a:rPr>
              <a:t>odi pisa el lodo.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86E566B-35C8-E846-9685-488FEE127543}"/>
              </a:ext>
            </a:extLst>
          </p:cNvPr>
          <p:cNvSpPr/>
          <p:nvPr/>
        </p:nvSpPr>
        <p:spPr>
          <a:xfrm>
            <a:off x="1528744" y="1151597"/>
            <a:ext cx="4750272" cy="102412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B06493F-AD5D-8C49-A3BC-02E13081AB11}"/>
              </a:ext>
            </a:extLst>
          </p:cNvPr>
          <p:cNvSpPr/>
          <p:nvPr/>
        </p:nvSpPr>
        <p:spPr>
          <a:xfrm>
            <a:off x="948210" y="2358650"/>
            <a:ext cx="6123503" cy="104864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1EE4957-FD81-BF41-81F0-77599E4B3B2D}"/>
              </a:ext>
            </a:extLst>
          </p:cNvPr>
          <p:cNvSpPr/>
          <p:nvPr/>
        </p:nvSpPr>
        <p:spPr>
          <a:xfrm>
            <a:off x="990615" y="3590223"/>
            <a:ext cx="5948094" cy="11480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85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1E4FA0-048B-444C-87A9-9D2946A3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14" y="921986"/>
            <a:ext cx="5818571" cy="2416659"/>
          </a:xfrm>
          <a:prstGeom prst="rect">
            <a:avLst/>
          </a:prstGeom>
        </p:spPr>
      </p:pic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C4BC1F6E-2B4F-AD45-BEE2-7B36E6281B41}"/>
              </a:ext>
            </a:extLst>
          </p:cNvPr>
          <p:cNvSpPr txBox="1">
            <a:spLocks/>
          </p:cNvSpPr>
          <p:nvPr/>
        </p:nvSpPr>
        <p:spPr>
          <a:xfrm>
            <a:off x="2107323" y="2758745"/>
            <a:ext cx="492935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/>
              <a:t>¡Nos vemos!</a:t>
            </a:r>
          </a:p>
        </p:txBody>
      </p:sp>
    </p:spTree>
    <p:extLst>
      <p:ext uri="{BB962C8B-B14F-4D97-AF65-F5344CB8AC3E}">
        <p14:creationId xmlns:p14="http://schemas.microsoft.com/office/powerpoint/2010/main" val="6479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2640448" y="2921172"/>
            <a:ext cx="357116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187502A5-C797-7C4B-A299-EB29C2EE032C}"/>
              </a:ext>
            </a:extLst>
          </p:cNvPr>
          <p:cNvSpPr txBox="1">
            <a:spLocks/>
          </p:cNvSpPr>
          <p:nvPr/>
        </p:nvSpPr>
        <p:spPr>
          <a:xfrm>
            <a:off x="1616695" y="1955048"/>
            <a:ext cx="6503894" cy="9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Vocabulario visual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2773806" y="1756452"/>
            <a:ext cx="359638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/>
              <a:t> </a:t>
            </a:r>
            <a:endParaRPr sz="9600" dirty="0"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2AED232F-4C36-884F-9D3D-04DC267A476E}"/>
              </a:ext>
            </a:extLst>
          </p:cNvPr>
          <p:cNvSpPr txBox="1">
            <a:spLocks/>
          </p:cNvSpPr>
          <p:nvPr/>
        </p:nvSpPr>
        <p:spPr>
          <a:xfrm>
            <a:off x="1575596" y="406503"/>
            <a:ext cx="5992807" cy="586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endParaRPr lang="es-CL" sz="2000" dirty="0">
              <a:latin typeface="Comic Sans MS" panose="030F0902030302020204" pitchFamily="66" charset="0"/>
            </a:endParaRP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AEFDA529-2B21-8343-B632-CDD9BBF7C869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de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0D7B14EA-00B0-6C4F-B7C5-7F56EA386531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D967A7C2-4967-3A4C-8478-1A0E686C2B73}"/>
              </a:ext>
            </a:extLst>
          </p:cNvPr>
          <p:cNvSpPr txBox="1">
            <a:spLocks/>
          </p:cNvSpPr>
          <p:nvPr/>
        </p:nvSpPr>
        <p:spPr>
          <a:xfrm>
            <a:off x="4339833" y="3851833"/>
            <a:ext cx="215637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FF0000"/>
                </a:solidFill>
              </a:rPr>
              <a:t>de</a:t>
            </a:r>
            <a:r>
              <a:rPr lang="es-CL" sz="5400" dirty="0"/>
              <a:t>lfín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D293129D-B0A1-2D43-A3CB-1102BFF3EA80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3A8127-3FE0-D144-88DA-AF84BF99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63" y="812047"/>
            <a:ext cx="2952093" cy="2952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2326546" y="1991850"/>
            <a:ext cx="175239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/>
              <a:t>da</a:t>
            </a:r>
            <a:endParaRPr sz="9600" dirty="0"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EB58A386-69F1-4445-AA91-ED7594B20996}"/>
              </a:ext>
            </a:extLst>
          </p:cNvPr>
          <p:cNvSpPr txBox="1">
            <a:spLocks/>
          </p:cNvSpPr>
          <p:nvPr/>
        </p:nvSpPr>
        <p:spPr>
          <a:xfrm>
            <a:off x="4701525" y="3478705"/>
            <a:ext cx="1883148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5FBFC2"/>
                </a:solidFill>
              </a:rPr>
              <a:t>da</a:t>
            </a:r>
            <a:r>
              <a:rPr lang="es-CL" sz="5400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10" name="Google Shape;776;p16">
            <a:extLst>
              <a:ext uri="{FF2B5EF4-FFF2-40B4-BE49-F238E27FC236}">
                <a16:creationId xmlns:a16="http://schemas.microsoft.com/office/drawing/2014/main" id="{7C02A95C-6E8F-B94E-B04A-1FF6078B32F8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1" name="Google Shape;1079;p40">
            <a:extLst>
              <a:ext uri="{FF2B5EF4-FFF2-40B4-BE49-F238E27FC236}">
                <a16:creationId xmlns:a16="http://schemas.microsoft.com/office/drawing/2014/main" id="{64C61905-ACE2-3143-ABF3-004B420E10B1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5F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66622E-C19A-E241-9443-A6F5AE170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41" y="1065705"/>
            <a:ext cx="2857500" cy="241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3;p17">
            <a:extLst>
              <a:ext uri="{FF2B5EF4-FFF2-40B4-BE49-F238E27FC236}">
                <a16:creationId xmlns:a16="http://schemas.microsoft.com/office/drawing/2014/main" id="{302E46A4-8D29-DF40-A4AE-901B63AFD76F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du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D47D4F65-CE06-664A-8F70-B5BEDE515B6C}"/>
              </a:ext>
            </a:extLst>
          </p:cNvPr>
          <p:cNvSpPr txBox="1">
            <a:spLocks/>
          </p:cNvSpPr>
          <p:nvPr/>
        </p:nvSpPr>
        <p:spPr>
          <a:xfrm>
            <a:off x="4555794" y="3151650"/>
            <a:ext cx="1853971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67BF43"/>
                </a:solidFill>
              </a:rPr>
              <a:t>du</a:t>
            </a:r>
            <a:r>
              <a:rPr lang="es-CL" sz="5400" dirty="0">
                <a:solidFill>
                  <a:schemeClr val="tx1"/>
                </a:solidFill>
              </a:rPr>
              <a:t>lce</a:t>
            </a:r>
          </a:p>
        </p:txBody>
      </p:sp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AB408B5C-7312-D84E-B23A-6F3E951EE70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5EC6BE39-0963-BF4C-B5B1-6B8D0F5F6029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D6B477-B55B-554F-B86D-7A9C307E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74" y="1392940"/>
            <a:ext cx="3265919" cy="1450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9;p40">
            <a:extLst>
              <a:ext uri="{FF2B5EF4-FFF2-40B4-BE49-F238E27FC236}">
                <a16:creationId xmlns:a16="http://schemas.microsoft.com/office/drawing/2014/main" id="{0C274720-29BF-664F-A157-609C4B6D651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4774804C-F7A0-CF4C-850E-B73D3A037723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111BD9D0-5F42-F54D-8EAC-22DBA608B6E1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do</a:t>
            </a:r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FD1E48D1-5402-304B-8056-CB8599EAEBBC}"/>
              </a:ext>
            </a:extLst>
          </p:cNvPr>
          <p:cNvSpPr txBox="1">
            <a:spLocks/>
          </p:cNvSpPr>
          <p:nvPr/>
        </p:nvSpPr>
        <p:spPr>
          <a:xfrm>
            <a:off x="4325148" y="3730138"/>
            <a:ext cx="2080454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rgbClr val="EB924A"/>
                </a:solidFill>
              </a:rPr>
              <a:t>do</a:t>
            </a:r>
            <a:r>
              <a:rPr lang="es-CL" sz="4800" dirty="0">
                <a:solidFill>
                  <a:schemeClr val="tx1"/>
                </a:solidFill>
              </a:rPr>
              <a:t>ctor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94A04-EB6B-304C-A7A7-85E7E738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83" y="0"/>
            <a:ext cx="2450183" cy="41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BE435568-4FB9-3A41-9129-F95F97AC456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Vocabulario visual:</a:t>
            </a:r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9D979FEF-EB9A-DA48-9040-6409C53190B5}"/>
              </a:ext>
            </a:extLst>
          </p:cNvPr>
          <p:cNvSpPr txBox="1">
            <a:spLocks/>
          </p:cNvSpPr>
          <p:nvPr/>
        </p:nvSpPr>
        <p:spPr>
          <a:xfrm>
            <a:off x="2131772" y="1991850"/>
            <a:ext cx="181020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9600" dirty="0"/>
              <a:t>di</a:t>
            </a:r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C9039BD0-93EC-D24D-9462-54DE3081A9F7}"/>
              </a:ext>
            </a:extLst>
          </p:cNvPr>
          <p:cNvSpPr txBox="1">
            <a:spLocks/>
          </p:cNvSpPr>
          <p:nvPr/>
        </p:nvSpPr>
        <p:spPr>
          <a:xfrm>
            <a:off x="4043752" y="3771977"/>
            <a:ext cx="3938331" cy="6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5400" dirty="0">
                <a:solidFill>
                  <a:srgbClr val="B34FB1"/>
                </a:solidFill>
              </a:rPr>
              <a:t>di</a:t>
            </a:r>
            <a:r>
              <a:rPr lang="es-CL" sz="5400" dirty="0">
                <a:solidFill>
                  <a:schemeClr val="tx1"/>
                </a:solidFill>
              </a:rPr>
              <a:t>nosaurio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9B37E449-A9A7-9542-8F6F-AF6E4B16944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B34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B9789A-30B7-7440-A3A0-D1BB8FB53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941" y="754380"/>
            <a:ext cx="2439952" cy="28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60364" y="546768"/>
            <a:ext cx="7670624" cy="678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La D mayúscula y minúscula en imprenta y manuscrita </a:t>
            </a:r>
            <a:endParaRPr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Google Shape;808;p20">
            <a:extLst>
              <a:ext uri="{FF2B5EF4-FFF2-40B4-BE49-F238E27FC236}">
                <a16:creationId xmlns:a16="http://schemas.microsoft.com/office/drawing/2014/main" id="{4ADFEF7E-2F0D-7F44-90CA-FB47FEC35941}"/>
              </a:ext>
            </a:extLst>
          </p:cNvPr>
          <p:cNvSpPr txBox="1">
            <a:spLocks/>
          </p:cNvSpPr>
          <p:nvPr/>
        </p:nvSpPr>
        <p:spPr>
          <a:xfrm>
            <a:off x="2952041" y="122503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B3168CC7-1124-3948-8095-F11509F68958}"/>
              </a:ext>
            </a:extLst>
          </p:cNvPr>
          <p:cNvSpPr txBox="1">
            <a:spLocks/>
          </p:cNvSpPr>
          <p:nvPr/>
        </p:nvSpPr>
        <p:spPr>
          <a:xfrm>
            <a:off x="4572000" y="122503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F84D66B-F867-1F42-980D-DFFDDDE2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2" y="1673725"/>
            <a:ext cx="1524000" cy="1524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9C2467-05F9-4E48-9DE1-6AEB719B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65" y="3528617"/>
            <a:ext cx="1424153" cy="10681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0AEDAB-3D7C-3F44-87C5-FE036F9D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09" b="17088"/>
          <a:stretch/>
        </p:blipFill>
        <p:spPr>
          <a:xfrm>
            <a:off x="2480172" y="1497724"/>
            <a:ext cx="3631007" cy="364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8;p20">
            <a:extLst>
              <a:ext uri="{FF2B5EF4-FFF2-40B4-BE49-F238E27FC236}">
                <a16:creationId xmlns:a16="http://schemas.microsoft.com/office/drawing/2014/main" id="{8B5F1841-B9A9-674C-B6F8-A33ADCF6C7A4}"/>
              </a:ext>
            </a:extLst>
          </p:cNvPr>
          <p:cNvSpPr txBox="1">
            <a:spLocks/>
          </p:cNvSpPr>
          <p:nvPr/>
        </p:nvSpPr>
        <p:spPr>
          <a:xfrm>
            <a:off x="6724300" y="101432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Google Shape;808;p20">
            <a:extLst>
              <a:ext uri="{FF2B5EF4-FFF2-40B4-BE49-F238E27FC236}">
                <a16:creationId xmlns:a16="http://schemas.microsoft.com/office/drawing/2014/main" id="{0FEB8BAC-39C0-8243-B672-E6E6FA829E97}"/>
              </a:ext>
            </a:extLst>
          </p:cNvPr>
          <p:cNvSpPr txBox="1">
            <a:spLocks/>
          </p:cNvSpPr>
          <p:nvPr/>
        </p:nvSpPr>
        <p:spPr>
          <a:xfrm>
            <a:off x="7892105" y="1014328"/>
            <a:ext cx="1251895" cy="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7C69A2-EC63-C944-B575-8654EF9D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76" y="1495263"/>
            <a:ext cx="903865" cy="9038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68680B-862F-A74C-AFD7-B6071C57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242" y="2598958"/>
            <a:ext cx="936489" cy="702367"/>
          </a:xfrm>
          <a:prstGeom prst="rect">
            <a:avLst/>
          </a:prstGeom>
        </p:spPr>
      </p:pic>
      <p:sp>
        <p:nvSpPr>
          <p:cNvPr id="13" name="Google Shape;776;p16">
            <a:extLst>
              <a:ext uri="{FF2B5EF4-FFF2-40B4-BE49-F238E27FC236}">
                <a16:creationId xmlns:a16="http://schemas.microsoft.com/office/drawing/2014/main" id="{9814272C-3252-A549-9FFA-53FE6C2B3F84}"/>
              </a:ext>
            </a:extLst>
          </p:cNvPr>
          <p:cNvSpPr txBox="1">
            <a:spLocks/>
          </p:cNvSpPr>
          <p:nvPr/>
        </p:nvSpPr>
        <p:spPr>
          <a:xfrm>
            <a:off x="403357" y="2454476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manuscrita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lápiz         , al escribirla va tomada de la mano.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1617401-BC22-2D45-8D01-0E4E97582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8" y="3023620"/>
            <a:ext cx="551897" cy="413923"/>
          </a:xfrm>
          <a:prstGeom prst="rect">
            <a:avLst/>
          </a:prstGeom>
        </p:spPr>
      </p:pic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CF61255B-AE7C-EE43-AD9F-2EAF505A81BE}"/>
              </a:ext>
            </a:extLst>
          </p:cNvPr>
          <p:cNvSpPr txBox="1">
            <a:spLocks/>
          </p:cNvSpPr>
          <p:nvPr/>
        </p:nvSpPr>
        <p:spPr>
          <a:xfrm>
            <a:off x="403358" y="67436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La letra </a:t>
            </a:r>
            <a:r>
              <a:rPr lang="es-ES_tradnl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imprenta</a:t>
            </a:r>
            <a:r>
              <a:rPr lang="es-ES_tradnl" sz="2000" dirty="0">
                <a:latin typeface="Comic Sans MS" panose="030F0902030302020204" pitchFamily="66" charset="0"/>
              </a:rPr>
              <a:t>, en donde aparece el ojo       , la encontramos cuando leemos revistas, diarios, libros, entre otros.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DBFBBAD-2F69-1D4C-B3F4-C6FCB1FF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1" y="1224535"/>
            <a:ext cx="541456" cy="5414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EF8A14-562E-984F-8583-CC27F759CD20}"/>
              </a:ext>
            </a:extLst>
          </p:cNvPr>
          <p:cNvSpPr/>
          <p:nvPr/>
        </p:nvSpPr>
        <p:spPr>
          <a:xfrm>
            <a:off x="311386" y="734786"/>
            <a:ext cx="5036221" cy="146957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5A4CA1D-0739-1549-94FE-A5B1AA8721B5}"/>
              </a:ext>
            </a:extLst>
          </p:cNvPr>
          <p:cNvSpPr/>
          <p:nvPr/>
        </p:nvSpPr>
        <p:spPr>
          <a:xfrm>
            <a:off x="283604" y="2566540"/>
            <a:ext cx="5064003" cy="13524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A0C154D-DFF6-5A48-AD29-85D02B219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412" y="1081733"/>
            <a:ext cx="2441866" cy="315940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137</Words>
  <Application>Microsoft Macintosh PowerPoint</Application>
  <PresentationFormat>Presentación en pantalla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Mali SemiBold</vt:lpstr>
      <vt:lpstr>Calibri</vt:lpstr>
      <vt:lpstr>Arial</vt:lpstr>
      <vt:lpstr>Comic Sans MS</vt:lpstr>
      <vt:lpstr>Nunito Light</vt:lpstr>
      <vt:lpstr>Mali</vt:lpstr>
      <vt:lpstr>Ely template</vt:lpstr>
      <vt:lpstr>Consonante D d</vt:lpstr>
      <vt:lpstr>Presentación de PowerPoint</vt:lpstr>
      <vt:lpstr> </vt:lpstr>
      <vt:lpstr>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síntesis de las palabras</dc:title>
  <cp:lastModifiedBy>Juanpi Alvarez</cp:lastModifiedBy>
  <cp:revision>27</cp:revision>
  <dcterms:modified xsi:type="dcterms:W3CDTF">2020-06-12T13:56:42Z</dcterms:modified>
</cp:coreProperties>
</file>