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8" r:id="rId3"/>
    <p:sldId id="265" r:id="rId4"/>
    <p:sldId id="258" r:id="rId5"/>
    <p:sldId id="266" r:id="rId6"/>
    <p:sldId id="260" r:id="rId7"/>
    <p:sldId id="267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6C68"/>
    <a:srgbClr val="50B4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32"/>
  </p:normalViewPr>
  <p:slideViewPr>
    <p:cSldViewPr snapToGrid="0">
      <p:cViewPr>
        <p:scale>
          <a:sx n="92" d="100"/>
          <a:sy n="92" d="100"/>
        </p:scale>
        <p:origin x="144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F554693-5793-43AB-8216-2C731AF8FE68}" type="datetimeFigureOut">
              <a:rPr lang="es-CL" smtClean="0"/>
              <a:t>19-05-20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51D64014-49DF-44DD-A722-B35773145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517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4693-5793-43AB-8216-2C731AF8FE68}" type="datetimeFigureOut">
              <a:rPr lang="es-CL" smtClean="0"/>
              <a:t>19-05-20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64014-49DF-44DD-A722-B35773145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71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4693-5793-43AB-8216-2C731AF8FE68}" type="datetimeFigureOut">
              <a:rPr lang="es-CL" smtClean="0"/>
              <a:t>19-05-20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64014-49DF-44DD-A722-B35773145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7916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4693-5793-43AB-8216-2C731AF8FE68}" type="datetimeFigureOut">
              <a:rPr lang="es-CL" smtClean="0"/>
              <a:t>19-05-20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64014-49DF-44DD-A722-B35773145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75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4693-5793-43AB-8216-2C731AF8FE68}" type="datetimeFigureOut">
              <a:rPr lang="es-CL" smtClean="0"/>
              <a:t>19-05-20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64014-49DF-44DD-A722-B35773145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73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4693-5793-43AB-8216-2C731AF8FE68}" type="datetimeFigureOut">
              <a:rPr lang="es-CL" smtClean="0"/>
              <a:t>19-05-20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64014-49DF-44DD-A722-B35773145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82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4693-5793-43AB-8216-2C731AF8FE68}" type="datetimeFigureOut">
              <a:rPr lang="es-CL" smtClean="0"/>
              <a:t>19-05-20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64014-49DF-44DD-A722-B35773145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912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4693-5793-43AB-8216-2C731AF8FE68}" type="datetimeFigureOut">
              <a:rPr lang="es-CL" smtClean="0"/>
              <a:t>19-05-20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64014-49DF-44DD-A722-B35773145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732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4693-5793-43AB-8216-2C731AF8FE68}" type="datetimeFigureOut">
              <a:rPr lang="es-CL" smtClean="0"/>
              <a:t>19-05-20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64014-49DF-44DD-A722-B35773145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961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4693-5793-43AB-8216-2C731AF8FE68}" type="datetimeFigureOut">
              <a:rPr lang="es-CL" smtClean="0"/>
              <a:t>19-05-20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1D64014-49DF-44DD-A722-B35773145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663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F554693-5793-43AB-8216-2C731AF8FE68}" type="datetimeFigureOut">
              <a:rPr lang="es-CL" smtClean="0"/>
              <a:t>19-05-20</a:t>
            </a:fld>
            <a:endParaRPr lang="es-C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C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51D64014-49DF-44DD-A722-B35773145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360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FF554693-5793-43AB-8216-2C731AF8FE68}" type="datetimeFigureOut">
              <a:rPr lang="es-CL" smtClean="0"/>
              <a:t>19-05-20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51D64014-49DF-44DD-A722-B357731458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223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 E G L A M E N T O I N T E R N O 2 0 1 9">
            <a:extLst>
              <a:ext uri="{FF2B5EF4-FFF2-40B4-BE49-F238E27FC236}">
                <a16:creationId xmlns:a16="http://schemas.microsoft.com/office/drawing/2014/main" id="{BAE751B2-3C0F-C34A-ACC4-840D775BE0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372" b="94215" l="4808" r="93750">
                        <a14:foregroundMark x1="35096" y1="38017" x2="48558" y2="59091"/>
                        <a14:foregroundMark x1="19231" y1="21488" x2="28365" y2="30992"/>
                        <a14:foregroundMark x1="35096" y1="33058" x2="30288" y2="14463"/>
                        <a14:foregroundMark x1="30288" y1="9504" x2="8654" y2="33471"/>
                        <a14:foregroundMark x1="8654" y1="33471" x2="6731" y2="62810"/>
                        <a14:foregroundMark x1="6731" y1="62810" x2="25481" y2="86777"/>
                        <a14:foregroundMark x1="25481" y1="86777" x2="58654" y2="93388"/>
                        <a14:foregroundMark x1="58654" y1="93388" x2="85096" y2="73967"/>
                        <a14:foregroundMark x1="85096" y1="73967" x2="89423" y2="16116"/>
                        <a14:foregroundMark x1="89423" y1="16116" x2="57212" y2="5785"/>
                        <a14:foregroundMark x1="57212" y1="5785" x2="27404" y2="8678"/>
                        <a14:foregroundMark x1="39423" y1="32231" x2="65385" y2="29752"/>
                        <a14:foregroundMark x1="44231" y1="27273" x2="56731" y2="20248"/>
                        <a14:foregroundMark x1="56731" y1="20248" x2="30769" y2="12397"/>
                        <a14:foregroundMark x1="50000" y1="16529" x2="12019" y2="23967"/>
                        <a14:foregroundMark x1="12019" y1="23967" x2="30769" y2="34711"/>
                        <a14:foregroundMark x1="65385" y1="13636" x2="69231" y2="22314"/>
                        <a14:foregroundMark x1="73558" y1="13636" x2="79327" y2="33058"/>
                        <a14:foregroundMark x1="81250" y1="27273" x2="84135" y2="41736"/>
                        <a14:foregroundMark x1="83654" y1="49587" x2="67308" y2="75620"/>
                        <a14:foregroundMark x1="67308" y1="75620" x2="34135" y2="69421"/>
                        <a14:foregroundMark x1="34135" y1="69421" x2="28365" y2="61983"/>
                        <a14:foregroundMark x1="47596" y1="76860" x2="20192" y2="65289"/>
                        <a14:foregroundMark x1="14904" y1="58264" x2="32692" y2="31818"/>
                        <a14:foregroundMark x1="32692" y1="31818" x2="46154" y2="23140"/>
                        <a14:foregroundMark x1="32692" y1="9504" x2="18269" y2="8678"/>
                        <a14:foregroundMark x1="18269" y1="7851" x2="18269" y2="7851"/>
                        <a14:foregroundMark x1="16827" y1="7851" x2="16827" y2="7851"/>
                        <a14:foregroundMark x1="4808" y1="71488" x2="6250" y2="7025"/>
                        <a14:foregroundMark x1="60096" y1="9091" x2="63462" y2="7025"/>
                        <a14:foregroundMark x1="69231" y1="7438" x2="93269" y2="27686"/>
                        <a14:foregroundMark x1="93269" y1="27686" x2="91346" y2="62810"/>
                        <a14:foregroundMark x1="90865" y1="33884" x2="90865" y2="16116"/>
                        <a14:foregroundMark x1="91827" y1="28512" x2="92788" y2="13223"/>
                        <a14:foregroundMark x1="92788" y1="16116" x2="93269" y2="7025"/>
                        <a14:foregroundMark x1="5288" y1="71074" x2="5288" y2="80992"/>
                        <a14:foregroundMark x1="5769" y1="80992" x2="28846" y2="90496"/>
                        <a14:foregroundMark x1="27404" y1="92149" x2="61058" y2="94215"/>
                        <a14:foregroundMark x1="61058" y1="94215" x2="90385" y2="79752"/>
                        <a14:foregroundMark x1="90385" y1="79752" x2="93750" y2="62810"/>
                        <a14:foregroundMark x1="87981" y1="83058" x2="72596" y2="88430"/>
                        <a14:foregroundMark x1="83654" y1="88430" x2="53846" y2="94215"/>
                        <a14:foregroundMark x1="60096" y1="55785" x2="54808" y2="53719"/>
                        <a14:foregroundMark x1="65385" y1="55372" x2="55769" y2="71488"/>
                        <a14:foregroundMark x1="62019" y1="66529" x2="40385" y2="66942"/>
                        <a14:foregroundMark x1="41346" y1="66116" x2="39904" y2="49174"/>
                        <a14:foregroundMark x1="35096" y1="63223" x2="31250" y2="61157"/>
                        <a14:foregroundMark x1="60577" y1="54132" x2="57692" y2="52479"/>
                        <a14:foregroundMark x1="9615" y1="22314" x2="9615" y2="41322"/>
                        <a14:foregroundMark x1="13462" y1="63636" x2="12981" y2="462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4482"/>
            <a:ext cx="1423134" cy="165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26704DAE-CAD6-9745-B82B-E0E88284767E}"/>
              </a:ext>
            </a:extLst>
          </p:cNvPr>
          <p:cNvSpPr txBox="1">
            <a:spLocks/>
          </p:cNvSpPr>
          <p:nvPr/>
        </p:nvSpPr>
        <p:spPr>
          <a:xfrm>
            <a:off x="603504" y="2092569"/>
            <a:ext cx="10782300" cy="2030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8800" b="1" dirty="0">
                <a:solidFill>
                  <a:srgbClr val="C86C68"/>
                </a:solidFill>
                <a:latin typeface="Comic Sans MS" panose="030F0902030302020204" pitchFamily="66" charset="0"/>
              </a:rPr>
              <a:t>Consonante</a:t>
            </a:r>
            <a:r>
              <a:rPr lang="es-CL" sz="8800" b="1" dirty="0">
                <a:solidFill>
                  <a:srgbClr val="C86C68"/>
                </a:solidFill>
              </a:rPr>
              <a:t> </a:t>
            </a:r>
            <a:r>
              <a:rPr lang="es-CL" sz="8800" b="1" dirty="0">
                <a:solidFill>
                  <a:srgbClr val="C86C68"/>
                </a:solidFill>
                <a:latin typeface="Comic Sans MS" panose="030F0902030302020204" pitchFamily="66" charset="0"/>
              </a:rPr>
              <a:t>L - l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D6BD4B80-16B2-3640-9E7A-CEBA66FB2CDE}"/>
              </a:ext>
            </a:extLst>
          </p:cNvPr>
          <p:cNvSpPr txBox="1">
            <a:spLocks/>
          </p:cNvSpPr>
          <p:nvPr/>
        </p:nvSpPr>
        <p:spPr>
          <a:xfrm>
            <a:off x="1380553" y="3869991"/>
            <a:ext cx="9228201" cy="1645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dirty="0">
                <a:solidFill>
                  <a:srgbClr val="C86C68"/>
                </a:solidFill>
              </a:rPr>
              <a:t>Primeros Básicos A-B-C</a:t>
            </a:r>
          </a:p>
          <a:p>
            <a:pPr algn="ctr"/>
            <a:endParaRPr lang="es-CL" dirty="0">
              <a:solidFill>
                <a:srgbClr val="C86C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513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D1C89-B2C3-E148-A424-06D90669C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>
                <a:solidFill>
                  <a:srgbClr val="C86C68"/>
                </a:solidFill>
                <a:latin typeface="Comic Sans MS" panose="030F0902030302020204" pitchFamily="66" charset="0"/>
              </a:rPr>
              <a:t>¿Qué son las sílabas?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030DC2-3716-2A4F-A656-9B169533D7D2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s-CL" dirty="0">
                <a:latin typeface="Comic Sans MS" panose="030F0902030302020204" pitchFamily="66" charset="0"/>
              </a:rPr>
              <a:t>¿Sabías qué?:</a:t>
            </a:r>
          </a:p>
          <a:p>
            <a:pPr marL="0" indent="0">
              <a:buNone/>
            </a:pPr>
            <a:r>
              <a:rPr lang="es-CL" dirty="0">
                <a:latin typeface="Comic Sans MS" panose="030F0902030302020204" pitchFamily="66" charset="0"/>
              </a:rPr>
              <a:t>Las oraciones se forman con </a:t>
            </a:r>
            <a:r>
              <a:rPr lang="es-CL" dirty="0">
                <a:solidFill>
                  <a:srgbClr val="C86C68"/>
                </a:solidFill>
                <a:latin typeface="Comic Sans MS" panose="030F0902030302020204" pitchFamily="66" charset="0"/>
              </a:rPr>
              <a:t>palabras</a:t>
            </a:r>
            <a:r>
              <a:rPr lang="es-CL" dirty="0">
                <a:latin typeface="Comic Sans MS" panose="030F0902030302020204" pitchFamily="66" charset="0"/>
              </a:rPr>
              <a:t>. </a:t>
            </a:r>
          </a:p>
          <a:p>
            <a:pPr marL="0" indent="0">
              <a:buNone/>
            </a:pPr>
            <a:r>
              <a:rPr lang="es-CL" dirty="0">
                <a:latin typeface="Comic Sans MS" panose="030F0902030302020204" pitchFamily="66" charset="0"/>
              </a:rPr>
              <a:t>Las palabras se forman con </a:t>
            </a:r>
            <a:r>
              <a:rPr lang="es-CL" dirty="0">
                <a:solidFill>
                  <a:srgbClr val="C86C68"/>
                </a:solidFill>
                <a:latin typeface="Comic Sans MS" panose="030F0902030302020204" pitchFamily="66" charset="0"/>
              </a:rPr>
              <a:t>sílabas</a:t>
            </a:r>
            <a:r>
              <a:rPr lang="es-CL" dirty="0">
                <a:latin typeface="Comic Sans MS" panose="030F0902030302020204" pitchFamily="66" charset="0"/>
              </a:rPr>
              <a:t>. </a:t>
            </a:r>
          </a:p>
          <a:p>
            <a:pPr marL="0" indent="0">
              <a:buNone/>
            </a:pPr>
            <a:r>
              <a:rPr lang="es-CL" dirty="0">
                <a:latin typeface="Comic Sans MS" panose="030F0902030302020204" pitchFamily="66" charset="0"/>
              </a:rPr>
              <a:t>Las sílabas se forman con </a:t>
            </a:r>
            <a:r>
              <a:rPr lang="es-CL" dirty="0">
                <a:solidFill>
                  <a:srgbClr val="C86C68"/>
                </a:solidFill>
                <a:latin typeface="Comic Sans MS" panose="030F0902030302020204" pitchFamily="66" charset="0"/>
              </a:rPr>
              <a:t>letras</a:t>
            </a:r>
            <a:r>
              <a:rPr lang="es-CL" dirty="0">
                <a:latin typeface="Comic Sans MS" panose="030F0902030302020204" pitchFamily="66" charset="0"/>
              </a:rPr>
              <a:t>. </a:t>
            </a:r>
          </a:p>
          <a:p>
            <a:pPr marL="0" indent="0">
              <a:buNone/>
            </a:pPr>
            <a:endParaRPr lang="es-CL" dirty="0">
              <a:latin typeface="Comic Sans MS" panose="030F0902030302020204" pitchFamily="66" charset="0"/>
            </a:endParaRPr>
          </a:p>
          <a:p>
            <a:pPr marL="0" indent="0">
              <a:buNone/>
            </a:pPr>
            <a:r>
              <a:rPr lang="es-CL" dirty="0">
                <a:solidFill>
                  <a:srgbClr val="C86C68"/>
                </a:solidFill>
                <a:latin typeface="Comic Sans MS" panose="030F0902030302020204" pitchFamily="66" charset="0"/>
              </a:rPr>
              <a:t>Ejemplo: </a:t>
            </a:r>
          </a:p>
          <a:p>
            <a:pPr marL="0" indent="0">
              <a:buNone/>
            </a:pPr>
            <a:endParaRPr lang="es-CL" dirty="0">
              <a:latin typeface="Comic Sans MS" panose="030F0902030302020204" pitchFamily="66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00EE264-A6D0-1F43-A795-14BCF2EDE898}"/>
              </a:ext>
            </a:extLst>
          </p:cNvPr>
          <p:cNvSpPr txBox="1"/>
          <p:nvPr/>
        </p:nvSpPr>
        <p:spPr>
          <a:xfrm>
            <a:off x="1050729" y="5043711"/>
            <a:ext cx="94925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latin typeface="Comic Sans MS" panose="030F0902030302020204" pitchFamily="66" charset="0"/>
              </a:rPr>
              <a:t>alma          al-ma   </a:t>
            </a:r>
            <a:r>
              <a:rPr lang="es-CL" sz="4800" dirty="0">
                <a:solidFill>
                  <a:srgbClr val="C86C68"/>
                </a:solidFill>
                <a:latin typeface="Comic Sans MS" panose="030F0902030302020204" pitchFamily="66" charset="0"/>
              </a:rPr>
              <a:t>dos sílabas</a:t>
            </a:r>
          </a:p>
        </p:txBody>
      </p:sp>
      <p:sp>
        <p:nvSpPr>
          <p:cNvPr id="7" name="Flecha derecha 6">
            <a:extLst>
              <a:ext uri="{FF2B5EF4-FFF2-40B4-BE49-F238E27FC236}">
                <a16:creationId xmlns:a16="http://schemas.microsoft.com/office/drawing/2014/main" id="{6C65D1C1-4E87-BE4B-9958-795CCCAEB249}"/>
              </a:ext>
            </a:extLst>
          </p:cNvPr>
          <p:cNvSpPr/>
          <p:nvPr/>
        </p:nvSpPr>
        <p:spPr>
          <a:xfrm>
            <a:off x="2729346" y="5188977"/>
            <a:ext cx="1163782" cy="6373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8A3F0F1-995E-174F-850B-1F64B4ACDE26}"/>
              </a:ext>
            </a:extLst>
          </p:cNvPr>
          <p:cNvSpPr txBox="1"/>
          <p:nvPr/>
        </p:nvSpPr>
        <p:spPr>
          <a:xfrm>
            <a:off x="4267201" y="4859045"/>
            <a:ext cx="540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C86C68"/>
                </a:solidFill>
              </a:rPr>
              <a:t>1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ED88C86-9D7B-9D49-BD11-6636460B76B2}"/>
              </a:ext>
            </a:extLst>
          </p:cNvPr>
          <p:cNvSpPr txBox="1"/>
          <p:nvPr/>
        </p:nvSpPr>
        <p:spPr>
          <a:xfrm>
            <a:off x="5175782" y="4859045"/>
            <a:ext cx="540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C86C68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66967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50"/>
                            </p:stCondLst>
                            <p:childTnLst>
                              <p:par>
                                <p:cTn id="34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50"/>
                            </p:stCondLst>
                            <p:childTnLst>
                              <p:par>
                                <p:cTn id="4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50"/>
                            </p:stCondLst>
                            <p:childTnLst>
                              <p:par>
                                <p:cTn id="4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5DBFEA-852D-A74F-ABE6-877ED3782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2" y="331091"/>
            <a:ext cx="10772775" cy="1658198"/>
          </a:xfrm>
        </p:spPr>
        <p:txBody>
          <a:bodyPr/>
          <a:lstStyle/>
          <a:p>
            <a:pPr algn="ctr"/>
            <a:r>
              <a:rPr lang="es-CL" dirty="0">
                <a:solidFill>
                  <a:srgbClr val="C86C68"/>
                </a:solidFill>
                <a:latin typeface="Comic Sans MS" panose="030F0902030302020204" pitchFamily="66" charset="0"/>
              </a:rPr>
              <a:t>¡Practiquemos!</a:t>
            </a:r>
          </a:p>
        </p:txBody>
      </p:sp>
      <p:pic>
        <p:nvPicPr>
          <p:cNvPr id="5" name="Marcador de contenido 5">
            <a:extLst>
              <a:ext uri="{FF2B5EF4-FFF2-40B4-BE49-F238E27FC236}">
                <a16:creationId xmlns:a16="http://schemas.microsoft.com/office/drawing/2014/main" id="{2F924B6E-CDF6-EA4C-BD78-20DFE80AFA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8" r="34501" b="62683"/>
          <a:stretch/>
        </p:blipFill>
        <p:spPr>
          <a:xfrm>
            <a:off x="948167" y="1878451"/>
            <a:ext cx="7350705" cy="920166"/>
          </a:xfrm>
          <a:prstGeom prst="rect">
            <a:avLst/>
          </a:prstGeom>
        </p:spPr>
      </p:pic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60F4757F-5DD9-7548-A4B2-7ABD15E75E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5" t="40752" r="79314" b="4723"/>
          <a:stretch/>
        </p:blipFill>
        <p:spPr>
          <a:xfrm>
            <a:off x="1735284" y="3179769"/>
            <a:ext cx="1371600" cy="1759230"/>
          </a:xfrm>
          <a:prstGeom prst="rect">
            <a:avLst/>
          </a:prstGeom>
        </p:spPr>
      </p:pic>
      <p:pic>
        <p:nvPicPr>
          <p:cNvPr id="7" name="Marcador de contenido 5">
            <a:extLst>
              <a:ext uri="{FF2B5EF4-FFF2-40B4-BE49-F238E27FC236}">
                <a16:creationId xmlns:a16="http://schemas.microsoft.com/office/drawing/2014/main" id="{63187031-39AC-BD4F-84B5-180A2D5864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45" t="46021" r="45488" b="9448"/>
          <a:stretch/>
        </p:blipFill>
        <p:spPr>
          <a:xfrm>
            <a:off x="5188526" y="3340967"/>
            <a:ext cx="1634837" cy="1436834"/>
          </a:xfrm>
          <a:prstGeom prst="rect">
            <a:avLst/>
          </a:prstGeom>
        </p:spPr>
      </p:pic>
      <p:pic>
        <p:nvPicPr>
          <p:cNvPr id="8" name="Marcador de contenido 5">
            <a:extLst>
              <a:ext uri="{FF2B5EF4-FFF2-40B4-BE49-F238E27FC236}">
                <a16:creationId xmlns:a16="http://schemas.microsoft.com/office/drawing/2014/main" id="{486463FB-7208-3A45-83B8-290DA35262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03" t="19711" r="12581" b="9447"/>
          <a:stretch/>
        </p:blipFill>
        <p:spPr>
          <a:xfrm>
            <a:off x="8762564" y="2492097"/>
            <a:ext cx="1157723" cy="2285704"/>
          </a:xfrm>
          <a:prstGeom prst="rect">
            <a:avLst/>
          </a:prstGeom>
        </p:spPr>
      </p:pic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1648E799-3EF3-1445-BB1C-AC2A53163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188" y="4690446"/>
            <a:ext cx="1157722" cy="601133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3200" dirty="0">
                <a:latin typeface="Comic Sans MS" panose="030F0902030302020204" pitchFamily="66" charset="0"/>
              </a:rPr>
              <a:t>lo-ro</a:t>
            </a: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EDA8B4D8-1081-1B46-9D29-C614184769CA}"/>
              </a:ext>
            </a:extLst>
          </p:cNvPr>
          <p:cNvSpPr txBox="1">
            <a:spLocks/>
          </p:cNvSpPr>
          <p:nvPr/>
        </p:nvSpPr>
        <p:spPr>
          <a:xfrm>
            <a:off x="4831770" y="4690446"/>
            <a:ext cx="2095503" cy="62970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CL" sz="3200" dirty="0">
                <a:latin typeface="Comic Sans MS" panose="030F0902030302020204" pitchFamily="66" charset="0"/>
              </a:rPr>
              <a:t>zan-cu-do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46CF17FD-FF9D-9E45-A141-9AE2AAFE56E1}"/>
              </a:ext>
            </a:extLst>
          </p:cNvPr>
          <p:cNvSpPr txBox="1">
            <a:spLocks/>
          </p:cNvSpPr>
          <p:nvPr/>
        </p:nvSpPr>
        <p:spPr>
          <a:xfrm>
            <a:off x="8569031" y="4690446"/>
            <a:ext cx="5310188" cy="160683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CL" sz="3200" dirty="0">
                <a:latin typeface="Comic Sans MS" panose="030F0902030302020204" pitchFamily="66" charset="0"/>
              </a:rPr>
              <a:t>Ji-ra-fa</a:t>
            </a:r>
          </a:p>
        </p:txBody>
      </p:sp>
    </p:spTree>
    <p:extLst>
      <p:ext uri="{BB962C8B-B14F-4D97-AF65-F5344CB8AC3E}">
        <p14:creationId xmlns:p14="http://schemas.microsoft.com/office/powerpoint/2010/main" val="242730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959862-0576-447B-88BB-90434C57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57861"/>
            <a:ext cx="10772775" cy="1658198"/>
          </a:xfrm>
        </p:spPr>
        <p:txBody>
          <a:bodyPr/>
          <a:lstStyle/>
          <a:p>
            <a:pPr algn="ctr"/>
            <a:r>
              <a:rPr lang="es-CL" dirty="0">
                <a:solidFill>
                  <a:srgbClr val="C86C68"/>
                </a:solidFill>
                <a:latin typeface="Comic Sans MS" panose="030F0902030302020204" pitchFamily="66" charset="0"/>
              </a:rPr>
              <a:t>¡Formemos palabras!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CD94C16F-1E44-472D-B8AB-57AF36ABCD00}"/>
              </a:ext>
            </a:extLst>
          </p:cNvPr>
          <p:cNvSpPr/>
          <p:nvPr/>
        </p:nvSpPr>
        <p:spPr>
          <a:xfrm>
            <a:off x="657224" y="2278743"/>
            <a:ext cx="1084490" cy="595086"/>
          </a:xfrm>
          <a:prstGeom prst="roundRect">
            <a:avLst/>
          </a:prstGeom>
          <a:noFill/>
          <a:ln>
            <a:solidFill>
              <a:srgbClr val="C86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C1BA423F-EEAE-4A1D-B018-76EB2FFDDBA5}"/>
              </a:ext>
            </a:extLst>
          </p:cNvPr>
          <p:cNvSpPr/>
          <p:nvPr/>
        </p:nvSpPr>
        <p:spPr>
          <a:xfrm>
            <a:off x="2227942" y="4693836"/>
            <a:ext cx="1084490" cy="595086"/>
          </a:xfrm>
          <a:prstGeom prst="roundRect">
            <a:avLst/>
          </a:prstGeom>
          <a:noFill/>
          <a:ln>
            <a:solidFill>
              <a:srgbClr val="C86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2901EB6B-BFB8-4922-A13C-6C6FF2DDB505}"/>
              </a:ext>
            </a:extLst>
          </p:cNvPr>
          <p:cNvSpPr/>
          <p:nvPr/>
        </p:nvSpPr>
        <p:spPr>
          <a:xfrm>
            <a:off x="2227942" y="3429726"/>
            <a:ext cx="1084490" cy="595086"/>
          </a:xfrm>
          <a:prstGeom prst="roundRect">
            <a:avLst/>
          </a:prstGeom>
          <a:noFill/>
          <a:ln>
            <a:solidFill>
              <a:srgbClr val="C86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</a:rPr>
              <a:t>lo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D75CE113-595A-431A-B616-31D281E80317}"/>
              </a:ext>
            </a:extLst>
          </p:cNvPr>
          <p:cNvSpPr/>
          <p:nvPr/>
        </p:nvSpPr>
        <p:spPr>
          <a:xfrm>
            <a:off x="2227942" y="2272713"/>
            <a:ext cx="1084490" cy="595086"/>
          </a:xfrm>
          <a:prstGeom prst="roundRect">
            <a:avLst/>
          </a:prstGeom>
          <a:noFill/>
          <a:ln>
            <a:solidFill>
              <a:srgbClr val="C86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5EBFEE69-4DC3-4DD5-9A78-CBA7B32BFE53}"/>
              </a:ext>
            </a:extLst>
          </p:cNvPr>
          <p:cNvSpPr/>
          <p:nvPr/>
        </p:nvSpPr>
        <p:spPr>
          <a:xfrm>
            <a:off x="657224" y="3413216"/>
            <a:ext cx="1084490" cy="595086"/>
          </a:xfrm>
          <a:prstGeom prst="roundRect">
            <a:avLst/>
          </a:prstGeom>
          <a:noFill/>
          <a:ln>
            <a:solidFill>
              <a:srgbClr val="C86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66D95E14-002D-4A84-B575-19E8717AB4EA}"/>
              </a:ext>
            </a:extLst>
          </p:cNvPr>
          <p:cNvSpPr/>
          <p:nvPr/>
        </p:nvSpPr>
        <p:spPr>
          <a:xfrm>
            <a:off x="657224" y="4693836"/>
            <a:ext cx="1084490" cy="595086"/>
          </a:xfrm>
          <a:prstGeom prst="roundRect">
            <a:avLst/>
          </a:prstGeom>
          <a:noFill/>
          <a:ln>
            <a:solidFill>
              <a:srgbClr val="C86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</a:rPr>
              <a:t>mu</a:t>
            </a:r>
          </a:p>
        </p:txBody>
      </p:sp>
      <p:sp>
        <p:nvSpPr>
          <p:cNvPr id="11" name="Es igual a 10">
            <a:extLst>
              <a:ext uri="{FF2B5EF4-FFF2-40B4-BE49-F238E27FC236}">
                <a16:creationId xmlns:a16="http://schemas.microsoft.com/office/drawing/2014/main" id="{7DD53FE6-BDA0-449D-87EA-E23A0F0DB305}"/>
              </a:ext>
            </a:extLst>
          </p:cNvPr>
          <p:cNvSpPr/>
          <p:nvPr/>
        </p:nvSpPr>
        <p:spPr>
          <a:xfrm>
            <a:off x="3502854" y="4764872"/>
            <a:ext cx="914399" cy="453014"/>
          </a:xfrm>
          <a:prstGeom prst="mathEqual">
            <a:avLst>
              <a:gd name="adj1" fmla="val 23520"/>
              <a:gd name="adj2" fmla="val 19686"/>
            </a:avLst>
          </a:prstGeom>
          <a:solidFill>
            <a:srgbClr val="C86C68"/>
          </a:solidFill>
          <a:ln>
            <a:solidFill>
              <a:srgbClr val="C86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3" name="Es igual a 12">
            <a:extLst>
              <a:ext uri="{FF2B5EF4-FFF2-40B4-BE49-F238E27FC236}">
                <a16:creationId xmlns:a16="http://schemas.microsoft.com/office/drawing/2014/main" id="{1B0DF556-BDD0-4B75-BF5B-2599E4A3E250}"/>
              </a:ext>
            </a:extLst>
          </p:cNvPr>
          <p:cNvSpPr/>
          <p:nvPr/>
        </p:nvSpPr>
        <p:spPr>
          <a:xfrm>
            <a:off x="3502854" y="2340351"/>
            <a:ext cx="914399" cy="453014"/>
          </a:xfrm>
          <a:prstGeom prst="mathEqual">
            <a:avLst>
              <a:gd name="adj1" fmla="val 23520"/>
              <a:gd name="adj2" fmla="val 19686"/>
            </a:avLst>
          </a:prstGeom>
          <a:solidFill>
            <a:srgbClr val="C86C68"/>
          </a:solidFill>
          <a:ln>
            <a:solidFill>
              <a:srgbClr val="C86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4" name="Es igual a 13">
            <a:extLst>
              <a:ext uri="{FF2B5EF4-FFF2-40B4-BE49-F238E27FC236}">
                <a16:creationId xmlns:a16="http://schemas.microsoft.com/office/drawing/2014/main" id="{7B780281-DD34-41BF-94AC-EDAC6EA1B56B}"/>
              </a:ext>
            </a:extLst>
          </p:cNvPr>
          <p:cNvSpPr/>
          <p:nvPr/>
        </p:nvSpPr>
        <p:spPr>
          <a:xfrm>
            <a:off x="3502855" y="3500036"/>
            <a:ext cx="914399" cy="453014"/>
          </a:xfrm>
          <a:prstGeom prst="mathEqual">
            <a:avLst>
              <a:gd name="adj1" fmla="val 23520"/>
              <a:gd name="adj2" fmla="val 19686"/>
            </a:avLst>
          </a:prstGeom>
          <a:solidFill>
            <a:srgbClr val="C86C68"/>
          </a:solidFill>
          <a:ln>
            <a:solidFill>
              <a:srgbClr val="C86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2CCE8DF5-B158-4C8A-B5F8-0171B9F9FAE2}"/>
              </a:ext>
            </a:extLst>
          </p:cNvPr>
          <p:cNvCxnSpPr/>
          <p:nvPr/>
        </p:nvCxnSpPr>
        <p:spPr>
          <a:xfrm>
            <a:off x="4543865" y="2793365"/>
            <a:ext cx="5528603" cy="0"/>
          </a:xfrm>
          <a:prstGeom prst="line">
            <a:avLst/>
          </a:prstGeom>
          <a:ln>
            <a:solidFill>
              <a:srgbClr val="C86C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540DAD1A-234D-44A4-B2F9-71FECEC414FE}"/>
              </a:ext>
            </a:extLst>
          </p:cNvPr>
          <p:cNvCxnSpPr/>
          <p:nvPr/>
        </p:nvCxnSpPr>
        <p:spPr>
          <a:xfrm>
            <a:off x="4543865" y="3944600"/>
            <a:ext cx="5528603" cy="0"/>
          </a:xfrm>
          <a:prstGeom prst="line">
            <a:avLst/>
          </a:prstGeom>
          <a:ln>
            <a:solidFill>
              <a:srgbClr val="C86C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36804A29-0816-4290-8EB3-67C9010A965B}"/>
              </a:ext>
            </a:extLst>
          </p:cNvPr>
          <p:cNvCxnSpPr/>
          <p:nvPr/>
        </p:nvCxnSpPr>
        <p:spPr>
          <a:xfrm>
            <a:off x="4543865" y="5288922"/>
            <a:ext cx="5528603" cy="0"/>
          </a:xfrm>
          <a:prstGeom prst="line">
            <a:avLst/>
          </a:prstGeom>
          <a:ln>
            <a:solidFill>
              <a:srgbClr val="C86C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44EA9428-9908-4958-90DF-EC0F854ADFB8}"/>
              </a:ext>
            </a:extLst>
          </p:cNvPr>
          <p:cNvSpPr txBox="1"/>
          <p:nvPr/>
        </p:nvSpPr>
        <p:spPr>
          <a:xfrm>
            <a:off x="657224" y="5660376"/>
            <a:ext cx="932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Junto a un adulto, escribe en tu cuaderno las palabras formadas</a:t>
            </a:r>
            <a:r>
              <a:rPr lang="es-C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11239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0"/>
                            </p:stCondLst>
                            <p:childTnLst>
                              <p:par>
                                <p:cTn id="7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000"/>
                            </p:stCondLst>
                            <p:childTnLst>
                              <p:par>
                                <p:cTn id="7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4000"/>
                            </p:stCondLst>
                            <p:childTnLst>
                              <p:par>
                                <p:cTn id="86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6000"/>
                            </p:stCondLst>
                            <p:childTnLst>
                              <p:par>
                                <p:cTn id="9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3" grpId="0" animBg="1"/>
      <p:bldP spid="14" grpId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D24B70E8-CC0A-D24C-AA95-698AEBF51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4800" dirty="0">
                <a:solidFill>
                  <a:srgbClr val="C86C68"/>
                </a:solidFill>
                <a:latin typeface="Comic Sans MS" panose="030F0902030302020204" pitchFamily="66" charset="0"/>
              </a:rPr>
              <a:t>Lee las siguientes sílabas y palabras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9E42BE14-1AB6-094F-8D6F-1E75C9514DE3}"/>
              </a:ext>
            </a:extLst>
          </p:cNvPr>
          <p:cNvSpPr/>
          <p:nvPr/>
        </p:nvSpPr>
        <p:spPr>
          <a:xfrm>
            <a:off x="1826948" y="4549868"/>
            <a:ext cx="1477108" cy="787791"/>
          </a:xfrm>
          <a:prstGeom prst="rect">
            <a:avLst/>
          </a:prstGeom>
          <a:noFill/>
          <a:ln>
            <a:solidFill>
              <a:srgbClr val="C86C6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>
                <a:solidFill>
                  <a:schemeClr val="tx1"/>
                </a:solidFill>
              </a:rPr>
              <a:t>lupa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5699034B-7914-E34B-A9AE-C9CECC569C6E}"/>
              </a:ext>
            </a:extLst>
          </p:cNvPr>
          <p:cNvSpPr/>
          <p:nvPr/>
        </p:nvSpPr>
        <p:spPr>
          <a:xfrm>
            <a:off x="4019949" y="4549868"/>
            <a:ext cx="1477108" cy="787791"/>
          </a:xfrm>
          <a:prstGeom prst="rect">
            <a:avLst/>
          </a:prstGeom>
          <a:noFill/>
          <a:ln>
            <a:solidFill>
              <a:srgbClr val="C86C6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>
                <a:solidFill>
                  <a:schemeClr val="tx1"/>
                </a:solidFill>
              </a:rPr>
              <a:t>lela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C7020A2E-D380-284E-9B47-5EEBF95502BC}"/>
              </a:ext>
            </a:extLst>
          </p:cNvPr>
          <p:cNvSpPr/>
          <p:nvPr/>
        </p:nvSpPr>
        <p:spPr>
          <a:xfrm>
            <a:off x="1221359" y="2147846"/>
            <a:ext cx="1477108" cy="787791"/>
          </a:xfrm>
          <a:prstGeom prst="rect">
            <a:avLst/>
          </a:prstGeom>
          <a:noFill/>
          <a:ln>
            <a:solidFill>
              <a:srgbClr val="C86C6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820AA699-DB1B-194C-BEBA-D1AFCAEBF407}"/>
              </a:ext>
            </a:extLst>
          </p:cNvPr>
          <p:cNvSpPr/>
          <p:nvPr/>
        </p:nvSpPr>
        <p:spPr>
          <a:xfrm>
            <a:off x="3163382" y="2153538"/>
            <a:ext cx="1477108" cy="787791"/>
          </a:xfrm>
          <a:prstGeom prst="rect">
            <a:avLst/>
          </a:prstGeom>
          <a:noFill/>
          <a:ln>
            <a:solidFill>
              <a:srgbClr val="C86C6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BE93DE5-4C91-D943-968E-CA55EDEC536D}"/>
              </a:ext>
            </a:extLst>
          </p:cNvPr>
          <p:cNvSpPr/>
          <p:nvPr/>
        </p:nvSpPr>
        <p:spPr>
          <a:xfrm>
            <a:off x="5208805" y="2174290"/>
            <a:ext cx="1477108" cy="787791"/>
          </a:xfrm>
          <a:prstGeom prst="rect">
            <a:avLst/>
          </a:prstGeom>
          <a:noFill/>
          <a:ln>
            <a:solidFill>
              <a:srgbClr val="C86C6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>
                <a:solidFill>
                  <a:schemeClr val="tx1"/>
                </a:solidFill>
              </a:rPr>
              <a:t>lo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ABA5F2DE-D4DA-0C48-8AB0-982DBFE95120}"/>
              </a:ext>
            </a:extLst>
          </p:cNvPr>
          <p:cNvSpPr/>
          <p:nvPr/>
        </p:nvSpPr>
        <p:spPr>
          <a:xfrm>
            <a:off x="7280529" y="2174290"/>
            <a:ext cx="1477108" cy="787791"/>
          </a:xfrm>
          <a:prstGeom prst="rect">
            <a:avLst/>
          </a:prstGeom>
          <a:noFill/>
          <a:ln>
            <a:solidFill>
              <a:srgbClr val="C86C6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>
                <a:solidFill>
                  <a:schemeClr val="tx1"/>
                </a:solidFill>
              </a:rPr>
              <a:t>le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3883E7B0-339D-CD47-BB31-D940CD268F08}"/>
              </a:ext>
            </a:extLst>
          </p:cNvPr>
          <p:cNvSpPr/>
          <p:nvPr/>
        </p:nvSpPr>
        <p:spPr>
          <a:xfrm>
            <a:off x="9352253" y="2175219"/>
            <a:ext cx="1477108" cy="787791"/>
          </a:xfrm>
          <a:prstGeom prst="rect">
            <a:avLst/>
          </a:prstGeom>
          <a:noFill/>
          <a:ln>
            <a:solidFill>
              <a:srgbClr val="C86C6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>
                <a:solidFill>
                  <a:schemeClr val="tx1"/>
                </a:solidFill>
              </a:rPr>
              <a:t>lu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4EA5AA0-AB84-5348-9470-6B2004E0BD61}"/>
              </a:ext>
            </a:extLst>
          </p:cNvPr>
          <p:cNvSpPr/>
          <p:nvPr/>
        </p:nvSpPr>
        <p:spPr>
          <a:xfrm>
            <a:off x="1221359" y="3151855"/>
            <a:ext cx="1477108" cy="787791"/>
          </a:xfrm>
          <a:prstGeom prst="rect">
            <a:avLst/>
          </a:prstGeom>
          <a:noFill/>
          <a:ln>
            <a:solidFill>
              <a:srgbClr val="C86C6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>
                <a:solidFill>
                  <a:schemeClr val="tx1"/>
                </a:solidFill>
              </a:rPr>
              <a:t>el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31573C5E-E0CC-344C-8D1B-CA068DD0B959}"/>
              </a:ext>
            </a:extLst>
          </p:cNvPr>
          <p:cNvSpPr/>
          <p:nvPr/>
        </p:nvSpPr>
        <p:spPr>
          <a:xfrm>
            <a:off x="3163382" y="3157547"/>
            <a:ext cx="1477108" cy="787791"/>
          </a:xfrm>
          <a:prstGeom prst="rect">
            <a:avLst/>
          </a:prstGeom>
          <a:noFill/>
          <a:ln>
            <a:solidFill>
              <a:srgbClr val="C86C6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>
                <a:solidFill>
                  <a:schemeClr val="tx1"/>
                </a:solidFill>
              </a:rPr>
              <a:t>ul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2DAE4B04-FDFF-BA46-B125-80E9E2E035ED}"/>
              </a:ext>
            </a:extLst>
          </p:cNvPr>
          <p:cNvSpPr/>
          <p:nvPr/>
        </p:nvSpPr>
        <p:spPr>
          <a:xfrm>
            <a:off x="5208805" y="3178299"/>
            <a:ext cx="1477108" cy="787791"/>
          </a:xfrm>
          <a:prstGeom prst="rect">
            <a:avLst/>
          </a:prstGeom>
          <a:noFill/>
          <a:ln>
            <a:solidFill>
              <a:srgbClr val="C86C6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>
                <a:solidFill>
                  <a:schemeClr val="tx1"/>
                </a:solidFill>
              </a:rPr>
              <a:t>il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BE71E652-C675-5E4B-B8D0-E8113F8C67FC}"/>
              </a:ext>
            </a:extLst>
          </p:cNvPr>
          <p:cNvSpPr/>
          <p:nvPr/>
        </p:nvSpPr>
        <p:spPr>
          <a:xfrm>
            <a:off x="7280529" y="3178299"/>
            <a:ext cx="1477108" cy="787791"/>
          </a:xfrm>
          <a:prstGeom prst="rect">
            <a:avLst/>
          </a:prstGeom>
          <a:noFill/>
          <a:ln>
            <a:solidFill>
              <a:srgbClr val="C86C6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>
                <a:solidFill>
                  <a:schemeClr val="tx1"/>
                </a:solidFill>
              </a:rPr>
              <a:t>al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EF7B3007-1E62-854F-ADD4-D739F9AE589C}"/>
              </a:ext>
            </a:extLst>
          </p:cNvPr>
          <p:cNvSpPr/>
          <p:nvPr/>
        </p:nvSpPr>
        <p:spPr>
          <a:xfrm>
            <a:off x="9352253" y="3179228"/>
            <a:ext cx="1477108" cy="787791"/>
          </a:xfrm>
          <a:prstGeom prst="rect">
            <a:avLst/>
          </a:prstGeom>
          <a:noFill/>
          <a:ln>
            <a:solidFill>
              <a:srgbClr val="C86C6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>
                <a:solidFill>
                  <a:schemeClr val="tx1"/>
                </a:solidFill>
              </a:rPr>
              <a:t>ol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8947661F-6B6B-FB4E-82D5-32B7B4153A37}"/>
              </a:ext>
            </a:extLst>
          </p:cNvPr>
          <p:cNvSpPr/>
          <p:nvPr/>
        </p:nvSpPr>
        <p:spPr>
          <a:xfrm>
            <a:off x="6212950" y="4549867"/>
            <a:ext cx="1477108" cy="787791"/>
          </a:xfrm>
          <a:prstGeom prst="rect">
            <a:avLst/>
          </a:prstGeom>
          <a:noFill/>
          <a:ln>
            <a:solidFill>
              <a:srgbClr val="C86C6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>
                <a:solidFill>
                  <a:schemeClr val="tx1"/>
                </a:solidFill>
              </a:rPr>
              <a:t>lima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1D7A40D2-DA3B-5745-9F7D-824EA7EA1D78}"/>
              </a:ext>
            </a:extLst>
          </p:cNvPr>
          <p:cNvSpPr/>
          <p:nvPr/>
        </p:nvSpPr>
        <p:spPr>
          <a:xfrm>
            <a:off x="8405951" y="4549867"/>
            <a:ext cx="1477108" cy="787791"/>
          </a:xfrm>
          <a:prstGeom prst="rect">
            <a:avLst/>
          </a:prstGeom>
          <a:noFill/>
          <a:ln>
            <a:solidFill>
              <a:srgbClr val="C86C6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>
                <a:solidFill>
                  <a:schemeClr val="tx1"/>
                </a:solidFill>
              </a:rPr>
              <a:t>ula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4B15BEBA-AF0C-994B-B7E3-ABAF5AC8EF08}"/>
              </a:ext>
            </a:extLst>
          </p:cNvPr>
          <p:cNvSpPr/>
          <p:nvPr/>
        </p:nvSpPr>
        <p:spPr>
          <a:xfrm>
            <a:off x="2910295" y="5608509"/>
            <a:ext cx="1477108" cy="787791"/>
          </a:xfrm>
          <a:prstGeom prst="rect">
            <a:avLst/>
          </a:prstGeom>
          <a:noFill/>
          <a:ln>
            <a:solidFill>
              <a:srgbClr val="C86C6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>
                <a:solidFill>
                  <a:schemeClr val="tx1"/>
                </a:solidFill>
              </a:rPr>
              <a:t>alma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663B71F1-131D-A24C-8515-093CB8AEA5B5}"/>
              </a:ext>
            </a:extLst>
          </p:cNvPr>
          <p:cNvSpPr/>
          <p:nvPr/>
        </p:nvSpPr>
        <p:spPr>
          <a:xfrm>
            <a:off x="5208805" y="5608508"/>
            <a:ext cx="1477108" cy="787791"/>
          </a:xfrm>
          <a:prstGeom prst="rect">
            <a:avLst/>
          </a:prstGeom>
          <a:noFill/>
          <a:ln>
            <a:solidFill>
              <a:srgbClr val="C86C6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>
                <a:solidFill>
                  <a:schemeClr val="tx1"/>
                </a:solidFill>
              </a:rPr>
              <a:t>ola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A7035222-E553-3648-8C8C-E90EE9E0D5A1}"/>
              </a:ext>
            </a:extLst>
          </p:cNvPr>
          <p:cNvSpPr/>
          <p:nvPr/>
        </p:nvSpPr>
        <p:spPr>
          <a:xfrm>
            <a:off x="7507315" y="5608507"/>
            <a:ext cx="1477108" cy="787791"/>
          </a:xfrm>
          <a:prstGeom prst="rect">
            <a:avLst/>
          </a:prstGeom>
          <a:noFill/>
          <a:ln>
            <a:solidFill>
              <a:srgbClr val="C86C6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>
                <a:solidFill>
                  <a:schemeClr val="tx1"/>
                </a:solidFill>
              </a:rPr>
              <a:t>loma</a:t>
            </a: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10E834E1-BEFE-0A43-8C4B-2E21C78573BF}"/>
              </a:ext>
            </a:extLst>
          </p:cNvPr>
          <p:cNvCxnSpPr/>
          <p:nvPr/>
        </p:nvCxnSpPr>
        <p:spPr>
          <a:xfrm>
            <a:off x="553453" y="4307305"/>
            <a:ext cx="11081084" cy="0"/>
          </a:xfrm>
          <a:prstGeom prst="line">
            <a:avLst/>
          </a:prstGeom>
          <a:ln>
            <a:solidFill>
              <a:srgbClr val="C86C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7701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A65C2D-4EDA-485A-A0FC-B20E940B9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396" y="344789"/>
            <a:ext cx="10772775" cy="1658198"/>
          </a:xfrm>
        </p:spPr>
        <p:txBody>
          <a:bodyPr/>
          <a:lstStyle/>
          <a:p>
            <a:r>
              <a:rPr lang="es-CL" dirty="0">
                <a:solidFill>
                  <a:srgbClr val="C86C68"/>
                </a:solidFill>
              </a:rPr>
              <a:t>Los artículos</a:t>
            </a:r>
            <a:br>
              <a:rPr lang="es-CL" dirty="0">
                <a:solidFill>
                  <a:srgbClr val="C86C68"/>
                </a:solidFill>
              </a:rPr>
            </a:br>
            <a:r>
              <a:rPr lang="es-CL" dirty="0">
                <a:solidFill>
                  <a:srgbClr val="C86C68"/>
                </a:solidFill>
              </a:rPr>
              <a:t> definidos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88E6BE5-63CA-4C09-96E4-D1EEC55DD8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737" b="2764"/>
          <a:stretch/>
        </p:blipFill>
        <p:spPr>
          <a:xfrm>
            <a:off x="3334209" y="1173888"/>
            <a:ext cx="7976029" cy="536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7904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7">
            <a:extLst>
              <a:ext uri="{FF2B5EF4-FFF2-40B4-BE49-F238E27FC236}">
                <a16:creationId xmlns:a16="http://schemas.microsoft.com/office/drawing/2014/main" id="{FE5CC032-CF22-0E44-AEDA-D0C66A291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59797"/>
            <a:ext cx="9337394" cy="433840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A1525D59-9C8B-0349-BC70-26CF9866E7C6}"/>
              </a:ext>
            </a:extLst>
          </p:cNvPr>
          <p:cNvSpPr txBox="1"/>
          <p:nvPr/>
        </p:nvSpPr>
        <p:spPr>
          <a:xfrm>
            <a:off x="1643871" y="5598203"/>
            <a:ext cx="932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Junto a un adulto, escribe en tu cuaderno los artículos acompañados del animal de cada imagen. </a:t>
            </a:r>
            <a:endParaRPr lang="es-CL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F1EC149-6F70-9E4F-B289-633DFB90583C}"/>
              </a:ext>
            </a:extLst>
          </p:cNvPr>
          <p:cNvSpPr/>
          <p:nvPr/>
        </p:nvSpPr>
        <p:spPr>
          <a:xfrm>
            <a:off x="1633357" y="5598203"/>
            <a:ext cx="9034643" cy="386037"/>
          </a:xfrm>
          <a:prstGeom prst="rect">
            <a:avLst/>
          </a:prstGeom>
          <a:noFill/>
          <a:ln>
            <a:solidFill>
              <a:srgbClr val="C86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35870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B1358D-DEB5-4C33-B4CF-D76092731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</p:spPr>
        <p:txBody>
          <a:bodyPr>
            <a:normAutofit/>
          </a:bodyPr>
          <a:lstStyle/>
          <a:p>
            <a:pPr algn="ctr"/>
            <a:r>
              <a:rPr lang="es-CL" sz="4800" dirty="0">
                <a:solidFill>
                  <a:srgbClr val="C86C68"/>
                </a:solidFill>
                <a:latin typeface="Comic Sans MS" panose="030F0902030302020204" pitchFamily="66" charset="0"/>
              </a:rPr>
              <a:t>Leamos las palabras de cada imagen</a:t>
            </a:r>
          </a:p>
        </p:txBody>
      </p:sp>
      <p:pic>
        <p:nvPicPr>
          <p:cNvPr id="1026" name="Picture 2" descr="Art Arabesque Angel Remix - Fondo De Piedras De Bisuteria - Free ...">
            <a:extLst>
              <a:ext uri="{FF2B5EF4-FFF2-40B4-BE49-F238E27FC236}">
                <a16:creationId xmlns:a16="http://schemas.microsoft.com/office/drawing/2014/main" id="{DDC675B8-B7A3-4E40-A698-8A105BAEA49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454" y="2380627"/>
            <a:ext cx="2096746" cy="2096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Burro de dibujos animados | Vector Premium">
            <a:extLst>
              <a:ext uri="{FF2B5EF4-FFF2-40B4-BE49-F238E27FC236}">
                <a16:creationId xmlns:a16="http://schemas.microsoft.com/office/drawing/2014/main" id="{D7F50A29-BBF6-40D0-97CA-1E7C8DB525E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214468" cy="321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4083E2E-0A44-4A94-BE12-244B8BAF14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3224" y="3160788"/>
            <a:ext cx="1952771" cy="2324072"/>
          </a:xfrm>
          <a:prstGeom prst="rect">
            <a:avLst/>
          </a:prstGeom>
        </p:spPr>
      </p:pic>
      <p:pic>
        <p:nvPicPr>
          <p:cNvPr id="1030" name="Picture 6" descr="Dibujo de Niña con vestido moderno pintado por en Dibujos.net el ...">
            <a:extLst>
              <a:ext uri="{FF2B5EF4-FFF2-40B4-BE49-F238E27FC236}">
                <a16:creationId xmlns:a16="http://schemas.microsoft.com/office/drawing/2014/main" id="{99222748-1847-4292-9872-E5F189F491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87" r="25467"/>
          <a:stretch/>
        </p:blipFill>
        <p:spPr bwMode="auto">
          <a:xfrm>
            <a:off x="8339259" y="2272343"/>
            <a:ext cx="1637615" cy="2580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5C5EE6B7-7255-5A44-B861-CA333ED29173}"/>
              </a:ext>
            </a:extLst>
          </p:cNvPr>
          <p:cNvSpPr/>
          <p:nvPr/>
        </p:nvSpPr>
        <p:spPr>
          <a:xfrm>
            <a:off x="7991004" y="2310131"/>
            <a:ext cx="2334127" cy="3322965"/>
          </a:xfrm>
          <a:prstGeom prst="rect">
            <a:avLst/>
          </a:prstGeom>
          <a:noFill/>
          <a:ln>
            <a:solidFill>
              <a:srgbClr val="C86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D25DA33-5A81-144C-B879-1E2B27BAE17E}"/>
              </a:ext>
            </a:extLst>
          </p:cNvPr>
          <p:cNvSpPr/>
          <p:nvPr/>
        </p:nvSpPr>
        <p:spPr>
          <a:xfrm>
            <a:off x="7991004" y="4852669"/>
            <a:ext cx="2334127" cy="780427"/>
          </a:xfrm>
          <a:prstGeom prst="rect">
            <a:avLst/>
          </a:prstGeom>
          <a:noFill/>
          <a:ln>
            <a:solidFill>
              <a:srgbClr val="C86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A157F4B-97EE-8F41-BA0B-BF9295C0B7C4}"/>
              </a:ext>
            </a:extLst>
          </p:cNvPr>
          <p:cNvSpPr txBox="1"/>
          <p:nvPr/>
        </p:nvSpPr>
        <p:spPr>
          <a:xfrm>
            <a:off x="1890695" y="4883834"/>
            <a:ext cx="7825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3600" dirty="0">
                <a:latin typeface="Comic Sans MS" panose="030F0902030302020204" pitchFamily="66" charset="0"/>
              </a:rPr>
              <a:t>ala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0AD8005-540C-BF4E-9E5E-A68AE93C2D8A}"/>
              </a:ext>
            </a:extLst>
          </p:cNvPr>
          <p:cNvSpPr/>
          <p:nvPr/>
        </p:nvSpPr>
        <p:spPr>
          <a:xfrm>
            <a:off x="1114926" y="2310131"/>
            <a:ext cx="2334127" cy="3322965"/>
          </a:xfrm>
          <a:prstGeom prst="rect">
            <a:avLst/>
          </a:prstGeom>
          <a:noFill/>
          <a:ln>
            <a:solidFill>
              <a:srgbClr val="C86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6826FB5-9EE5-B34A-A856-BF4E28329C34}"/>
              </a:ext>
            </a:extLst>
          </p:cNvPr>
          <p:cNvSpPr/>
          <p:nvPr/>
        </p:nvSpPr>
        <p:spPr>
          <a:xfrm>
            <a:off x="1114926" y="4852669"/>
            <a:ext cx="2334127" cy="780427"/>
          </a:xfrm>
          <a:prstGeom prst="rect">
            <a:avLst/>
          </a:prstGeom>
          <a:noFill/>
          <a:ln>
            <a:solidFill>
              <a:srgbClr val="C86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64763D0-4B20-D747-942E-0C62C9AD7958}"/>
              </a:ext>
            </a:extLst>
          </p:cNvPr>
          <p:cNvSpPr txBox="1"/>
          <p:nvPr/>
        </p:nvSpPr>
        <p:spPr>
          <a:xfrm>
            <a:off x="8608252" y="4919717"/>
            <a:ext cx="1099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>
                <a:latin typeface="Comic Sans MS" panose="030F0902030302020204" pitchFamily="66" charset="0"/>
              </a:rPr>
              <a:t>Lulú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E80E0F9C-FB02-9F4F-8950-D9958723B479}"/>
              </a:ext>
            </a:extLst>
          </p:cNvPr>
          <p:cNvSpPr/>
          <p:nvPr/>
        </p:nvSpPr>
        <p:spPr>
          <a:xfrm>
            <a:off x="4508449" y="3049473"/>
            <a:ext cx="2334127" cy="2583623"/>
          </a:xfrm>
          <a:prstGeom prst="rect">
            <a:avLst/>
          </a:prstGeom>
          <a:noFill/>
          <a:ln>
            <a:solidFill>
              <a:srgbClr val="C86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B931DA51-7A45-3C45-A872-6B2102E5E687}"/>
              </a:ext>
            </a:extLst>
          </p:cNvPr>
          <p:cNvSpPr/>
          <p:nvPr/>
        </p:nvSpPr>
        <p:spPr>
          <a:xfrm>
            <a:off x="4508449" y="2269046"/>
            <a:ext cx="2334127" cy="780427"/>
          </a:xfrm>
          <a:prstGeom prst="rect">
            <a:avLst/>
          </a:prstGeom>
          <a:noFill/>
          <a:ln>
            <a:solidFill>
              <a:srgbClr val="C86C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100A1AC-72F8-C04C-A29F-064ABE489799}"/>
              </a:ext>
            </a:extLst>
          </p:cNvPr>
          <p:cNvSpPr txBox="1"/>
          <p:nvPr/>
        </p:nvSpPr>
        <p:spPr>
          <a:xfrm>
            <a:off x="5102278" y="2354388"/>
            <a:ext cx="1146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3600" dirty="0">
                <a:latin typeface="Comic Sans MS" panose="030F0902030302020204" pitchFamily="66" charset="0"/>
              </a:rPr>
              <a:t>mula</a:t>
            </a:r>
          </a:p>
        </p:txBody>
      </p:sp>
    </p:spTree>
    <p:extLst>
      <p:ext uri="{BB962C8B-B14F-4D97-AF65-F5344CB8AC3E}">
        <p14:creationId xmlns:p14="http://schemas.microsoft.com/office/powerpoint/2010/main" val="20962446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Metropolitano">
  <a:themeElements>
    <a:clrScheme name="Metropolitano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{3ACCD90D-03DF-AA41-9B32-13B1224BD299}tf16401369</Template>
  <TotalTime>413</TotalTime>
  <Words>130</Words>
  <Application>Microsoft Macintosh PowerPoint</Application>
  <PresentationFormat>Panorámica</PresentationFormat>
  <Paragraphs>48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 Light</vt:lpstr>
      <vt:lpstr>Comic Sans MS</vt:lpstr>
      <vt:lpstr>Metropolitano</vt:lpstr>
      <vt:lpstr>Presentación de PowerPoint</vt:lpstr>
      <vt:lpstr>¿Qué son las sílabas?</vt:lpstr>
      <vt:lpstr>¡Practiquemos!</vt:lpstr>
      <vt:lpstr>¡Formemos palabras!</vt:lpstr>
      <vt:lpstr>Lee las siguientes sílabas y palabras</vt:lpstr>
      <vt:lpstr>Los artículos  definidos </vt:lpstr>
      <vt:lpstr>Presentación de PowerPoint</vt:lpstr>
      <vt:lpstr>Leamos las palabras de cada imagen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Consonante L - l</dc:title>
  <dc:creator>mis nietos</dc:creator>
  <cp:lastModifiedBy>Juanpi Alvarez</cp:lastModifiedBy>
  <cp:revision>11</cp:revision>
  <dcterms:created xsi:type="dcterms:W3CDTF">2020-05-19T19:11:28Z</dcterms:created>
  <dcterms:modified xsi:type="dcterms:W3CDTF">2020-05-20T03:16:39Z</dcterms:modified>
</cp:coreProperties>
</file>