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840" r:id="rId1"/>
  </p:sldMasterIdLst>
  <p:notesMasterIdLst>
    <p:notesMasterId r:id="rId17"/>
  </p:notesMasterIdLst>
  <p:sldIdLst>
    <p:sldId id="256" r:id="rId2"/>
    <p:sldId id="266" r:id="rId3"/>
    <p:sldId id="286" r:id="rId4"/>
    <p:sldId id="274" r:id="rId5"/>
    <p:sldId id="288" r:id="rId6"/>
    <p:sldId id="289" r:id="rId7"/>
    <p:sldId id="290" r:id="rId8"/>
    <p:sldId id="291" r:id="rId9"/>
    <p:sldId id="292" r:id="rId10"/>
    <p:sldId id="293" r:id="rId11"/>
    <p:sldId id="270" r:id="rId12"/>
    <p:sldId id="264" r:id="rId13"/>
    <p:sldId id="287" r:id="rId14"/>
    <p:sldId id="273" r:id="rId15"/>
    <p:sldId id="295" r:id="rId16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9333"/>
    <p:restoredTop sz="94671"/>
  </p:normalViewPr>
  <p:slideViewPr>
    <p:cSldViewPr snapToGrid="0" snapToObjects="1">
      <p:cViewPr>
        <p:scale>
          <a:sx n="84" d="100"/>
          <a:sy n="84" d="100"/>
        </p:scale>
        <p:origin x="1424" y="61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31E79CA-14C2-9248-ACBF-53EB507D86E8}" type="datetimeFigureOut">
              <a:rPr lang="es-CL" smtClean="0"/>
              <a:t>27-05-20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r>
              <a:rPr lang="es-ES"/>
              <a:t>Editar los estilos de texto del patrón
Segundo nivel
Tercer nivel
Cuarto nivel
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7AC4C02-436C-2C4F-90B7-CE844C236B4D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5113486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7AC4C02-436C-2C4F-90B7-CE844C236B4D}" type="slidenum">
              <a:rPr lang="es-CL" smtClean="0"/>
              <a:t>11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4024245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1999"/>
            <a:ext cx="9141619" cy="5334001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9270263" y="761999"/>
            <a:ext cx="2925318" cy="5334001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69848" y="1298448"/>
            <a:ext cx="7315200" cy="3255264"/>
          </a:xfrm>
        </p:spPr>
        <p:txBody>
          <a:bodyPr anchor="b">
            <a:normAutofit/>
          </a:bodyPr>
          <a:lstStyle>
            <a:lvl1pPr algn="l">
              <a:defRPr sz="5900" spc="-100" baseline="0">
                <a:solidFill>
                  <a:srgbClr val="FFFFFF"/>
                </a:solidFill>
              </a:defRPr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15" y="4670246"/>
            <a:ext cx="7315200" cy="914400"/>
          </a:xfrm>
        </p:spPr>
        <p:txBody>
          <a:bodyPr anchor="t">
            <a:normAutofit/>
          </a:bodyPr>
          <a:lstStyle>
            <a:lvl1pPr marL="0" indent="0" algn="l">
              <a:buNone/>
              <a:defRPr sz="2200" cap="none" spc="0" baseline="0">
                <a:solidFill>
                  <a:schemeClr val="accent1">
                    <a:lumMod val="20000"/>
                    <a:lumOff val="80000"/>
                  </a:schemeClr>
                </a:solidFill>
              </a:defRPr>
            </a:lvl1pPr>
            <a:lvl2pPr marL="457200" indent="0" algn="ctr">
              <a:buNone/>
              <a:defRPr sz="2200"/>
            </a:lvl2pPr>
            <a:lvl3pPr marL="914400" indent="0" algn="ctr">
              <a:buNone/>
              <a:defRPr sz="22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s-ES"/>
              <a:t>Haga clic para modificar el estilo de subtítulo del patrón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944">
        <p:split orient="vert"/>
      </p:transition>
    </mc:Choice>
    <mc:Fallback>
      <p:transition spd="slow" advTm="10944">
        <p:split orient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944">
        <p:split orient="vert"/>
      </p:transition>
    </mc:Choice>
    <mc:Fallback>
      <p:transition spd="slow" advTm="10944">
        <p:split orient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381000" y="990600"/>
            <a:ext cx="2819400" cy="4953000"/>
          </a:xfrm>
        </p:spPr>
        <p:txBody>
          <a:bodyPr vert="eaVert"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867912" y="868680"/>
            <a:ext cx="7315200" cy="5120640"/>
          </a:xfrm>
        </p:spPr>
        <p:txBody>
          <a:bodyPr vert="eaVert" anchor="t"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5/27/20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944">
        <p:split orient="vert"/>
      </p:transition>
    </mc:Choice>
    <mc:Fallback>
      <p:transition spd="slow" advTm="10944">
        <p:split orient="vert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944">
        <p:split orient="vert"/>
      </p:transition>
    </mc:Choice>
    <mc:Fallback>
      <p:transition spd="slow" advTm="10944">
        <p:split orient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67912" y="1298448"/>
            <a:ext cx="7315200" cy="3255264"/>
          </a:xfrm>
        </p:spPr>
        <p:txBody>
          <a:bodyPr anchor="b">
            <a:normAutofit/>
          </a:bodyPr>
          <a:lstStyle>
            <a:lvl1pPr>
              <a:defRPr sz="5900" b="0" spc="-10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86200" y="4672584"/>
            <a:ext cx="7315200" cy="914400"/>
          </a:xfrm>
        </p:spPr>
        <p:txBody>
          <a:bodyPr anchor="t">
            <a:normAutofit/>
          </a:bodyPr>
          <a:lstStyle>
            <a:lvl1pPr marL="0" indent="0">
              <a:buNone/>
              <a:defRPr sz="2200" cap="none" spc="0" baseline="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944">
        <p:split orient="vert"/>
      </p:transition>
    </mc:Choice>
    <mc:Fallback>
      <p:transition spd="slow" advTm="10944">
        <p:split orient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67912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818120" y="868680"/>
            <a:ext cx="347472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5/27/20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944">
        <p:split orient="vert"/>
      </p:transition>
    </mc:Choice>
    <mc:Fallback>
      <p:transition spd="slow" advTm="10944">
        <p:split orient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7912" y="1023586"/>
            <a:ext cx="3474720" cy="807720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867912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818463" y="1023586"/>
            <a:ext cx="3474720" cy="813171"/>
          </a:xfrm>
        </p:spPr>
        <p:txBody>
          <a:bodyPr anchor="b">
            <a:normAutofit/>
          </a:bodyPr>
          <a:lstStyle>
            <a:lvl1pPr marL="0" indent="0">
              <a:spcBef>
                <a:spcPts val="0"/>
              </a:spcBef>
              <a:buNone/>
              <a:defRPr sz="2000" b="1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818463" y="1930936"/>
            <a:ext cx="3474720" cy="402336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5/27/20</a:t>
            </a:fld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944">
        <p:split orient="vert"/>
      </p:transition>
    </mc:Choice>
    <mc:Fallback>
      <p:transition spd="slow" advTm="10944">
        <p:split orient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5/27/20</a:t>
            </a:fld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944">
        <p:split orient="vert"/>
      </p:transition>
    </mc:Choice>
    <mc:Fallback>
      <p:transition spd="slow" advTm="10944">
        <p:split orient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5/27/20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944">
        <p:split orient="vert"/>
      </p:transition>
    </mc:Choice>
    <mc:Fallback>
      <p:transition spd="slow" advTm="10944">
        <p:split orient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 baseline="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67912" y="868680"/>
            <a:ext cx="7315200" cy="5120640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4176"/>
            <a:ext cx="2834640" cy="2321990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5/27/20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944">
        <p:split orient="vert"/>
      </p:transition>
    </mc:Choice>
    <mc:Fallback>
      <p:transition spd="slow" advTm="10944">
        <p:split orient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032" y="1143000"/>
            <a:ext cx="2834640" cy="2377440"/>
          </a:xfrm>
        </p:spPr>
        <p:txBody>
          <a:bodyPr anchor="b">
            <a:normAutofit/>
          </a:bodyPr>
          <a:lstStyle>
            <a:lvl1pPr>
              <a:defRPr sz="3200" b="0"/>
            </a:lvl1pPr>
          </a:lstStyle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570644" y="767419"/>
            <a:ext cx="8115230" cy="5330952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s-ES"/>
              <a:t>Arrastre la imagen al marcador de posición o haga clic en el icono para agregar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6032" y="3493008"/>
            <a:ext cx="2834640" cy="2322576"/>
          </a:xfrm>
        </p:spPr>
        <p:txBody>
          <a:bodyPr anchor="t">
            <a:normAutofit/>
          </a:bodyPr>
          <a:lstStyle>
            <a:lvl1pPr marL="0" indent="0">
              <a:lnSpc>
                <a:spcPct val="100000"/>
              </a:lnSpc>
              <a:buNone/>
              <a:defRPr sz="14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s-ES"/>
              <a:t>Haga clic para modificar el estilo de texto del patrón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dirty="0"/>
              <a:pPr/>
              <a:t>5/27/20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3499101" y="6356350"/>
            <a:ext cx="591151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944">
        <p:split orient="vert"/>
      </p:transition>
    </mc:Choice>
    <mc:Fallback>
      <p:transition spd="slow" advTm="10944">
        <p:split orient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758952"/>
            <a:ext cx="3443590" cy="533095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2919" y="1123837"/>
            <a:ext cx="2947482" cy="46011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Clic para editar título</a:t>
            </a:r>
            <a:endParaRPr lang="en-US" dirty="0"/>
          </a:p>
        </p:txBody>
      </p:sp>
      <p:sp>
        <p:nvSpPr>
          <p:cNvPr id="38" name="Rectangle 37"/>
          <p:cNvSpPr/>
          <p:nvPr/>
        </p:nvSpPr>
        <p:spPr>
          <a:xfrm>
            <a:off x="11815864" y="758952"/>
            <a:ext cx="384048" cy="5330952"/>
          </a:xfrm>
          <a:prstGeom prst="rect">
            <a:avLst/>
          </a:prstGeom>
          <a:solidFill>
            <a:srgbClr val="C8C8C8">
              <a:alpha val="49804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69268" y="864108"/>
            <a:ext cx="7315200" cy="51206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s-ES"/>
              <a:t>Haga clic para modificar el estilo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62465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5586B75A-687E-405C-8A0B-8D00578BA2C3}" type="datetimeFigureOut">
              <a:rPr lang="en-US" dirty="0"/>
              <a:pPr/>
              <a:t>5/27/20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869268" y="6356350"/>
            <a:ext cx="591151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634135" y="6356350"/>
            <a:ext cx="153092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 b="1">
                <a:solidFill>
                  <a:schemeClr val="accent1"/>
                </a:solidFill>
              </a:defRPr>
            </a:lvl1pPr>
          </a:lstStyle>
          <a:p>
            <a:fld id="{4FAB73BC-B049-4115-A692-8D63A059BFB8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mc:AlternateContent xmlns:mc="http://schemas.openxmlformats.org/markup-compatibility/2006">
    <mc:Choice xmlns:p14="http://schemas.microsoft.com/office/powerpoint/2010/main" Requires="p14">
      <p:transition spd="slow" p14:dur="1500" advTm="10944">
        <p:split orient="vert"/>
      </p:transition>
    </mc:Choice>
    <mc:Fallback>
      <p:transition spd="slow" advTm="10944">
        <p:split orient="vert"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600" kern="1200" spc="-60" baseline="0">
          <a:solidFill>
            <a:srgbClr val="FFFFFF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lnSpc>
          <a:spcPct val="90000"/>
        </a:lnSpc>
        <a:spcBef>
          <a:spcPts val="1200"/>
        </a:spcBef>
        <a:buClr>
          <a:schemeClr val="accent1"/>
        </a:buClr>
        <a:buFont typeface="Wingdings 2" pitchFamily="18" charset="2"/>
        <a:buChar char="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11430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6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6002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2057400" indent="-18288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250"/>
        </a:spcBef>
        <a:spcAft>
          <a:spcPts val="250"/>
        </a:spcAft>
        <a:buClr>
          <a:schemeClr val="accent1"/>
        </a:buClr>
        <a:buFont typeface="Wingdings 2" pitchFamily="18" charset="2"/>
        <a:buChar char=""/>
        <a:defRPr sz="1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3.gif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5" Type="http://schemas.openxmlformats.org/officeDocument/2006/relationships/image" Target="../media/image5.png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5.png"/><Relationship Id="rId5" Type="http://schemas.openxmlformats.org/officeDocument/2006/relationships/image" Target="../media/image15.tiff"/><Relationship Id="rId4" Type="http://schemas.openxmlformats.org/officeDocument/2006/relationships/notesSlide" Target="../notesSlides/notesSlide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5.png"/><Relationship Id="rId4" Type="http://schemas.openxmlformats.org/officeDocument/2006/relationships/image" Target="../media/image16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5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4.png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6" Type="http://schemas.openxmlformats.org/officeDocument/2006/relationships/hyperlink" Target="mailto:yasna.urbina@colegio-mineralelteniente.cl" TargetMode="External"/><Relationship Id="rId5" Type="http://schemas.openxmlformats.org/officeDocument/2006/relationships/hyperlink" Target="mailto:marcela.jimenez@colegio-mineralelteniente.cl" TargetMode="External"/><Relationship Id="rId4" Type="http://schemas.openxmlformats.org/officeDocument/2006/relationships/hyperlink" Target="mailto:francisca.osses@colegio-mineralelteniente.cl" TargetMode="Externa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18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5.png"/><Relationship Id="rId5" Type="http://schemas.openxmlformats.org/officeDocument/2006/relationships/image" Target="../media/image9.tiff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10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5.png"/><Relationship Id="rId4" Type="http://schemas.openxmlformats.org/officeDocument/2006/relationships/image" Target="../media/image11.tif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5.png"/><Relationship Id="rId5" Type="http://schemas.openxmlformats.org/officeDocument/2006/relationships/image" Target="../media/image13.tiff"/><Relationship Id="rId4" Type="http://schemas.openxmlformats.org/officeDocument/2006/relationships/image" Target="../media/image12.tif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algn="ctr"/>
            <a:r>
              <a:rPr lang="es-ES_tradnl" dirty="0">
                <a:latin typeface="Calibri" panose="020F0502020204030204" pitchFamily="34" charset="0"/>
                <a:cs typeface="Calibri" panose="020F0502020204030204" pitchFamily="34" charset="0"/>
              </a:rPr>
              <a:t>CLASE Nº9 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algn="ctr"/>
            <a:r>
              <a:rPr lang="es-ES_tradnl" dirty="0"/>
              <a:t>HISTORIA </a:t>
            </a:r>
          </a:p>
          <a:p>
            <a:pPr algn="ctr"/>
            <a:r>
              <a:rPr lang="es-ES_tradnl" dirty="0"/>
              <a:t>Nivel 1º </a:t>
            </a:r>
            <a:r>
              <a:rPr lang="es-ES" dirty="0"/>
              <a:t>básico </a:t>
            </a:r>
            <a:endParaRPr lang="es-ES_tradn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783208">
            <a:off x="712228" y="1901784"/>
            <a:ext cx="2157888" cy="14597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3" descr="C:\Users\Usuario\Desktop\insignia colegio azulita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4264" y="852678"/>
            <a:ext cx="1986368" cy="2073402"/>
          </a:xfrm>
          <a:prstGeom prst="rect">
            <a:avLst/>
          </a:prstGeom>
          <a:noFill/>
          <a:extLst/>
        </p:spPr>
      </p:pic>
      <p:pic>
        <p:nvPicPr>
          <p:cNvPr id="6" name="Picture 2" descr="Fracaso aprendizaje y educación | Revista SIC - Centro Gumilla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76124">
            <a:off x="6211246" y="2018314"/>
            <a:ext cx="2670675" cy="1382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Marcador de contenido 4">
            <a:extLst>
              <a:ext uri="{FF2B5EF4-FFF2-40B4-BE49-F238E27FC236}">
                <a16:creationId xmlns:a16="http://schemas.microsoft.com/office/drawing/2014/main" id="{7D7FB34B-DDE5-D343-825D-6AFDEA35776A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49908" y="966978"/>
            <a:ext cx="2515315" cy="4857750"/>
          </a:xfrm>
          <a:prstGeom prst="rect">
            <a:avLst/>
          </a:prstGeom>
        </p:spPr>
      </p:pic>
      <p:pic>
        <p:nvPicPr>
          <p:cNvPr id="14" name="Audio 13">
            <a:hlinkClick r:id="" action="ppaction://media"/>
            <a:extLst>
              <a:ext uri="{FF2B5EF4-FFF2-40B4-BE49-F238E27FC236}">
                <a16:creationId xmlns:a16="http://schemas.microsoft.com/office/drawing/2014/main" id="{827632E0-CAE8-5344-B050-C050F3E8108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15122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1357">
        <p:split orient="vert"/>
      </p:transition>
    </mc:Choice>
    <mc:Fallback>
      <p:transition spd="slow" advTm="11357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98D266A-7FDB-4340-93BC-980451520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Sé aportar a la buena convivencia: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3A028E6-0053-A54D-837E-2B018E7C33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2142563"/>
          </a:xfrm>
        </p:spPr>
        <p:txBody>
          <a:bodyPr/>
          <a:lstStyle/>
          <a:p>
            <a:pPr marL="0" indent="0" algn="just">
              <a:buNone/>
            </a:pPr>
            <a:r>
              <a:rPr lang="es-CL" dirty="0"/>
              <a:t>En la familia ,en el colegio, en el barrio y en todos los lugares y grupos a los que pertenecemos podemos aportar a la buena convivencia. Para eso, debemos ser amables y respetuosos con los demás teniendo comportamientos correctos con la comunidad. </a:t>
            </a:r>
          </a:p>
          <a:p>
            <a:endParaRPr lang="es-CL" dirty="0"/>
          </a:p>
        </p:txBody>
      </p:sp>
      <p:pic>
        <p:nvPicPr>
          <p:cNvPr id="4" name="Imagen 3" descr="page4image3152">
            <a:extLst>
              <a:ext uri="{FF2B5EF4-FFF2-40B4-BE49-F238E27FC236}">
                <a16:creationId xmlns:a16="http://schemas.microsoft.com/office/drawing/2014/main" id="{4AFA5D0A-100F-C443-B1DB-42674D11C33D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1367" y="2683241"/>
            <a:ext cx="5368925" cy="229743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42367BA-E228-4244-AAF9-4E4EACC203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20608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1740">
        <p:split orient="vert"/>
      </p:transition>
    </mc:Choice>
    <mc:Fallback>
      <p:transition spd="slow" advTm="3174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B8E007F-A584-774D-BA6B-F0936207D9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Normas para una buena convivencia </a:t>
            </a: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E8EA729D-A546-E748-88A2-85CD7333309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5"/>
          <a:stretch>
            <a:fillRect/>
          </a:stretch>
        </p:blipFill>
        <p:spPr>
          <a:xfrm>
            <a:off x="5396886" y="863600"/>
            <a:ext cx="4258903" cy="512127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E03DCF2A-B180-AB42-A53B-0B41CF75441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799592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8591">
        <p:split orient="vert"/>
      </p:transition>
    </mc:Choice>
    <mc:Fallback>
      <p:transition spd="slow" advTm="3859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ES_tradnl" dirty="0"/>
              <a:t>Ahora podemos desarrollar </a:t>
            </a:r>
          </a:p>
        </p:txBody>
      </p:sp>
      <p:sp>
        <p:nvSpPr>
          <p:cNvPr id="5" name="Marcador de contenido 4">
            <a:extLst>
              <a:ext uri="{FF2B5EF4-FFF2-40B4-BE49-F238E27FC236}">
                <a16:creationId xmlns:a16="http://schemas.microsoft.com/office/drawing/2014/main" id="{ED87E1B1-07D9-4C4D-BD63-E8C99A0A761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/>
            <a:r>
              <a:rPr lang="es-ES_tradnl" b="1" dirty="0">
                <a:latin typeface="Calibri" panose="020F0502020204030204" pitchFamily="34" charset="0"/>
                <a:cs typeface="Calibri" panose="020F0502020204030204" pitchFamily="34" charset="0"/>
              </a:rPr>
              <a:t>Actividad: Como ya hemos conocido algunas normas para vivir en armonía con nuestra comunidad practicaremos lo aprendido.</a:t>
            </a:r>
            <a:endParaRPr lang="es-C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 algn="just">
              <a:buNone/>
            </a:pPr>
            <a:endParaRPr lang="es-C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algn="just"/>
            <a:r>
              <a:rPr lang="es-ES_tradnl" dirty="0">
                <a:latin typeface="Calibri" panose="020F0502020204030204" pitchFamily="34" charset="0"/>
                <a:cs typeface="Calibri" panose="020F0502020204030204" pitchFamily="34" charset="0"/>
              </a:rPr>
              <a:t>Desarrolla en conjunto con tus padres las actividades de las páginas 58 a 65 que trabajan sobre (lección 3 del texto) que cosas haces para cuidar a tu comunidad , contéstalas en tu cuaderno de manera ordenada poniendo que corresponden a la guía número 9. Además contesta el ticket de salida para evaluar lo aprendido en esta clase y envíaselo a tu profesora por WhatsApp.</a:t>
            </a:r>
            <a:endParaRPr lang="es-CL" dirty="0"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r>
              <a:rPr lang="es-CL" dirty="0"/>
              <a:t> </a:t>
            </a:r>
          </a:p>
          <a:p>
            <a:endParaRPr lang="es-CL" dirty="0"/>
          </a:p>
        </p:txBody>
      </p:sp>
      <p:pic>
        <p:nvPicPr>
          <p:cNvPr id="9" name="Imagen 8" descr="/var/folders/my/mc0thk1d5xqgc8krd0cc4kh80000gn/T/com.microsoft.Word/WebArchiveCopyPasteTempFiles/ni-5.jpg">
            <a:extLst>
              <a:ext uri="{FF2B5EF4-FFF2-40B4-BE49-F238E27FC236}">
                <a16:creationId xmlns:a16="http://schemas.microsoft.com/office/drawing/2014/main" id="{73D7C150-1616-784E-A837-E6E0B56A2964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6834" y="4389582"/>
            <a:ext cx="3632887" cy="2203343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F9EB0F2-5C86-684F-B3CC-8F4EE17D2E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280708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5183">
        <p:split orient="vert"/>
      </p:transition>
    </mc:Choice>
    <mc:Fallback>
      <p:transition spd="slow" advTm="3518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A95D117-86F7-2A47-B717-9E4A466AA9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Para saber si  haz aprendido </a:t>
            </a:r>
            <a:br>
              <a:rPr lang="es-CL" dirty="0"/>
            </a:br>
            <a:r>
              <a:rPr lang="es-CL" dirty="0"/>
              <a:t>TICKET DE SALIDA </a:t>
            </a:r>
          </a:p>
        </p:txBody>
      </p:sp>
      <p:pic>
        <p:nvPicPr>
          <p:cNvPr id="7" name="Marcador de contenido 6">
            <a:extLst>
              <a:ext uri="{FF2B5EF4-FFF2-40B4-BE49-F238E27FC236}">
                <a16:creationId xmlns:a16="http://schemas.microsoft.com/office/drawing/2014/main" id="{72DA4415-6C10-B440-8278-E1F465448714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5309059" y="863600"/>
            <a:ext cx="4434558" cy="5121275"/>
          </a:xfr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6EA05249-DB39-B34C-9DF8-B109036006F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02576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9094">
        <p:split orient="vert"/>
      </p:transition>
    </mc:Choice>
    <mc:Fallback>
      <p:transition spd="slow" advTm="9094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765D8D-C7AA-D049-AECA-13C72B2A64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0205A434-0756-974A-B78A-F928AA7EE1B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s-CL" dirty="0"/>
              <a:t>Que tengan una bella semana cualquier duda o cunsulta envíale un correo a tu profesora, estos son los siguientes:</a:t>
            </a:r>
          </a:p>
          <a:p>
            <a:r>
              <a:rPr lang="es-CL" dirty="0"/>
              <a:t>1ºA: </a:t>
            </a:r>
            <a:r>
              <a:rPr lang="es-CL" dirty="0">
                <a:hlinkClick r:id="rId4"/>
              </a:rPr>
              <a:t>francisca.osses@colegio-mineralelteniente.cl</a:t>
            </a:r>
            <a:endParaRPr lang="es-CL" dirty="0"/>
          </a:p>
          <a:p>
            <a:r>
              <a:rPr lang="es-CL" dirty="0"/>
              <a:t>1ºB: </a:t>
            </a:r>
            <a:r>
              <a:rPr lang="es-CL" dirty="0">
                <a:hlinkClick r:id="rId5"/>
              </a:rPr>
              <a:t>marcela.jimenez@colegio-mineralelteniente.cl</a:t>
            </a:r>
            <a:endParaRPr lang="es-CL" dirty="0"/>
          </a:p>
          <a:p>
            <a:r>
              <a:rPr lang="es-CL" dirty="0"/>
              <a:t>1º C: </a:t>
            </a:r>
            <a:r>
              <a:rPr lang="es-CL" dirty="0">
                <a:hlinkClick r:id="rId6"/>
              </a:rPr>
              <a:t>yasna.urbina@colegio-mineralelteniente.cl</a:t>
            </a:r>
            <a:endParaRPr lang="es-CL" dirty="0"/>
          </a:p>
          <a:p>
            <a:endParaRPr lang="es-CL" dirty="0"/>
          </a:p>
        </p:txBody>
      </p:sp>
      <p:pic>
        <p:nvPicPr>
          <p:cNvPr id="4" name="Marcador de contenido 4">
            <a:extLst>
              <a:ext uri="{FF2B5EF4-FFF2-40B4-BE49-F238E27FC236}">
                <a16:creationId xmlns:a16="http://schemas.microsoft.com/office/drawing/2014/main" id="{1FCD72C7-DF84-AF46-9D43-799AD97B4CD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/>
          <a:stretch>
            <a:fillRect/>
          </a:stretch>
        </p:blipFill>
        <p:spPr>
          <a:xfrm>
            <a:off x="195952" y="1123837"/>
            <a:ext cx="3061415" cy="4601183"/>
          </a:xfrm>
        </p:spPr>
      </p:pic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AF4E8BFC-B000-9045-B08B-20326E8905F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746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0142">
        <p:split orient="vert"/>
      </p:transition>
    </mc:Choice>
    <mc:Fallback>
      <p:transition spd="slow" advTm="1014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7509070-D8CD-7F4A-870D-D245061694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2918" y="1123837"/>
            <a:ext cx="5644961" cy="4601183"/>
          </a:xfrm>
        </p:spPr>
        <p:txBody>
          <a:bodyPr>
            <a:normAutofit/>
          </a:bodyPr>
          <a:lstStyle/>
          <a:p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br>
              <a:rPr lang="es-CL" dirty="0"/>
            </a:br>
            <a:endParaRPr lang="es-CL" dirty="0">
              <a:solidFill>
                <a:srgbClr val="7030A0"/>
              </a:solidFill>
            </a:endParaRPr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B0823F93-2A92-1F4B-984F-C6B77208E51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306213"/>
            <a:ext cx="7927294" cy="5926947"/>
          </a:xfrm>
          <a:prstGeom prst="rect">
            <a:avLst/>
          </a:prstGeom>
        </p:spPr>
      </p:pic>
      <p:pic>
        <p:nvPicPr>
          <p:cNvPr id="5" name="Marcador de contenido 4">
            <a:extLst>
              <a:ext uri="{FF2B5EF4-FFF2-40B4-BE49-F238E27FC236}">
                <a16:creationId xmlns:a16="http://schemas.microsoft.com/office/drawing/2014/main" id="{31284B18-065F-AF4E-8483-26408083AC2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83266" y="306213"/>
            <a:ext cx="3929614" cy="5526239"/>
          </a:xfrm>
          <a:prstGeom prst="rect">
            <a:avLst/>
          </a:prstGeom>
        </p:spPr>
      </p:pic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3E690B40-531C-344C-BBFE-BB0FBD3DD6E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837666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8313">
        <p:split orient="vert"/>
      </p:transition>
    </mc:Choice>
    <mc:Fallback>
      <p:transition spd="slow" advTm="831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_tradnl" dirty="0"/>
              <a:t>META DE HOY </a:t>
            </a:r>
          </a:p>
        </p:txBody>
      </p:sp>
      <p:sp>
        <p:nvSpPr>
          <p:cNvPr id="3" name="Marcador de contenid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s-CL" dirty="0"/>
              <a:t>O.A:Explicar y aplicar algunas normas para la buena convivencia y para la seguridad y el autocuidado en su familia, en la escuela y en la vía pública. </a:t>
            </a:r>
          </a:p>
          <a:p>
            <a:pPr marL="0" indent="0">
              <a:buNone/>
            </a:pPr>
            <a:endParaRPr lang="es-CL" dirty="0"/>
          </a:p>
          <a:p>
            <a:pPr algn="just"/>
            <a:endParaRPr lang="es-ES_tradnl" sz="3600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67DF6BE-07B2-2A44-B88B-0FFD92650A1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736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4149">
        <p:split orient="vert"/>
      </p:transition>
    </mc:Choice>
    <mc:Fallback>
      <p:transition spd="slow" advTm="1414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E23C22A-8500-5742-AD2E-22DB2C9F5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Al final de la clase lograremos 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D2C4E97-8A3D-C34A-8292-72335B71D2B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128" y="752898"/>
            <a:ext cx="7315200" cy="5120640"/>
          </a:xfrm>
        </p:spPr>
        <p:txBody>
          <a:bodyPr/>
          <a:lstStyle/>
          <a:p>
            <a:r>
              <a:rPr lang="es-CL" dirty="0"/>
              <a:t>Reconocer actividades positivas y negativas dentro de nuestra comunidad.</a:t>
            </a:r>
          </a:p>
          <a:p>
            <a:r>
              <a:rPr lang="es-CL" dirty="0"/>
              <a:t>Manejar conceptos de respeto y cortesía para llevarlos a la práctica.</a:t>
            </a:r>
          </a:p>
          <a:p>
            <a:r>
              <a:rPr lang="es-CL" dirty="0"/>
              <a:t>Ser responsables con nuestros que haceres escolares y domésticos.</a:t>
            </a:r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0DFA101A-1CB9-8F4E-86EF-F15FC709709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6792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17110">
        <p:split orient="vert"/>
      </p:transition>
    </mc:Choice>
    <mc:Fallback>
      <p:transition spd="slow" advTm="1711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5D946A3-0B1D-1244-9578-0DC98A2EC8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Vivir en comunidad 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6DAB6C4-4458-C142-85FD-D9550AC5E2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2654947"/>
          </a:xfrm>
        </p:spPr>
        <p:txBody>
          <a:bodyPr/>
          <a:lstStyle/>
          <a:p>
            <a:pPr marL="0" indent="0" algn="just">
              <a:buNone/>
            </a:pPr>
            <a:r>
              <a:rPr lang="es-CL" dirty="0"/>
              <a:t>En la familia, en el colegio y en el barrio en que vivimos compartimos con otras personas. Eso se llama </a:t>
            </a:r>
            <a:r>
              <a:rPr lang="es-CL" b="1" dirty="0"/>
              <a:t>vivir en comunidad.</a:t>
            </a:r>
            <a:r>
              <a:rPr lang="es-CL" dirty="0"/>
              <a:t> Para que la vida en comunidad sea agradable y tranquila es necesario tratar a los demás con </a:t>
            </a:r>
            <a:r>
              <a:rPr lang="es-CL" b="1" dirty="0"/>
              <a:t>respeto y cortesía.</a:t>
            </a:r>
            <a:endParaRPr lang="es-CL" dirty="0"/>
          </a:p>
          <a:p>
            <a:endParaRPr lang="es-CL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B80020D6-54A4-FA4F-B795-8FD5EE8938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3819" y="2591534"/>
            <a:ext cx="2673708" cy="3133486"/>
          </a:xfrm>
          <a:prstGeom prst="rect">
            <a:avLst/>
          </a:prstGeom>
        </p:spPr>
      </p:pic>
      <p:pic>
        <p:nvPicPr>
          <p:cNvPr id="12" name="Audio 11">
            <a:hlinkClick r:id="" action="ppaction://media"/>
            <a:extLst>
              <a:ext uri="{FF2B5EF4-FFF2-40B4-BE49-F238E27FC236}">
                <a16:creationId xmlns:a16="http://schemas.microsoft.com/office/drawing/2014/main" id="{BD8A98AE-E259-C24E-80AB-DB00F21F64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5444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2811">
        <p:split orient="vert"/>
      </p:transition>
    </mc:Choice>
    <mc:Fallback>
      <p:transition spd="slow" advTm="2281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7387895-8DEB-664F-9F5A-065913AC6F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just"/>
            <a:r>
              <a:rPr lang="es-CL" dirty="0"/>
              <a:t>Algunas normas para tener una sana convivencia son…</a:t>
            </a:r>
          </a:p>
        </p:txBody>
      </p:sp>
      <p:pic>
        <p:nvPicPr>
          <p:cNvPr id="8" name="Marcador de contenido 7">
            <a:extLst>
              <a:ext uri="{FF2B5EF4-FFF2-40B4-BE49-F238E27FC236}">
                <a16:creationId xmlns:a16="http://schemas.microsoft.com/office/drawing/2014/main" id="{31EBFD42-39D5-2144-BF3C-679F269713E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3868738" y="803564"/>
            <a:ext cx="7315200" cy="4921456"/>
          </a:xfrm>
        </p:spPr>
      </p:pic>
      <p:pic>
        <p:nvPicPr>
          <p:cNvPr id="13" name="Audio 12">
            <a:hlinkClick r:id="" action="ppaction://media"/>
            <a:extLst>
              <a:ext uri="{FF2B5EF4-FFF2-40B4-BE49-F238E27FC236}">
                <a16:creationId xmlns:a16="http://schemas.microsoft.com/office/drawing/2014/main" id="{13A43203-26A3-B345-8D22-42559EC7AA5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5329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8349">
        <p:split orient="vert"/>
      </p:transition>
    </mc:Choice>
    <mc:Fallback>
      <p:transition spd="slow" advTm="28349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C61F942-571A-F946-A6FE-64F4980B3D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¿Cómo debemos actuar en un lugar público? </a:t>
            </a:r>
          </a:p>
        </p:txBody>
      </p:sp>
      <p:pic>
        <p:nvPicPr>
          <p:cNvPr id="4" name="Marcador de contenido 3" descr="page2image1304">
            <a:extLst>
              <a:ext uri="{FF2B5EF4-FFF2-40B4-BE49-F238E27FC236}">
                <a16:creationId xmlns:a16="http://schemas.microsoft.com/office/drawing/2014/main" id="{53F58C5C-369B-3F47-8C94-6D64BAB27267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3688" y="916675"/>
            <a:ext cx="7406885" cy="2790351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64AFFA10-1F62-BB42-9499-799171399A4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2904" y="3433040"/>
            <a:ext cx="2776114" cy="2801505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92D25A42-A99E-0A47-AC4A-4345CD32D13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7343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29048">
        <p:split orient="vert"/>
      </p:transition>
    </mc:Choice>
    <mc:Fallback>
      <p:transition spd="slow" advTm="2904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09D5F8-88CF-B047-8A79-69ED057A4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s-CL" dirty="0"/>
              <a:t> ¿Sabes lo que significa empatía ? </a:t>
            </a:r>
          </a:p>
        </p:txBody>
      </p:sp>
      <p:pic>
        <p:nvPicPr>
          <p:cNvPr id="4" name="Marcador de contenido 3" descr="page2image1640">
            <a:extLst>
              <a:ext uri="{FF2B5EF4-FFF2-40B4-BE49-F238E27FC236}">
                <a16:creationId xmlns:a16="http://schemas.microsoft.com/office/drawing/2014/main" id="{DB9C6722-BB14-6E49-8BB9-712E8F305E23}"/>
              </a:ext>
            </a:extLst>
          </p:cNvPr>
          <p:cNvPicPr>
            <a:picLocks noGrp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0137" y="748146"/>
            <a:ext cx="8108517" cy="357201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689D462-BF11-314E-A28C-771849649E8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9869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32655">
        <p:split orient="vert"/>
      </p:transition>
    </mc:Choice>
    <mc:Fallback>
      <p:transition spd="slow" advTm="32655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DDE9AEE-383B-B048-BF64-DCC35632AE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¿Qué pasa en la actualidad, cómo debemos actuar?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CEFE1804-A9B1-B24D-9936-5BFC1CA1681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1518835"/>
            <a:ext cx="7315200" cy="4206186"/>
          </a:xfrm>
        </p:spPr>
        <p:txBody>
          <a:bodyPr>
            <a:normAutofit fontScale="85000" lnSpcReduction="20000"/>
          </a:bodyPr>
          <a:lstStyle/>
          <a:p>
            <a:pPr marL="0" indent="0" algn="just">
              <a:buNone/>
            </a:pPr>
            <a:r>
              <a:rPr lang="es-CL" sz="2100" dirty="0">
                <a:latin typeface="Calibri" panose="020F0502020204030204" pitchFamily="34" charset="0"/>
                <a:cs typeface="Calibri" panose="020F0502020204030204" pitchFamily="34" charset="0"/>
              </a:rPr>
              <a:t>Hoy más que nunca necesitamos apoyarnos y estar con nuestros seres queridos, aprovecharlos y cuidarlos ante todo.</a:t>
            </a:r>
          </a:p>
          <a:p>
            <a:pPr marL="0" indent="0" algn="just">
              <a:buNone/>
            </a:pPr>
            <a:r>
              <a:rPr lang="es-CL" sz="2100" dirty="0">
                <a:latin typeface="Calibri" panose="020F0502020204030204" pitchFamily="34" charset="0"/>
                <a:cs typeface="Calibri" panose="020F0502020204030204" pitchFamily="34" charset="0"/>
              </a:rPr>
              <a:t>Por qué esto, porque lo que está sucediendo con el virus covid-19 o llamado coronavirus por la forma que tiene. Esta situación ha traído grandes complicaciones y por eso el mundo ha tenido que adaptarse.</a:t>
            </a:r>
          </a:p>
          <a:p>
            <a:pPr marL="0" indent="0" algn="just">
              <a:buNone/>
            </a:pPr>
            <a:r>
              <a:rPr lang="es-CL" sz="2100" dirty="0">
                <a:latin typeface="Calibri" panose="020F0502020204030204" pitchFamily="34" charset="0"/>
                <a:cs typeface="Calibri" panose="020F0502020204030204" pitchFamily="34" charset="0"/>
              </a:rPr>
              <a:t>Debemos ser empáticos y apoyar a los que están  un poco apenados o tristes  por lo que estamos viviendo .</a:t>
            </a:r>
          </a:p>
          <a:p>
            <a:pPr marL="0" indent="0" algn="just">
              <a:buNone/>
            </a:pPr>
            <a:r>
              <a:rPr lang="es-CL" sz="2100" dirty="0">
                <a:latin typeface="Calibri" panose="020F0502020204030204" pitchFamily="34" charset="0"/>
                <a:cs typeface="Calibri" panose="020F0502020204030204" pitchFamily="34" charset="0"/>
              </a:rPr>
              <a:t>Una de las principales normas de la actualidad, es el hecho de quedarnos en casa para protegernos del virus covid-19, ya que así no nos contagiamos. El principal enemigo de este virus es el aislamiento (que la gente no salga de sus casas).</a:t>
            </a:r>
          </a:p>
          <a:p>
            <a:pPr marL="0" indent="0" algn="just">
              <a:buNone/>
            </a:pPr>
            <a:r>
              <a:rPr lang="es-CL" sz="2100" dirty="0">
                <a:latin typeface="Calibri" panose="020F0502020204030204" pitchFamily="34" charset="0"/>
                <a:cs typeface="Calibri" panose="020F0502020204030204" pitchFamily="34" charset="0"/>
              </a:rPr>
              <a:t>Además no olvides mantener tu higiene personal y lavar tus manos constantemente con abundante agua y jabón.</a:t>
            </a:r>
          </a:p>
          <a:p>
            <a:pPr marL="0" indent="0" algn="ctr">
              <a:buNone/>
            </a:pPr>
            <a:r>
              <a:rPr lang="es-CL" sz="2100" dirty="0">
                <a:latin typeface="Calibri" panose="020F0502020204030204" pitchFamily="34" charset="0"/>
                <a:cs typeface="Calibri" panose="020F0502020204030204" pitchFamily="34" charset="0"/>
              </a:rPr>
              <a:t>¡¡Ayudemos a proteger nuestra  comunidad!!</a:t>
            </a:r>
          </a:p>
          <a:p>
            <a:pPr marL="0" indent="0">
              <a:buNone/>
            </a:pPr>
            <a:r>
              <a:rPr lang="es-CL" sz="2100" dirty="0"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  <a:p>
            <a:pPr marL="0" indent="0">
              <a:buNone/>
            </a:pPr>
            <a:endParaRPr lang="es-CL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16D98E5B-92DD-8F4B-A877-57B0681ABCE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166259" y="4748627"/>
            <a:ext cx="2386739" cy="1952786"/>
          </a:xfrm>
          <a:prstGeom prst="rect">
            <a:avLst/>
          </a:prstGeom>
        </p:spPr>
      </p:pic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2E5D5F3-5B8C-5B42-BF22-BAAC53D2D11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9612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62868">
        <p:split orient="vert"/>
      </p:transition>
    </mc:Choice>
    <mc:Fallback>
      <p:transition spd="slow" advTm="6286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D35A083-4DA6-234B-B05B-059377900C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b="1" dirty="0"/>
              <a:t>Sé actuar en forma responsable:</a:t>
            </a:r>
            <a:endParaRPr lang="es-CL" dirty="0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CF5A3D9-A319-C44E-B6DB-9BFA4D104D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69268" y="864108"/>
            <a:ext cx="7315200" cy="2886482"/>
          </a:xfrm>
        </p:spPr>
        <p:txBody>
          <a:bodyPr/>
          <a:lstStyle/>
          <a:p>
            <a:pPr marL="0" indent="0" algn="just">
              <a:buNone/>
            </a:pPr>
            <a:r>
              <a:rPr lang="es-CL" b="1" dirty="0"/>
              <a:t> </a:t>
            </a:r>
            <a:r>
              <a:rPr lang="es-CL" dirty="0"/>
              <a:t>La única responsabilidad de un niño es estudiar y portarse bien. De esta forma colaboramos para que mamá y papá trabajen sin mayores preocupaciones. Todos podemos colaborar para que la vida sea mas fácil y agradable para todos. Desde pequeños tenemos que asumir responsabilidades en los lugares o grupos a los que pertenecemos, como el colegio, el barrio y la familia.</a:t>
            </a:r>
          </a:p>
          <a:p>
            <a:endParaRPr lang="es-CL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CA757AE4-C0B3-0941-8010-ABAEFBA3C12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25104" y="3424428"/>
            <a:ext cx="2271664" cy="2621151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3BC4B2D9-1CAD-5143-9ECC-825685332A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526868" y="3350120"/>
            <a:ext cx="3429000" cy="2374900"/>
          </a:xfrm>
          <a:prstGeom prst="rect">
            <a:avLst/>
          </a:prstGeom>
        </p:spPr>
      </p:pic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C163A73D-AE27-6B47-8AC7-D939898C35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163300" y="5829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617042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 advTm="59493">
        <p:split orient="vert"/>
      </p:transition>
    </mc:Choice>
    <mc:Fallback>
      <p:transition spd="slow" advTm="59493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arco">
  <a:themeElements>
    <a:clrScheme name="Frame">
      <a:dk1>
        <a:srgbClr val="000000"/>
      </a:dk1>
      <a:lt1>
        <a:srgbClr val="FFFFFF"/>
      </a:lt1>
      <a:dk2>
        <a:srgbClr val="545454"/>
      </a:dk2>
      <a:lt2>
        <a:srgbClr val="BFBFBF"/>
      </a:lt2>
      <a:accent1>
        <a:srgbClr val="40BAD2"/>
      </a:accent1>
      <a:accent2>
        <a:srgbClr val="FAB900"/>
      </a:accent2>
      <a:accent3>
        <a:srgbClr val="90BB23"/>
      </a:accent3>
      <a:accent4>
        <a:srgbClr val="EE7008"/>
      </a:accent4>
      <a:accent5>
        <a:srgbClr val="1AB39F"/>
      </a:accent5>
      <a:accent6>
        <a:srgbClr val="D5393D"/>
      </a:accent6>
      <a:hlink>
        <a:srgbClr val="90BB23"/>
      </a:hlink>
      <a:folHlink>
        <a:srgbClr val="EE7008"/>
      </a:folHlink>
    </a:clrScheme>
    <a:fontScheme name="Frame">
      <a:maj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Frame">
      <a:fillStyleLst>
        <a:solidFill>
          <a:schemeClr val="phClr"/>
        </a:solidFill>
        <a:solidFill>
          <a:schemeClr val="phClr">
            <a:tint val="65000"/>
          </a:schemeClr>
        </a:solidFill>
        <a:solidFill>
          <a:schemeClr val="phClr">
            <a:shade val="80000"/>
            <a:satMod val="150000"/>
          </a:schemeClr>
        </a:solidFill>
      </a:fillStyleLst>
      <a:lnStyleLst>
        <a:ln w="9525" cap="flat" cmpd="sng" algn="ctr">
          <a:solidFill>
            <a:schemeClr val="phClr"/>
          </a:solidFill>
          <a:prstDash val="solid"/>
        </a:ln>
        <a:ln w="10795" cap="flat" cmpd="sng" algn="ctr">
          <a:solidFill>
            <a:schemeClr val="phClr"/>
          </a:solidFill>
          <a:prstDash val="solid"/>
        </a:ln>
        <a:ln w="17145" cap="flat" cmpd="sng" algn="ctr">
          <a:solidFill>
            <a:schemeClr val="phClr">
              <a:shade val="95000"/>
              <a:alpha val="50000"/>
              <a:satMod val="150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44450" dist="1397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twoPt" dir="tl"/>
          </a:scene3d>
          <a:sp3d prstMaterial="flat">
            <a:bevelT w="12700" h="25400" prst="coolSlan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20000"/>
                <a:lumMod val="102000"/>
              </a:schemeClr>
            </a:gs>
            <a:gs pos="48000">
              <a:schemeClr val="phClr">
                <a:tint val="98000"/>
                <a:shade val="90000"/>
                <a:satMod val="110000"/>
                <a:lumMod val="103000"/>
              </a:schemeClr>
            </a:gs>
            <a:gs pos="100000">
              <a:schemeClr val="phClr">
                <a:tint val="98000"/>
                <a:shade val="80000"/>
                <a:satMod val="10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rame" id="{F226E7A2-7162-461C-9490-D27D9DC04E43}" vid="{629A0216-3BBD-45C0-B63F-2683BEA18F60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561</TotalTime>
  <Words>609</Words>
  <Application>Microsoft Macintosh PowerPoint</Application>
  <PresentationFormat>Panorámica</PresentationFormat>
  <Paragraphs>41</Paragraphs>
  <Slides>15</Slides>
  <Notes>1</Notes>
  <HiddenSlides>0</HiddenSlides>
  <MMClips>15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15</vt:i4>
      </vt:variant>
    </vt:vector>
  </HeadingPairs>
  <TitlesOfParts>
    <vt:vector size="19" baseType="lpstr">
      <vt:lpstr>Calibri</vt:lpstr>
      <vt:lpstr>Corbel</vt:lpstr>
      <vt:lpstr>Wingdings 2</vt:lpstr>
      <vt:lpstr>Marco</vt:lpstr>
      <vt:lpstr>CLASE Nº9 </vt:lpstr>
      <vt:lpstr>META DE HOY </vt:lpstr>
      <vt:lpstr>Al final de la clase lograremos </vt:lpstr>
      <vt:lpstr>Vivir en comunidad </vt:lpstr>
      <vt:lpstr>Algunas normas para tener una sana convivencia son…</vt:lpstr>
      <vt:lpstr>¿Cómo debemos actuar en un lugar público? </vt:lpstr>
      <vt:lpstr> ¿Sabes lo que significa empatía ? </vt:lpstr>
      <vt:lpstr>¿Qué pasa en la actualidad, cómo debemos actuar?</vt:lpstr>
      <vt:lpstr>Sé actuar en forma responsable:</vt:lpstr>
      <vt:lpstr>Sé aportar a la buena convivencia:</vt:lpstr>
      <vt:lpstr>Normas para una buena convivencia </vt:lpstr>
      <vt:lpstr>Ahora podemos desarrollar </vt:lpstr>
      <vt:lpstr>Para saber si  haz aprendido  TICKET DE SALIDA </vt:lpstr>
      <vt:lpstr>Presentación de PowerPoint</vt:lpstr>
      <vt:lpstr>       </vt:lpstr>
    </vt:vector>
  </TitlesOfParts>
  <Company/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CLASE Nº6 </dc:title>
  <dc:creator>Microsoft Office User</dc:creator>
  <cp:lastModifiedBy>Microsoft Office User</cp:lastModifiedBy>
  <cp:revision>36</cp:revision>
  <dcterms:created xsi:type="dcterms:W3CDTF">2020-05-03T20:43:53Z</dcterms:created>
  <dcterms:modified xsi:type="dcterms:W3CDTF">2020-05-27T23:39:31Z</dcterms:modified>
</cp:coreProperties>
</file>