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1"/>
  </p:sldMasterIdLst>
  <p:notesMasterIdLst>
    <p:notesMasterId r:id="rId20"/>
  </p:notesMasterIdLst>
  <p:sldIdLst>
    <p:sldId id="256" r:id="rId2"/>
    <p:sldId id="266" r:id="rId3"/>
    <p:sldId id="290" r:id="rId4"/>
    <p:sldId id="280" r:id="rId5"/>
    <p:sldId id="282" r:id="rId6"/>
    <p:sldId id="284" r:id="rId7"/>
    <p:sldId id="292" r:id="rId8"/>
    <p:sldId id="296" r:id="rId9"/>
    <p:sldId id="297" r:id="rId10"/>
    <p:sldId id="275" r:id="rId11"/>
    <p:sldId id="298" r:id="rId12"/>
    <p:sldId id="258" r:id="rId13"/>
    <p:sldId id="293" r:id="rId14"/>
    <p:sldId id="277" r:id="rId15"/>
    <p:sldId id="291" r:id="rId16"/>
    <p:sldId id="285" r:id="rId17"/>
    <p:sldId id="273" r:id="rId18"/>
    <p:sldId id="274"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88"/>
    <p:restoredTop sz="94671"/>
  </p:normalViewPr>
  <p:slideViewPr>
    <p:cSldViewPr snapToGrid="0" snapToObjects="1">
      <p:cViewPr varScale="1">
        <p:scale>
          <a:sx n="104" d="100"/>
          <a:sy n="104" d="100"/>
        </p:scale>
        <p:origin x="816" y="20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6CF2E-5C3F-A54C-BAFD-C3CAA3229C60}" type="datetimeFigureOut">
              <a:rPr lang="es-CL" smtClean="0"/>
              <a:t>27-05-20</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76900F-F2A1-554D-8C33-BE9E242AF9E6}" type="slidenum">
              <a:rPr lang="es-CL" smtClean="0"/>
              <a:t>‹Nº›</a:t>
            </a:fld>
            <a:endParaRPr lang="es-CL"/>
          </a:p>
        </p:txBody>
      </p:sp>
    </p:spTree>
    <p:extLst>
      <p:ext uri="{BB962C8B-B14F-4D97-AF65-F5344CB8AC3E}">
        <p14:creationId xmlns:p14="http://schemas.microsoft.com/office/powerpoint/2010/main" val="2123974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s-ES"/>
              <a:t>Clic para editar título</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5/27/20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Clic para editar título</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5/27/20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s-ES"/>
              <a:t>Clic para editar título</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5/27/20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Clic para editar título</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5/27/20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s-ES"/>
              <a:t>Clic para editar título</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5586B75A-687E-405C-8A0B-8D00578BA2C3}" type="datetimeFigureOut">
              <a:rPr lang="en-US" dirty="0"/>
              <a:pPr/>
              <a:t>5/27/20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Clic para editar título</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5/27/20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Clic para editar título</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5/27/20</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Clic para editar título</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5/27/20</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5/27/20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s-ES"/>
              <a:t>Clic para editar título</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8" name="Date Placeholder 7"/>
          <p:cNvSpPr>
            <a:spLocks noGrp="1"/>
          </p:cNvSpPr>
          <p:nvPr>
            <p:ph type="dt" sz="half" idx="10"/>
          </p:nvPr>
        </p:nvSpPr>
        <p:spPr/>
        <p:txBody>
          <a:bodyPr/>
          <a:lstStyle/>
          <a:p>
            <a:fld id="{5586B75A-687E-405C-8A0B-8D00578BA2C3}" type="datetimeFigureOut">
              <a:rPr lang="en-US" dirty="0"/>
              <a:pPr/>
              <a:t>5/27/20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s-ES"/>
              <a:t>Clic para editar título</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Arrastre la imagen al marcador de posición o haga clic en el icono para agregar</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8" name="Date Placeholder 7"/>
          <p:cNvSpPr>
            <a:spLocks noGrp="1"/>
          </p:cNvSpPr>
          <p:nvPr>
            <p:ph type="dt" sz="half" idx="10"/>
          </p:nvPr>
        </p:nvSpPr>
        <p:spPr/>
        <p:txBody>
          <a:bodyPr/>
          <a:lstStyle/>
          <a:p>
            <a:fld id="{5586B75A-687E-405C-8A0B-8D00578BA2C3}" type="datetimeFigureOut">
              <a:rPr lang="en-US" dirty="0"/>
              <a:pPr/>
              <a:t>5/27/20</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s-ES"/>
              <a:t>Clic para editar título</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5/27/20</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gif"/><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image" Target="../media/image14.tif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image" Target="../media/image16.tif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image" Target="../media/image17.tif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mailto:yasna.urbina@colegio-mineralelteniente.cl" TargetMode="External"/><Relationship Id="rId5" Type="http://schemas.openxmlformats.org/officeDocument/2006/relationships/hyperlink" Target="mailto:marcela.jimenez@colegio-mineralelteniente.cl" TargetMode="External"/><Relationship Id="rId4" Type="http://schemas.openxmlformats.org/officeDocument/2006/relationships/hyperlink" Target="mailto:francisca.osses@colegio-mineralelteniente.cl"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0.tif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image" Target="../media/image12.tif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pPr algn="ctr"/>
            <a:r>
              <a:rPr lang="es-ES_tradnl" dirty="0">
                <a:latin typeface="Calibri" panose="020F0502020204030204" pitchFamily="34" charset="0"/>
                <a:cs typeface="Calibri" panose="020F0502020204030204" pitchFamily="34" charset="0"/>
              </a:rPr>
              <a:t>CLASE Nº9 </a:t>
            </a:r>
          </a:p>
        </p:txBody>
      </p:sp>
      <p:sp>
        <p:nvSpPr>
          <p:cNvPr id="3" name="Subtítulo 2"/>
          <p:cNvSpPr>
            <a:spLocks noGrp="1"/>
          </p:cNvSpPr>
          <p:nvPr>
            <p:ph type="subTitle" idx="1"/>
          </p:nvPr>
        </p:nvSpPr>
        <p:spPr/>
        <p:txBody>
          <a:bodyPr/>
          <a:lstStyle/>
          <a:p>
            <a:pPr algn="ctr"/>
            <a:r>
              <a:rPr lang="es-ES_tradnl" dirty="0"/>
              <a:t>Ciencias  Naturales </a:t>
            </a:r>
          </a:p>
          <a:p>
            <a:pPr algn="ctr"/>
            <a:r>
              <a:rPr lang="es-ES_tradnl" dirty="0"/>
              <a:t>Nivel 1º </a:t>
            </a:r>
            <a:r>
              <a:rPr lang="es-ES" dirty="0"/>
              <a:t>básico </a:t>
            </a:r>
            <a:endParaRPr lang="es-ES_tradnl"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783208">
            <a:off x="712228" y="1901784"/>
            <a:ext cx="2157888" cy="1459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descr="C:\Users\Usuario\Desktop\insignia colegio azulita.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4264" y="852678"/>
            <a:ext cx="1986368" cy="2073402"/>
          </a:xfrm>
          <a:prstGeom prst="rect">
            <a:avLst/>
          </a:prstGeom>
          <a:noFill/>
          <a:extLst/>
        </p:spPr>
      </p:pic>
      <p:pic>
        <p:nvPicPr>
          <p:cNvPr id="6" name="Picture 2" descr="Fracaso aprendizaje y educación | Revista SIC - Centro Gumill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176124">
            <a:off x="6211246" y="2018314"/>
            <a:ext cx="2670675" cy="1382193"/>
          </a:xfrm>
          <a:prstGeom prst="rect">
            <a:avLst/>
          </a:prstGeom>
          <a:noFill/>
          <a:extLst>
            <a:ext uri="{909E8E84-426E-40DD-AFC4-6F175D3DCCD1}">
              <a14:hiddenFill xmlns:a14="http://schemas.microsoft.com/office/drawing/2010/main">
                <a:solidFill>
                  <a:srgbClr val="FFFFFF"/>
                </a:solidFill>
              </a14:hiddenFill>
            </a:ext>
          </a:extLst>
        </p:spPr>
      </p:pic>
      <p:pic>
        <p:nvPicPr>
          <p:cNvPr id="7" name="Marcador de contenido 4">
            <a:extLst>
              <a:ext uri="{FF2B5EF4-FFF2-40B4-BE49-F238E27FC236}">
                <a16:creationId xmlns:a16="http://schemas.microsoft.com/office/drawing/2014/main" id="{95142682-A7BE-8A49-A9FE-A451573957BD}"/>
              </a:ext>
            </a:extLst>
          </p:cNvPr>
          <p:cNvPicPr>
            <a:picLocks noChangeAspect="1"/>
          </p:cNvPicPr>
          <p:nvPr/>
        </p:nvPicPr>
        <p:blipFill>
          <a:blip r:embed="rId7"/>
          <a:stretch>
            <a:fillRect/>
          </a:stretch>
        </p:blipFill>
        <p:spPr>
          <a:xfrm>
            <a:off x="9486900" y="957263"/>
            <a:ext cx="2515315" cy="4857750"/>
          </a:xfrm>
          <a:prstGeom prst="rect">
            <a:avLst/>
          </a:prstGeom>
        </p:spPr>
      </p:pic>
      <p:pic>
        <p:nvPicPr>
          <p:cNvPr id="8" name="Audio 7">
            <a:hlinkClick r:id="" action="ppaction://media"/>
            <a:extLst>
              <a:ext uri="{FF2B5EF4-FFF2-40B4-BE49-F238E27FC236}">
                <a16:creationId xmlns:a16="http://schemas.microsoft.com/office/drawing/2014/main" id="{8D857D65-F604-1D42-938C-C59E157F78F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215122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13492">
        <p15:prstTrans prst="wind"/>
      </p:transition>
    </mc:Choice>
    <mc:Fallback>
      <p:transition spd="slow" advTm="134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74C714-3AB6-5C46-B094-840F54A11C70}"/>
              </a:ext>
            </a:extLst>
          </p:cNvPr>
          <p:cNvSpPr>
            <a:spLocks noGrp="1"/>
          </p:cNvSpPr>
          <p:nvPr>
            <p:ph type="title"/>
          </p:nvPr>
        </p:nvSpPr>
        <p:spPr/>
        <p:txBody>
          <a:bodyPr/>
          <a:lstStyle/>
          <a:p>
            <a:pPr algn="ctr"/>
            <a:r>
              <a:rPr lang="es-CL" b="1" dirty="0"/>
              <a:t>En conclusión los…</a:t>
            </a:r>
          </a:p>
        </p:txBody>
      </p:sp>
      <p:pic>
        <p:nvPicPr>
          <p:cNvPr id="7" name="Marcador de contenido 6">
            <a:extLst>
              <a:ext uri="{FF2B5EF4-FFF2-40B4-BE49-F238E27FC236}">
                <a16:creationId xmlns:a16="http://schemas.microsoft.com/office/drawing/2014/main" id="{34385CA2-D6AC-264D-BFDE-895F8BF08353}"/>
              </a:ext>
            </a:extLst>
          </p:cNvPr>
          <p:cNvPicPr>
            <a:picLocks noGrp="1" noChangeAspect="1"/>
          </p:cNvPicPr>
          <p:nvPr>
            <p:ph idx="1"/>
          </p:nvPr>
        </p:nvPicPr>
        <p:blipFill>
          <a:blip r:embed="rId4"/>
          <a:stretch>
            <a:fillRect/>
          </a:stretch>
        </p:blipFill>
        <p:spPr>
          <a:xfrm>
            <a:off x="3944938" y="896937"/>
            <a:ext cx="7162800" cy="5054600"/>
          </a:xfrm>
          <a:prstGeom prst="rect">
            <a:avLst/>
          </a:prstGeom>
        </p:spPr>
      </p:pic>
      <p:pic>
        <p:nvPicPr>
          <p:cNvPr id="4" name="Audio 3">
            <a:hlinkClick r:id="" action="ppaction://media"/>
            <a:extLst>
              <a:ext uri="{FF2B5EF4-FFF2-40B4-BE49-F238E27FC236}">
                <a16:creationId xmlns:a16="http://schemas.microsoft.com/office/drawing/2014/main" id="{2E480724-E8AD-8044-BA36-F57FDB2217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410095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12501">
        <p15:prstTrans prst="wind"/>
      </p:transition>
    </mc:Choice>
    <mc:Fallback>
      <p:transition spd="slow" advTm="125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BC35AA-93E2-6443-88AA-BCF271658CB6}"/>
              </a:ext>
            </a:extLst>
          </p:cNvPr>
          <p:cNvSpPr>
            <a:spLocks noGrp="1"/>
          </p:cNvSpPr>
          <p:nvPr>
            <p:ph type="title"/>
          </p:nvPr>
        </p:nvSpPr>
        <p:spPr/>
        <p:txBody>
          <a:bodyPr/>
          <a:lstStyle/>
          <a:p>
            <a:pPr algn="ctr"/>
            <a:r>
              <a:rPr lang="es-CL" dirty="0"/>
              <a:t>Los seres vivos pasan por varias etapas </a:t>
            </a:r>
            <a:br>
              <a:rPr lang="es-CL" dirty="0"/>
            </a:br>
            <a:r>
              <a:rPr lang="es-CL" dirty="0"/>
              <a:t>durante su vida</a:t>
            </a:r>
            <a:br>
              <a:rPr lang="es-CL" dirty="0"/>
            </a:br>
            <a:r>
              <a:rPr lang="es-CL" dirty="0"/>
              <a:t>(cambios)</a:t>
            </a:r>
          </a:p>
        </p:txBody>
      </p:sp>
      <p:pic>
        <p:nvPicPr>
          <p:cNvPr id="18" name="Marcador de contenido 17">
            <a:extLst>
              <a:ext uri="{FF2B5EF4-FFF2-40B4-BE49-F238E27FC236}">
                <a16:creationId xmlns:a16="http://schemas.microsoft.com/office/drawing/2014/main" id="{B02F6D66-EC86-BD4F-BA9E-9CD66BD83D91}"/>
              </a:ext>
            </a:extLst>
          </p:cNvPr>
          <p:cNvPicPr>
            <a:picLocks noGrp="1" noChangeAspect="1"/>
          </p:cNvPicPr>
          <p:nvPr>
            <p:ph idx="1"/>
          </p:nvPr>
        </p:nvPicPr>
        <p:blipFill>
          <a:blip r:embed="rId4"/>
          <a:stretch>
            <a:fillRect/>
          </a:stretch>
        </p:blipFill>
        <p:spPr>
          <a:xfrm>
            <a:off x="5347776" y="863600"/>
            <a:ext cx="4357124" cy="5121275"/>
          </a:xfrm>
        </p:spPr>
      </p:pic>
      <p:pic>
        <p:nvPicPr>
          <p:cNvPr id="4" name="Audio 3">
            <a:hlinkClick r:id="" action="ppaction://media"/>
            <a:extLst>
              <a:ext uri="{FF2B5EF4-FFF2-40B4-BE49-F238E27FC236}">
                <a16:creationId xmlns:a16="http://schemas.microsoft.com/office/drawing/2014/main" id="{894274A5-0F9E-F045-BA2B-34D82C9CEE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6441498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42493">
        <p15:prstTrans prst="wind"/>
      </p:transition>
    </mc:Choice>
    <mc:Fallback>
      <p:transition spd="slow" advTm="424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_tradnl" dirty="0"/>
              <a:t>Los seres Vivos</a:t>
            </a:r>
            <a:br>
              <a:rPr lang="es-ES_tradnl" dirty="0"/>
            </a:br>
            <a:r>
              <a:rPr lang="es-ES_tradnl" dirty="0"/>
              <a:t>y sus etapas</a:t>
            </a:r>
            <a:br>
              <a:rPr lang="es-ES_tradnl" dirty="0"/>
            </a:br>
            <a:endParaRPr lang="es-ES_tradnl" dirty="0"/>
          </a:p>
        </p:txBody>
      </p:sp>
      <p:pic>
        <p:nvPicPr>
          <p:cNvPr id="5" name="Marcador de contenido 4">
            <a:extLst>
              <a:ext uri="{FF2B5EF4-FFF2-40B4-BE49-F238E27FC236}">
                <a16:creationId xmlns:a16="http://schemas.microsoft.com/office/drawing/2014/main" id="{566B1822-D624-E343-9429-17D01E60F923}"/>
              </a:ext>
            </a:extLst>
          </p:cNvPr>
          <p:cNvPicPr>
            <a:picLocks noGrp="1" noChangeAspect="1"/>
          </p:cNvPicPr>
          <p:nvPr>
            <p:ph idx="1"/>
          </p:nvPr>
        </p:nvPicPr>
        <p:blipFill>
          <a:blip r:embed="rId4"/>
          <a:stretch>
            <a:fillRect/>
          </a:stretch>
        </p:blipFill>
        <p:spPr>
          <a:xfrm>
            <a:off x="3944938" y="1328737"/>
            <a:ext cx="7162800" cy="4191000"/>
          </a:xfrm>
          <a:prstGeom prst="rect">
            <a:avLst/>
          </a:prstGeom>
        </p:spPr>
      </p:pic>
      <p:pic>
        <p:nvPicPr>
          <p:cNvPr id="3" name="Audio 2">
            <a:hlinkClick r:id="" action="ppaction://media"/>
            <a:extLst>
              <a:ext uri="{FF2B5EF4-FFF2-40B4-BE49-F238E27FC236}">
                <a16:creationId xmlns:a16="http://schemas.microsoft.com/office/drawing/2014/main" id="{AD7E8618-91D1-3D45-B12F-B5164C23A8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864924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21931">
        <p15:prstTrans prst="wind"/>
      </p:transition>
    </mc:Choice>
    <mc:Fallback>
      <p:transition spd="slow" advTm="219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2EE258-CDC7-C840-9C21-5018991E2C5D}"/>
              </a:ext>
            </a:extLst>
          </p:cNvPr>
          <p:cNvSpPr>
            <a:spLocks noGrp="1"/>
          </p:cNvSpPr>
          <p:nvPr>
            <p:ph type="title"/>
          </p:nvPr>
        </p:nvSpPr>
        <p:spPr/>
        <p:txBody>
          <a:bodyPr/>
          <a:lstStyle/>
          <a:p>
            <a:pPr algn="ctr"/>
            <a:r>
              <a:rPr lang="es-ES_tradnl" dirty="0"/>
              <a:t>Los seres Vivos</a:t>
            </a:r>
            <a:br>
              <a:rPr lang="es-ES_tradnl" dirty="0"/>
            </a:br>
            <a:r>
              <a:rPr lang="es-ES_tradnl" dirty="0"/>
              <a:t>y sus etapas</a:t>
            </a:r>
            <a:br>
              <a:rPr lang="es-ES_tradnl" dirty="0"/>
            </a:br>
            <a:endParaRPr lang="es-CL" dirty="0"/>
          </a:p>
        </p:txBody>
      </p:sp>
      <p:pic>
        <p:nvPicPr>
          <p:cNvPr id="4" name="Marcador de contenido 3">
            <a:extLst>
              <a:ext uri="{FF2B5EF4-FFF2-40B4-BE49-F238E27FC236}">
                <a16:creationId xmlns:a16="http://schemas.microsoft.com/office/drawing/2014/main" id="{3942FF0E-4B4C-6546-A846-73B58A87F42F}"/>
              </a:ext>
            </a:extLst>
          </p:cNvPr>
          <p:cNvPicPr>
            <a:picLocks noGrp="1" noChangeAspect="1"/>
          </p:cNvPicPr>
          <p:nvPr>
            <p:ph idx="1"/>
          </p:nvPr>
        </p:nvPicPr>
        <p:blipFill>
          <a:blip r:embed="rId4"/>
          <a:stretch>
            <a:fillRect/>
          </a:stretch>
        </p:blipFill>
        <p:spPr>
          <a:xfrm>
            <a:off x="3952568" y="852678"/>
            <a:ext cx="7374194" cy="5143500"/>
          </a:xfrm>
          <a:prstGeom prst="rect">
            <a:avLst/>
          </a:prstGeom>
        </p:spPr>
      </p:pic>
      <p:pic>
        <p:nvPicPr>
          <p:cNvPr id="3" name="Audio 2">
            <a:hlinkClick r:id="" action="ppaction://media"/>
            <a:extLst>
              <a:ext uri="{FF2B5EF4-FFF2-40B4-BE49-F238E27FC236}">
                <a16:creationId xmlns:a16="http://schemas.microsoft.com/office/drawing/2014/main" id="{124D7E14-247E-0A42-BF1F-CF2FE03814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7802850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15622">
        <p15:prstTrans prst="wind"/>
      </p:transition>
    </mc:Choice>
    <mc:Fallback>
      <p:transition spd="slow" advTm="156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0593A6-4109-ED44-9DDE-FC7F38135832}"/>
              </a:ext>
            </a:extLst>
          </p:cNvPr>
          <p:cNvSpPr>
            <a:spLocks noGrp="1"/>
          </p:cNvSpPr>
          <p:nvPr>
            <p:ph type="title"/>
          </p:nvPr>
        </p:nvSpPr>
        <p:spPr>
          <a:xfrm>
            <a:off x="-1" y="691845"/>
            <a:ext cx="3325091" cy="4601183"/>
          </a:xfrm>
        </p:spPr>
        <p:txBody>
          <a:bodyPr/>
          <a:lstStyle/>
          <a:p>
            <a:pPr algn="ctr"/>
            <a:r>
              <a:rPr lang="es-CL" dirty="0"/>
              <a:t>Los seres vivos y sus etapas </a:t>
            </a:r>
          </a:p>
        </p:txBody>
      </p:sp>
      <p:pic>
        <p:nvPicPr>
          <p:cNvPr id="6" name="Marcador de contenido 5" descr="Las Plantas: Funciones Vitales">
            <a:extLst>
              <a:ext uri="{FF2B5EF4-FFF2-40B4-BE49-F238E27FC236}">
                <a16:creationId xmlns:a16="http://schemas.microsoft.com/office/drawing/2014/main" id="{742C8215-FE0C-E743-BB05-BCE0A3B8C8A7}"/>
              </a:ext>
            </a:extLst>
          </p:cNvPr>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867665" y="691844"/>
            <a:ext cx="7290486" cy="5128187"/>
          </a:xfrm>
          <a:prstGeom prst="rect">
            <a:avLst/>
          </a:prstGeom>
          <a:noFill/>
          <a:ln>
            <a:noFill/>
          </a:ln>
        </p:spPr>
      </p:pic>
      <p:pic>
        <p:nvPicPr>
          <p:cNvPr id="3" name="Audio 2">
            <a:hlinkClick r:id="" action="ppaction://media"/>
            <a:extLst>
              <a:ext uri="{FF2B5EF4-FFF2-40B4-BE49-F238E27FC236}">
                <a16:creationId xmlns:a16="http://schemas.microsoft.com/office/drawing/2014/main" id="{352561AA-3A5C-9445-BFBA-168478C35F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0994437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11524">
        <p15:prstTrans prst="wind"/>
      </p:transition>
    </mc:Choice>
    <mc:Fallback>
      <p:transition spd="slow" advTm="115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0E5594-956E-2C46-A16F-2A72A4EAD726}"/>
              </a:ext>
            </a:extLst>
          </p:cNvPr>
          <p:cNvSpPr>
            <a:spLocks noGrp="1"/>
          </p:cNvSpPr>
          <p:nvPr>
            <p:ph type="title"/>
          </p:nvPr>
        </p:nvSpPr>
        <p:spPr/>
        <p:txBody>
          <a:bodyPr/>
          <a:lstStyle/>
          <a:p>
            <a:pPr algn="ctr"/>
            <a:r>
              <a:rPr lang="es-CL" dirty="0"/>
              <a:t>Desarrollo de la actividad </a:t>
            </a:r>
          </a:p>
        </p:txBody>
      </p:sp>
      <p:sp>
        <p:nvSpPr>
          <p:cNvPr id="3" name="Marcador de contenido 2">
            <a:extLst>
              <a:ext uri="{FF2B5EF4-FFF2-40B4-BE49-F238E27FC236}">
                <a16:creationId xmlns:a16="http://schemas.microsoft.com/office/drawing/2014/main" id="{C5CD151E-ADDF-2048-AC6E-71803DCF16EF}"/>
              </a:ext>
            </a:extLst>
          </p:cNvPr>
          <p:cNvSpPr>
            <a:spLocks noGrp="1"/>
          </p:cNvSpPr>
          <p:nvPr>
            <p:ph idx="1"/>
          </p:nvPr>
        </p:nvSpPr>
        <p:spPr>
          <a:xfrm>
            <a:off x="3869268" y="741406"/>
            <a:ext cx="7315200" cy="5243342"/>
          </a:xfrm>
        </p:spPr>
        <p:txBody>
          <a:bodyPr>
            <a:normAutofit/>
          </a:bodyPr>
          <a:lstStyle/>
          <a:p>
            <a:pPr marL="0" indent="0">
              <a:buNone/>
            </a:pPr>
            <a:endParaRPr lang="es-CL" dirty="0">
              <a:latin typeface="Calibri" panose="020F0502020204030204" pitchFamily="34" charset="0"/>
              <a:cs typeface="Calibri" panose="020F0502020204030204" pitchFamily="34" charset="0"/>
            </a:endParaRPr>
          </a:p>
          <a:p>
            <a:pPr marL="0" indent="0">
              <a:buNone/>
            </a:pPr>
            <a:endParaRPr lang="es-CL" dirty="0">
              <a:latin typeface="Calibri" panose="020F0502020204030204" pitchFamily="34" charset="0"/>
              <a:cs typeface="Calibri" panose="020F0502020204030204" pitchFamily="34" charset="0"/>
            </a:endParaRPr>
          </a:p>
          <a:p>
            <a:pPr algn="just"/>
            <a:r>
              <a:rPr lang="es-CL" dirty="0">
                <a:latin typeface="Calibri" panose="020F0502020204030204" pitchFamily="34" charset="0"/>
                <a:cs typeface="Calibri" panose="020F0502020204030204" pitchFamily="34" charset="0"/>
              </a:rPr>
              <a:t>Lee la guía número 9 </a:t>
            </a:r>
          </a:p>
          <a:p>
            <a:pPr algn="just"/>
            <a:r>
              <a:rPr lang="es-CL" dirty="0">
                <a:latin typeface="Calibri" panose="020F0502020204030204" pitchFamily="34" charset="0"/>
                <a:cs typeface="Calibri" panose="020F0502020204030204" pitchFamily="34" charset="0"/>
              </a:rPr>
              <a:t>Actividad:  Observa y lee en conjunto con tus padres las páginas 48 y 49  que tratan de cómo nacen los seres Vivos. Contesta en tu cuaderno las preguntas de la página 49.</a:t>
            </a:r>
          </a:p>
          <a:p>
            <a:pPr algn="just"/>
            <a:r>
              <a:rPr lang="es-CL" dirty="0">
                <a:latin typeface="Calibri" panose="020F0502020204030204" pitchFamily="34" charset="0"/>
                <a:cs typeface="Calibri" panose="020F0502020204030204" pitchFamily="34" charset="0"/>
              </a:rPr>
              <a:t> Para trabajar los cambios del ser humano observa las páginas 50 y 51, selecciona fotos tuyas de todas tus etapas vivídas hasta ahora, hace una línea de tiempo (recta que muestra los cambios en el tiempo de algo o alguien). Ejemplo de esta es como la que observas en la página 51 del perrito o la planta. Pégala en un lugar de tu casa, muéstrala y comenta sobre lo que haz observado en tus diferentes etapas. En un video cortito de no más de 2 minutos grabate y envíaselo a tu profesora por whattssap.</a:t>
            </a:r>
          </a:p>
          <a:p>
            <a:pPr algn="just"/>
            <a:endParaRPr lang="es-CL" dirty="0">
              <a:latin typeface="Calibri" panose="020F0502020204030204" pitchFamily="34" charset="0"/>
              <a:cs typeface="Calibri" panose="020F0502020204030204" pitchFamily="34" charset="0"/>
            </a:endParaRPr>
          </a:p>
          <a:p>
            <a:pPr algn="just"/>
            <a:endParaRPr lang="es-CL" dirty="0"/>
          </a:p>
          <a:p>
            <a:endParaRPr lang="es-CL" dirty="0"/>
          </a:p>
        </p:txBody>
      </p:sp>
      <p:pic>
        <p:nvPicPr>
          <p:cNvPr id="4" name="Marcador de contenido 4">
            <a:extLst>
              <a:ext uri="{FF2B5EF4-FFF2-40B4-BE49-F238E27FC236}">
                <a16:creationId xmlns:a16="http://schemas.microsoft.com/office/drawing/2014/main" id="{7A45CD4C-A8B9-F543-9765-EDD98BF64C9C}"/>
              </a:ext>
            </a:extLst>
          </p:cNvPr>
          <p:cNvPicPr>
            <a:picLocks noChangeAspect="1"/>
          </p:cNvPicPr>
          <p:nvPr/>
        </p:nvPicPr>
        <p:blipFill>
          <a:blip r:embed="rId4"/>
          <a:stretch>
            <a:fillRect/>
          </a:stretch>
        </p:blipFill>
        <p:spPr>
          <a:xfrm>
            <a:off x="1212977" y="4180930"/>
            <a:ext cx="1027366" cy="1544090"/>
          </a:xfrm>
          <a:prstGeom prst="rect">
            <a:avLst/>
          </a:prstGeom>
        </p:spPr>
      </p:pic>
      <p:pic>
        <p:nvPicPr>
          <p:cNvPr id="5" name="Audio 4">
            <a:hlinkClick r:id="" action="ppaction://media"/>
            <a:extLst>
              <a:ext uri="{FF2B5EF4-FFF2-40B4-BE49-F238E27FC236}">
                <a16:creationId xmlns:a16="http://schemas.microsoft.com/office/drawing/2014/main" id="{CEDD7D63-ED15-174A-8E21-27A7D4E729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284286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59577">
        <p15:prstTrans prst="wind"/>
      </p:transition>
    </mc:Choice>
    <mc:Fallback>
      <p:transition spd="slow" advTm="595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346070-A988-1943-AA9C-6F7C61BD312C}"/>
              </a:ext>
            </a:extLst>
          </p:cNvPr>
          <p:cNvSpPr>
            <a:spLocks noGrp="1"/>
          </p:cNvSpPr>
          <p:nvPr>
            <p:ph type="title"/>
          </p:nvPr>
        </p:nvSpPr>
        <p:spPr/>
        <p:txBody>
          <a:bodyPr/>
          <a:lstStyle/>
          <a:p>
            <a:r>
              <a:rPr lang="es-CL" b="1" dirty="0"/>
              <a:t>Ahora a saber si entendimos la clase.</a:t>
            </a:r>
            <a:br>
              <a:rPr lang="es-CL" dirty="0"/>
            </a:br>
            <a:r>
              <a:rPr lang="es-CL" dirty="0"/>
              <a:t>Ticket de Salida (enviar una foto a tu profesora por whatsapp)</a:t>
            </a:r>
          </a:p>
        </p:txBody>
      </p:sp>
      <p:pic>
        <p:nvPicPr>
          <p:cNvPr id="7" name="Marcador de contenido 6">
            <a:extLst>
              <a:ext uri="{FF2B5EF4-FFF2-40B4-BE49-F238E27FC236}">
                <a16:creationId xmlns:a16="http://schemas.microsoft.com/office/drawing/2014/main" id="{ED2A4F37-EFD4-6C42-AB3D-B1B7BB7177A0}"/>
              </a:ext>
            </a:extLst>
          </p:cNvPr>
          <p:cNvPicPr>
            <a:picLocks noGrp="1" noChangeAspect="1"/>
          </p:cNvPicPr>
          <p:nvPr>
            <p:ph idx="1"/>
          </p:nvPr>
        </p:nvPicPr>
        <p:blipFill>
          <a:blip r:embed="rId4"/>
          <a:stretch>
            <a:fillRect/>
          </a:stretch>
        </p:blipFill>
        <p:spPr>
          <a:xfrm>
            <a:off x="5276258" y="863600"/>
            <a:ext cx="4500159" cy="5121275"/>
          </a:xfrm>
        </p:spPr>
      </p:pic>
      <p:pic>
        <p:nvPicPr>
          <p:cNvPr id="3" name="Audio 2">
            <a:hlinkClick r:id="" action="ppaction://media"/>
            <a:extLst>
              <a:ext uri="{FF2B5EF4-FFF2-40B4-BE49-F238E27FC236}">
                <a16:creationId xmlns:a16="http://schemas.microsoft.com/office/drawing/2014/main" id="{BE9F2B99-7E89-7647-921A-89F9709C7B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3487590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13131">
        <p15:prstTrans prst="wind"/>
      </p:transition>
    </mc:Choice>
    <mc:Fallback>
      <p:transition spd="slow" advTm="131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765D8D-C7AA-D049-AECA-13C72B2A64B2}"/>
              </a:ext>
            </a:extLst>
          </p:cNvPr>
          <p:cNvSpPr>
            <a:spLocks noGrp="1"/>
          </p:cNvSpPr>
          <p:nvPr>
            <p:ph type="title"/>
          </p:nvPr>
        </p:nvSpPr>
        <p:spPr/>
        <p:txBody>
          <a:bodyPr/>
          <a:lstStyle/>
          <a:p>
            <a:endParaRPr lang="es-CL" dirty="0"/>
          </a:p>
        </p:txBody>
      </p:sp>
      <p:sp>
        <p:nvSpPr>
          <p:cNvPr id="3" name="Marcador de contenido 2">
            <a:extLst>
              <a:ext uri="{FF2B5EF4-FFF2-40B4-BE49-F238E27FC236}">
                <a16:creationId xmlns:a16="http://schemas.microsoft.com/office/drawing/2014/main" id="{0205A434-0756-974A-B78A-F928AA7EE1B3}"/>
              </a:ext>
            </a:extLst>
          </p:cNvPr>
          <p:cNvSpPr>
            <a:spLocks noGrp="1"/>
          </p:cNvSpPr>
          <p:nvPr>
            <p:ph idx="1"/>
          </p:nvPr>
        </p:nvSpPr>
        <p:spPr/>
        <p:txBody>
          <a:bodyPr/>
          <a:lstStyle/>
          <a:p>
            <a:r>
              <a:rPr lang="es-CL" dirty="0"/>
              <a:t>Que tengan una bella semana cualquier duda o consulta envíale un correo a tu profesora, estos son los siguientes:</a:t>
            </a:r>
          </a:p>
          <a:p>
            <a:r>
              <a:rPr lang="es-CL" dirty="0"/>
              <a:t>1ºA: </a:t>
            </a:r>
            <a:r>
              <a:rPr lang="es-CL" dirty="0">
                <a:hlinkClick r:id="rId4"/>
              </a:rPr>
              <a:t>francisca.osses@colegio-mineralelteniente.cl</a:t>
            </a:r>
            <a:endParaRPr lang="es-CL" dirty="0"/>
          </a:p>
          <a:p>
            <a:r>
              <a:rPr lang="es-CL" dirty="0"/>
              <a:t>1ºB: </a:t>
            </a:r>
            <a:r>
              <a:rPr lang="es-CL" dirty="0">
                <a:hlinkClick r:id="rId5"/>
              </a:rPr>
              <a:t>marcela.jimenez@colegio-mineralelteniente.cl</a:t>
            </a:r>
            <a:endParaRPr lang="es-CL" dirty="0"/>
          </a:p>
          <a:p>
            <a:r>
              <a:rPr lang="es-CL" dirty="0"/>
              <a:t>1º C: </a:t>
            </a:r>
            <a:r>
              <a:rPr lang="es-CL" dirty="0">
                <a:hlinkClick r:id="rId6"/>
              </a:rPr>
              <a:t>yasna.urbina@colegio-mineralelteniente.cl</a:t>
            </a:r>
            <a:endParaRPr lang="es-CL" dirty="0"/>
          </a:p>
          <a:p>
            <a:endParaRPr lang="es-CL" dirty="0"/>
          </a:p>
        </p:txBody>
      </p:sp>
      <p:pic>
        <p:nvPicPr>
          <p:cNvPr id="4" name="Marcador de contenido 4">
            <a:extLst>
              <a:ext uri="{FF2B5EF4-FFF2-40B4-BE49-F238E27FC236}">
                <a16:creationId xmlns:a16="http://schemas.microsoft.com/office/drawing/2014/main" id="{1FCD72C7-DF84-AF46-9D43-799AD97B4CDE}"/>
              </a:ext>
            </a:extLst>
          </p:cNvPr>
          <p:cNvPicPr>
            <a:picLocks noGrp="1" noChangeAspect="1"/>
          </p:cNvPicPr>
          <p:nvPr>
            <p:ph idx="1"/>
          </p:nvPr>
        </p:nvPicPr>
        <p:blipFill>
          <a:blip r:embed="rId7"/>
          <a:stretch>
            <a:fillRect/>
          </a:stretch>
        </p:blipFill>
        <p:spPr>
          <a:xfrm>
            <a:off x="195952" y="1123837"/>
            <a:ext cx="3061415" cy="4601183"/>
          </a:xfrm>
        </p:spPr>
      </p:pic>
      <p:pic>
        <p:nvPicPr>
          <p:cNvPr id="5" name="Audio 4">
            <a:hlinkClick r:id="" action="ppaction://media"/>
            <a:extLst>
              <a:ext uri="{FF2B5EF4-FFF2-40B4-BE49-F238E27FC236}">
                <a16:creationId xmlns:a16="http://schemas.microsoft.com/office/drawing/2014/main" id="{FA9A3384-E044-9A45-BCB6-E47165E48AA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8044935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12015">
        <p15:prstTrans prst="wind"/>
      </p:transition>
    </mc:Choice>
    <mc:Fallback>
      <p:transition spd="slow" advTm="120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509070-D8CD-7F4A-870D-D245061694D4}"/>
              </a:ext>
            </a:extLst>
          </p:cNvPr>
          <p:cNvSpPr>
            <a:spLocks noGrp="1"/>
          </p:cNvSpPr>
          <p:nvPr>
            <p:ph type="title"/>
          </p:nvPr>
        </p:nvSpPr>
        <p:spPr>
          <a:xfrm>
            <a:off x="252918" y="1123837"/>
            <a:ext cx="5644961" cy="4601183"/>
          </a:xfrm>
        </p:spPr>
        <p:txBody>
          <a:bodyPr>
            <a:normAutofit/>
          </a:bodyPr>
          <a:lstStyle/>
          <a:p>
            <a:br>
              <a:rPr lang="es-CL" dirty="0"/>
            </a:br>
            <a:br>
              <a:rPr lang="es-CL" dirty="0"/>
            </a:br>
            <a:br>
              <a:rPr lang="es-CL" dirty="0"/>
            </a:br>
            <a:br>
              <a:rPr lang="es-CL" dirty="0"/>
            </a:br>
            <a:br>
              <a:rPr lang="es-CL" dirty="0"/>
            </a:br>
            <a:br>
              <a:rPr lang="es-CL" dirty="0"/>
            </a:br>
            <a:br>
              <a:rPr lang="es-CL" dirty="0"/>
            </a:br>
            <a:endParaRPr lang="es-CL" dirty="0">
              <a:solidFill>
                <a:srgbClr val="7030A0"/>
              </a:solidFill>
            </a:endParaRPr>
          </a:p>
        </p:txBody>
      </p:sp>
      <p:pic>
        <p:nvPicPr>
          <p:cNvPr id="4" name="Marcador de contenido 3">
            <a:extLst>
              <a:ext uri="{FF2B5EF4-FFF2-40B4-BE49-F238E27FC236}">
                <a16:creationId xmlns:a16="http://schemas.microsoft.com/office/drawing/2014/main" id="{B0823F93-2A92-1F4B-984F-C6B77208E519}"/>
              </a:ext>
            </a:extLst>
          </p:cNvPr>
          <p:cNvPicPr>
            <a:picLocks noGrp="1" noChangeAspect="1"/>
          </p:cNvPicPr>
          <p:nvPr>
            <p:ph idx="1"/>
          </p:nvPr>
        </p:nvPicPr>
        <p:blipFill>
          <a:blip r:embed="rId4"/>
          <a:stretch>
            <a:fillRect/>
          </a:stretch>
        </p:blipFill>
        <p:spPr>
          <a:xfrm>
            <a:off x="0" y="306213"/>
            <a:ext cx="7927294" cy="5926947"/>
          </a:xfrm>
          <a:prstGeom prst="rect">
            <a:avLst/>
          </a:prstGeom>
        </p:spPr>
      </p:pic>
      <p:pic>
        <p:nvPicPr>
          <p:cNvPr id="5" name="Marcador de contenido 4">
            <a:extLst>
              <a:ext uri="{FF2B5EF4-FFF2-40B4-BE49-F238E27FC236}">
                <a16:creationId xmlns:a16="http://schemas.microsoft.com/office/drawing/2014/main" id="{31284B18-065F-AF4E-8483-26408083AC24}"/>
              </a:ext>
            </a:extLst>
          </p:cNvPr>
          <p:cNvPicPr>
            <a:picLocks noChangeAspect="1"/>
          </p:cNvPicPr>
          <p:nvPr/>
        </p:nvPicPr>
        <p:blipFill>
          <a:blip r:embed="rId5"/>
          <a:stretch>
            <a:fillRect/>
          </a:stretch>
        </p:blipFill>
        <p:spPr>
          <a:xfrm>
            <a:off x="7683266" y="306213"/>
            <a:ext cx="3929614" cy="5526239"/>
          </a:xfrm>
          <a:prstGeom prst="rect">
            <a:avLst/>
          </a:prstGeom>
        </p:spPr>
      </p:pic>
      <p:pic>
        <p:nvPicPr>
          <p:cNvPr id="3" name="Audio 2">
            <a:hlinkClick r:id="" action="ppaction://media"/>
            <a:extLst>
              <a:ext uri="{FF2B5EF4-FFF2-40B4-BE49-F238E27FC236}">
                <a16:creationId xmlns:a16="http://schemas.microsoft.com/office/drawing/2014/main" id="{51CB640C-F884-944F-8821-8056410EA4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3669958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8214">
        <p15:prstTrans prst="wind"/>
      </p:transition>
    </mc:Choice>
    <mc:Fallback>
      <p:transition spd="slow" advTm="82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META DE HOY </a:t>
            </a:r>
          </a:p>
        </p:txBody>
      </p:sp>
      <p:sp>
        <p:nvSpPr>
          <p:cNvPr id="3" name="Marcador de contenido 2"/>
          <p:cNvSpPr>
            <a:spLocks noGrp="1"/>
          </p:cNvSpPr>
          <p:nvPr>
            <p:ph idx="1"/>
          </p:nvPr>
        </p:nvSpPr>
        <p:spPr/>
        <p:txBody>
          <a:bodyPr>
            <a:normAutofit/>
          </a:bodyPr>
          <a:lstStyle/>
          <a:p>
            <a:pPr algn="just"/>
            <a:r>
              <a:rPr lang="es-ES_tradnl" dirty="0"/>
              <a:t>Reconocer y observar, por medio de la exploración, que los seres vivos crecen, responden a estímulos del medio, se reproducen y necesitan agua, alimento y aire para vivir, comparándolos con las cosas no vivas. </a:t>
            </a:r>
            <a:endParaRPr lang="es-ES_tradnl" sz="3600" dirty="0"/>
          </a:p>
        </p:txBody>
      </p:sp>
      <p:pic>
        <p:nvPicPr>
          <p:cNvPr id="4" name="Audio 3">
            <a:hlinkClick r:id="" action="ppaction://media"/>
            <a:extLst>
              <a:ext uri="{FF2B5EF4-FFF2-40B4-BE49-F238E27FC236}">
                <a16:creationId xmlns:a16="http://schemas.microsoft.com/office/drawing/2014/main" id="{7E9DABEA-4F4A-E446-9921-C2AEBD5F27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31736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18626">
        <p15:prstTrans prst="wind"/>
      </p:transition>
    </mc:Choice>
    <mc:Fallback>
      <p:transition spd="slow" advTm="186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BF40CE-E806-4544-BC27-29F8B75F1987}"/>
              </a:ext>
            </a:extLst>
          </p:cNvPr>
          <p:cNvSpPr>
            <a:spLocks noGrp="1"/>
          </p:cNvSpPr>
          <p:nvPr>
            <p:ph type="title"/>
          </p:nvPr>
        </p:nvSpPr>
        <p:spPr/>
        <p:txBody>
          <a:bodyPr/>
          <a:lstStyle/>
          <a:p>
            <a:pPr algn="ctr"/>
            <a:r>
              <a:rPr lang="es-CL" dirty="0"/>
              <a:t>Al final de la clase lograremos </a:t>
            </a:r>
          </a:p>
        </p:txBody>
      </p:sp>
      <p:sp>
        <p:nvSpPr>
          <p:cNvPr id="3" name="Marcador de contenido 2">
            <a:extLst>
              <a:ext uri="{FF2B5EF4-FFF2-40B4-BE49-F238E27FC236}">
                <a16:creationId xmlns:a16="http://schemas.microsoft.com/office/drawing/2014/main" id="{62746962-848E-D544-8995-5BCF8DE4F824}"/>
              </a:ext>
            </a:extLst>
          </p:cNvPr>
          <p:cNvSpPr>
            <a:spLocks noGrp="1"/>
          </p:cNvSpPr>
          <p:nvPr>
            <p:ph idx="1"/>
          </p:nvPr>
        </p:nvSpPr>
        <p:spPr/>
        <p:txBody>
          <a:bodyPr/>
          <a:lstStyle/>
          <a:p>
            <a:r>
              <a:rPr lang="es-CL" dirty="0"/>
              <a:t>Recordar características de los seres vivos.</a:t>
            </a:r>
          </a:p>
          <a:p>
            <a:r>
              <a:rPr lang="es-CL" dirty="0"/>
              <a:t>Diferenciar tipos de seres vivos según su nacimiento.</a:t>
            </a:r>
          </a:p>
          <a:p>
            <a:r>
              <a:rPr lang="es-CL" dirty="0"/>
              <a:t>Como nacen los seres vivos y las etapas que pasa durante su vida.</a:t>
            </a:r>
          </a:p>
          <a:p>
            <a:r>
              <a:rPr lang="es-CL" dirty="0"/>
              <a:t>Qué significa que un animal sea vivíparo y qué significa que un animal sea ovíparo.</a:t>
            </a:r>
          </a:p>
        </p:txBody>
      </p:sp>
      <p:pic>
        <p:nvPicPr>
          <p:cNvPr id="4" name="Audio 3">
            <a:hlinkClick r:id="" action="ppaction://media"/>
            <a:extLst>
              <a:ext uri="{FF2B5EF4-FFF2-40B4-BE49-F238E27FC236}">
                <a16:creationId xmlns:a16="http://schemas.microsoft.com/office/drawing/2014/main" id="{7A4367AE-DEBB-F34E-BE0B-1482E5133C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6665791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20774">
        <p15:prstTrans prst="wind"/>
      </p:transition>
    </mc:Choice>
    <mc:Fallback>
      <p:transition spd="slow" advTm="207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471135-1DDC-BC4E-86DA-8B77FEFED31E}"/>
              </a:ext>
            </a:extLst>
          </p:cNvPr>
          <p:cNvSpPr>
            <a:spLocks noGrp="1"/>
          </p:cNvSpPr>
          <p:nvPr>
            <p:ph type="title"/>
          </p:nvPr>
        </p:nvSpPr>
        <p:spPr/>
        <p:txBody>
          <a:bodyPr/>
          <a:lstStyle/>
          <a:p>
            <a:pPr algn="ctr"/>
            <a:r>
              <a:rPr lang="es-CL" dirty="0"/>
              <a:t>Recordemos las características de los seres vivos</a:t>
            </a:r>
          </a:p>
        </p:txBody>
      </p:sp>
      <p:pic>
        <p:nvPicPr>
          <p:cNvPr id="5" name="Marcador de contenido 4">
            <a:extLst>
              <a:ext uri="{FF2B5EF4-FFF2-40B4-BE49-F238E27FC236}">
                <a16:creationId xmlns:a16="http://schemas.microsoft.com/office/drawing/2014/main" id="{3A949BC6-5FBE-4D41-9521-B317A5CFDF5E}"/>
              </a:ext>
            </a:extLst>
          </p:cNvPr>
          <p:cNvPicPr>
            <a:picLocks noGrp="1" noChangeAspect="1"/>
          </p:cNvPicPr>
          <p:nvPr>
            <p:ph idx="1"/>
          </p:nvPr>
        </p:nvPicPr>
        <p:blipFill>
          <a:blip r:embed="rId4"/>
          <a:stretch>
            <a:fillRect/>
          </a:stretch>
        </p:blipFill>
        <p:spPr>
          <a:xfrm>
            <a:off x="4125841" y="863600"/>
            <a:ext cx="6800993" cy="5121275"/>
          </a:xfrm>
        </p:spPr>
      </p:pic>
      <p:pic>
        <p:nvPicPr>
          <p:cNvPr id="3" name="Audio 2">
            <a:hlinkClick r:id="" action="ppaction://media"/>
            <a:extLst>
              <a:ext uri="{FF2B5EF4-FFF2-40B4-BE49-F238E27FC236}">
                <a16:creationId xmlns:a16="http://schemas.microsoft.com/office/drawing/2014/main" id="{D4056A3B-F929-8A43-B3F2-F891B91273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249238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13270">
        <p15:prstTrans prst="wind"/>
      </p:transition>
    </mc:Choice>
    <mc:Fallback>
      <p:transition spd="slow" advTm="132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8BE6C0-E9E4-AA41-95C4-00F7D4A72A90}"/>
              </a:ext>
            </a:extLst>
          </p:cNvPr>
          <p:cNvSpPr>
            <a:spLocks noGrp="1"/>
          </p:cNvSpPr>
          <p:nvPr>
            <p:ph type="title"/>
          </p:nvPr>
        </p:nvSpPr>
        <p:spPr/>
        <p:txBody>
          <a:bodyPr/>
          <a:lstStyle/>
          <a:p>
            <a:endParaRPr lang="es-CL" dirty="0"/>
          </a:p>
        </p:txBody>
      </p:sp>
      <p:pic>
        <p:nvPicPr>
          <p:cNvPr id="5" name="Marcador de contenido 4">
            <a:extLst>
              <a:ext uri="{FF2B5EF4-FFF2-40B4-BE49-F238E27FC236}">
                <a16:creationId xmlns:a16="http://schemas.microsoft.com/office/drawing/2014/main" id="{5ADE4040-55DD-0644-BFCA-65989E295B25}"/>
              </a:ext>
            </a:extLst>
          </p:cNvPr>
          <p:cNvPicPr>
            <a:picLocks noGrp="1" noChangeAspect="1"/>
          </p:cNvPicPr>
          <p:nvPr>
            <p:ph idx="1"/>
          </p:nvPr>
        </p:nvPicPr>
        <p:blipFill>
          <a:blip r:embed="rId4"/>
          <a:stretch>
            <a:fillRect/>
          </a:stretch>
        </p:blipFill>
        <p:spPr>
          <a:xfrm>
            <a:off x="0" y="0"/>
            <a:ext cx="12192000" cy="6858000"/>
          </a:xfrm>
        </p:spPr>
      </p:pic>
      <p:pic>
        <p:nvPicPr>
          <p:cNvPr id="3" name="Audio 2">
            <a:hlinkClick r:id="" action="ppaction://media"/>
            <a:extLst>
              <a:ext uri="{FF2B5EF4-FFF2-40B4-BE49-F238E27FC236}">
                <a16:creationId xmlns:a16="http://schemas.microsoft.com/office/drawing/2014/main" id="{D87DAFBC-7BD9-E84D-A4D6-D0AC405EC8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508857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9869">
        <p15:prstTrans prst="wind"/>
      </p:transition>
    </mc:Choice>
    <mc:Fallback>
      <p:transition spd="slow" advTm="98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9448FE-ED33-2546-B321-9944A0C7276E}"/>
              </a:ext>
            </a:extLst>
          </p:cNvPr>
          <p:cNvSpPr>
            <a:spLocks noGrp="1"/>
          </p:cNvSpPr>
          <p:nvPr>
            <p:ph type="title"/>
          </p:nvPr>
        </p:nvSpPr>
        <p:spPr/>
        <p:txBody>
          <a:bodyPr/>
          <a:lstStyle/>
          <a:p>
            <a:endParaRPr lang="es-CL"/>
          </a:p>
        </p:txBody>
      </p:sp>
      <p:pic>
        <p:nvPicPr>
          <p:cNvPr id="5" name="Marcador de contenido 4">
            <a:extLst>
              <a:ext uri="{FF2B5EF4-FFF2-40B4-BE49-F238E27FC236}">
                <a16:creationId xmlns:a16="http://schemas.microsoft.com/office/drawing/2014/main" id="{4A179E24-23FF-5042-8098-D0E80EB0FD87}"/>
              </a:ext>
            </a:extLst>
          </p:cNvPr>
          <p:cNvPicPr>
            <a:picLocks noGrp="1" noChangeAspect="1"/>
          </p:cNvPicPr>
          <p:nvPr>
            <p:ph idx="1"/>
          </p:nvPr>
        </p:nvPicPr>
        <p:blipFill>
          <a:blip r:embed="rId4"/>
          <a:stretch>
            <a:fillRect/>
          </a:stretch>
        </p:blipFill>
        <p:spPr>
          <a:xfrm>
            <a:off x="0" y="0"/>
            <a:ext cx="12192000" cy="6858000"/>
          </a:xfrm>
        </p:spPr>
      </p:pic>
      <p:pic>
        <p:nvPicPr>
          <p:cNvPr id="3" name="Audio 2">
            <a:hlinkClick r:id="" action="ppaction://media"/>
            <a:extLst>
              <a:ext uri="{FF2B5EF4-FFF2-40B4-BE49-F238E27FC236}">
                <a16:creationId xmlns:a16="http://schemas.microsoft.com/office/drawing/2014/main" id="{231D4A6E-0091-664C-8E1D-615B1BFAC2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593065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9669">
        <p15:prstTrans prst="wind"/>
      </p:transition>
    </mc:Choice>
    <mc:Fallback>
      <p:transition spd="slow" advTm="96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D86DF6-3EF3-A140-B598-C8EEDE3DB1B1}"/>
              </a:ext>
            </a:extLst>
          </p:cNvPr>
          <p:cNvSpPr>
            <a:spLocks noGrp="1"/>
          </p:cNvSpPr>
          <p:nvPr>
            <p:ph type="title"/>
          </p:nvPr>
        </p:nvSpPr>
        <p:spPr/>
        <p:txBody>
          <a:bodyPr/>
          <a:lstStyle/>
          <a:p>
            <a:pPr algn="ctr"/>
            <a:r>
              <a:rPr lang="es-CL" dirty="0"/>
              <a:t>Hoy nos enfocaremos en</a:t>
            </a:r>
            <a:br>
              <a:rPr lang="es-CL" dirty="0"/>
            </a:br>
            <a:r>
              <a:rPr lang="es-CL" dirty="0"/>
              <a:t>Como nacen los seres vivos y sus cambios</a:t>
            </a:r>
            <a:br>
              <a:rPr lang="es-CL" dirty="0"/>
            </a:br>
            <a:endParaRPr lang="es-CL" dirty="0"/>
          </a:p>
        </p:txBody>
      </p:sp>
      <p:pic>
        <p:nvPicPr>
          <p:cNvPr id="6" name="Marcador de contenido 5">
            <a:extLst>
              <a:ext uri="{FF2B5EF4-FFF2-40B4-BE49-F238E27FC236}">
                <a16:creationId xmlns:a16="http://schemas.microsoft.com/office/drawing/2014/main" id="{E7E13233-3B2D-3C4F-AFE1-90C421AA6CB6}"/>
              </a:ext>
            </a:extLst>
          </p:cNvPr>
          <p:cNvPicPr>
            <a:picLocks noGrp="1" noChangeAspect="1"/>
          </p:cNvPicPr>
          <p:nvPr>
            <p:ph idx="1"/>
          </p:nvPr>
        </p:nvPicPr>
        <p:blipFill>
          <a:blip r:embed="rId4"/>
          <a:stretch>
            <a:fillRect/>
          </a:stretch>
        </p:blipFill>
        <p:spPr>
          <a:xfrm>
            <a:off x="3839955" y="739669"/>
            <a:ext cx="3957159" cy="5121275"/>
          </a:xfrm>
        </p:spPr>
      </p:pic>
      <p:pic>
        <p:nvPicPr>
          <p:cNvPr id="9" name="Imagen 8">
            <a:extLst>
              <a:ext uri="{FF2B5EF4-FFF2-40B4-BE49-F238E27FC236}">
                <a16:creationId xmlns:a16="http://schemas.microsoft.com/office/drawing/2014/main" id="{69923C2E-DF08-8B4C-ABA3-83E40CAF0162}"/>
              </a:ext>
            </a:extLst>
          </p:cNvPr>
          <p:cNvPicPr>
            <a:picLocks noChangeAspect="1"/>
          </p:cNvPicPr>
          <p:nvPr/>
        </p:nvPicPr>
        <p:blipFill>
          <a:blip r:embed="rId5"/>
          <a:stretch>
            <a:fillRect/>
          </a:stretch>
        </p:blipFill>
        <p:spPr>
          <a:xfrm>
            <a:off x="7692512" y="907809"/>
            <a:ext cx="4132903" cy="3132850"/>
          </a:xfrm>
          <a:prstGeom prst="rect">
            <a:avLst/>
          </a:prstGeom>
        </p:spPr>
      </p:pic>
      <p:pic>
        <p:nvPicPr>
          <p:cNvPr id="11" name="Imagen 10">
            <a:extLst>
              <a:ext uri="{FF2B5EF4-FFF2-40B4-BE49-F238E27FC236}">
                <a16:creationId xmlns:a16="http://schemas.microsoft.com/office/drawing/2014/main" id="{079D97AA-9083-4F4F-8C9C-3B67EF3F4DC6}"/>
              </a:ext>
            </a:extLst>
          </p:cNvPr>
          <p:cNvPicPr>
            <a:picLocks noChangeAspect="1"/>
          </p:cNvPicPr>
          <p:nvPr/>
        </p:nvPicPr>
        <p:blipFill>
          <a:blip r:embed="rId6"/>
          <a:stretch>
            <a:fillRect/>
          </a:stretch>
        </p:blipFill>
        <p:spPr>
          <a:xfrm>
            <a:off x="7197213" y="4040659"/>
            <a:ext cx="4628202" cy="2449385"/>
          </a:xfrm>
          <a:prstGeom prst="rect">
            <a:avLst/>
          </a:prstGeom>
        </p:spPr>
      </p:pic>
      <p:pic>
        <p:nvPicPr>
          <p:cNvPr id="3" name="Audio 2">
            <a:hlinkClick r:id="" action="ppaction://media"/>
            <a:extLst>
              <a:ext uri="{FF2B5EF4-FFF2-40B4-BE49-F238E27FC236}">
                <a16:creationId xmlns:a16="http://schemas.microsoft.com/office/drawing/2014/main" id="{79315EC0-6CA3-F04F-8748-9B0FBCE59F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1849707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22783">
        <p15:prstTrans prst="wind"/>
      </p:transition>
    </mc:Choice>
    <mc:Fallback>
      <p:transition spd="slow" advTm="227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EE7D3F-BA57-4945-91C4-A9747AA4B316}"/>
              </a:ext>
            </a:extLst>
          </p:cNvPr>
          <p:cNvSpPr>
            <a:spLocks noGrp="1"/>
          </p:cNvSpPr>
          <p:nvPr>
            <p:ph type="title"/>
          </p:nvPr>
        </p:nvSpPr>
        <p:spPr/>
        <p:txBody>
          <a:bodyPr/>
          <a:lstStyle/>
          <a:p>
            <a:pPr algn="ctr"/>
            <a:r>
              <a:rPr lang="es-CL" dirty="0"/>
              <a:t>Vivíparos </a:t>
            </a:r>
            <a:br>
              <a:rPr lang="es-CL" dirty="0"/>
            </a:br>
            <a:endParaRPr lang="es-CL" dirty="0"/>
          </a:p>
        </p:txBody>
      </p:sp>
      <p:sp>
        <p:nvSpPr>
          <p:cNvPr id="3" name="Marcador de contenido 2">
            <a:extLst>
              <a:ext uri="{FF2B5EF4-FFF2-40B4-BE49-F238E27FC236}">
                <a16:creationId xmlns:a16="http://schemas.microsoft.com/office/drawing/2014/main" id="{B6E0AC7A-DF51-2B49-B13A-5263C6BC36BD}"/>
              </a:ext>
            </a:extLst>
          </p:cNvPr>
          <p:cNvSpPr>
            <a:spLocks noGrp="1"/>
          </p:cNvSpPr>
          <p:nvPr>
            <p:ph idx="1"/>
          </p:nvPr>
        </p:nvSpPr>
        <p:spPr/>
        <p:txBody>
          <a:bodyPr>
            <a:normAutofit/>
          </a:bodyPr>
          <a:lstStyle/>
          <a:p>
            <a:pPr algn="just" fontAlgn="base"/>
            <a:r>
              <a:rPr lang="es-CL" sz="1500" dirty="0"/>
              <a:t>¿Sabías que el humano es un ser vivíparo? Pues sí, y ahora puede que te estés preguntando qué es ser vivíparo, y la respuesta está en nuestras madres.</a:t>
            </a:r>
          </a:p>
          <a:p>
            <a:pPr algn="just" fontAlgn="base"/>
            <a:r>
              <a:rPr lang="es-CL" sz="1500" dirty="0"/>
              <a:t>Un </a:t>
            </a:r>
            <a:r>
              <a:rPr lang="es-CL" sz="1500" b="1" dirty="0"/>
              <a:t>ser vivíparo</a:t>
            </a:r>
            <a:r>
              <a:rPr lang="es-CL" sz="1500" dirty="0"/>
              <a:t> es aquel que </a:t>
            </a:r>
            <a:r>
              <a:rPr lang="es-CL" sz="1500" b="1" dirty="0"/>
              <a:t>engendra una cría dentro de sí y no recurre a los huevos</a:t>
            </a:r>
            <a:r>
              <a:rPr lang="es-CL" sz="1500" dirty="0"/>
              <a:t>(como en el caso de los ovíparos) para que sus “bebés” lleguen al mundo. La palabra ‘viviparidad’ significa que el ser que nace (la cría) se forma dentro de una “estructura” que le permite obtener oxígeno, alimento y crecer. Esta estructura suele recibir el nombre de útero.</a:t>
            </a:r>
          </a:p>
          <a:p>
            <a:pPr algn="just" fontAlgn="base"/>
            <a:r>
              <a:rPr lang="es-CL" sz="1500" dirty="0"/>
              <a:t>Es decir, que las crías de la especie vivípara</a:t>
            </a:r>
            <a:r>
              <a:rPr lang="es-CL" sz="1500" b="1" dirty="0"/>
              <a:t> se gestan (se forman) dentro de un compartimento natural de la madre</a:t>
            </a:r>
            <a:r>
              <a:rPr lang="es-CL" sz="1500" dirty="0"/>
              <a:t> y tienen un proceso de formación que varía según la especie. Dentro de la madre esa cría recibe alimento y oxígeno, pero una vez fuera ha de valerse por métodos externos. Pueden ser vivíparos diferentes clases de animales, como los reptiles, los mamíferos y los anfibios.</a:t>
            </a:r>
          </a:p>
          <a:p>
            <a:pPr algn="just" fontAlgn="base"/>
            <a:r>
              <a:rPr lang="es-CL" sz="1500" dirty="0"/>
              <a:t>Como curiosidad, uno de los pocos animales donde el macho es quien se embaraza es </a:t>
            </a:r>
            <a:r>
              <a:rPr lang="es-CL" sz="1500" b="1" dirty="0"/>
              <a:t>el hipocampo</a:t>
            </a:r>
            <a:r>
              <a:rPr lang="es-CL" sz="1500" dirty="0"/>
              <a:t> (también conocido como caballito de mar), quien tras un prolongado tiempo de gestación libera a las crías con fuerza, las cuales pueden llegar a ser incluso más de doscientas a la vez.</a:t>
            </a:r>
          </a:p>
          <a:p>
            <a:pPr marL="0" indent="0">
              <a:buNone/>
            </a:pPr>
            <a:endParaRPr lang="es-CL" dirty="0"/>
          </a:p>
        </p:txBody>
      </p:sp>
      <p:pic>
        <p:nvPicPr>
          <p:cNvPr id="4" name="Imagen 3">
            <a:extLst>
              <a:ext uri="{FF2B5EF4-FFF2-40B4-BE49-F238E27FC236}">
                <a16:creationId xmlns:a16="http://schemas.microsoft.com/office/drawing/2014/main" id="{4C515D36-81B0-0E47-BB5B-B1BD85405F93}"/>
              </a:ext>
            </a:extLst>
          </p:cNvPr>
          <p:cNvPicPr>
            <a:picLocks noChangeAspect="1"/>
          </p:cNvPicPr>
          <p:nvPr/>
        </p:nvPicPr>
        <p:blipFill>
          <a:blip r:embed="rId4"/>
          <a:stretch>
            <a:fillRect/>
          </a:stretch>
        </p:blipFill>
        <p:spPr>
          <a:xfrm>
            <a:off x="252919" y="3703318"/>
            <a:ext cx="2990335" cy="897101"/>
          </a:xfrm>
          <a:prstGeom prst="rect">
            <a:avLst/>
          </a:prstGeom>
        </p:spPr>
      </p:pic>
      <p:pic>
        <p:nvPicPr>
          <p:cNvPr id="5" name="Audio 4">
            <a:hlinkClick r:id="" action="ppaction://media"/>
            <a:extLst>
              <a:ext uri="{FF2B5EF4-FFF2-40B4-BE49-F238E27FC236}">
                <a16:creationId xmlns:a16="http://schemas.microsoft.com/office/drawing/2014/main" id="{BE8F505D-2EF2-5A44-BFE2-BBD1595EA7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950704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84683">
        <p15:prstTrans prst="wind"/>
      </p:transition>
    </mc:Choice>
    <mc:Fallback>
      <p:transition spd="slow" advTm="846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A090C7-9746-6743-BCB3-C1DDE8A48595}"/>
              </a:ext>
            </a:extLst>
          </p:cNvPr>
          <p:cNvSpPr>
            <a:spLocks noGrp="1"/>
          </p:cNvSpPr>
          <p:nvPr>
            <p:ph type="title"/>
          </p:nvPr>
        </p:nvSpPr>
        <p:spPr/>
        <p:txBody>
          <a:bodyPr/>
          <a:lstStyle/>
          <a:p>
            <a:pPr algn="ctr"/>
            <a:r>
              <a:rPr lang="es-CL" dirty="0"/>
              <a:t>Ovíparos </a:t>
            </a:r>
            <a:br>
              <a:rPr lang="es-CL" dirty="0"/>
            </a:br>
            <a:endParaRPr lang="es-CL" dirty="0"/>
          </a:p>
        </p:txBody>
      </p:sp>
      <p:sp>
        <p:nvSpPr>
          <p:cNvPr id="3" name="Marcador de contenido 2">
            <a:extLst>
              <a:ext uri="{FF2B5EF4-FFF2-40B4-BE49-F238E27FC236}">
                <a16:creationId xmlns:a16="http://schemas.microsoft.com/office/drawing/2014/main" id="{59A1C107-6FBB-3A43-8488-0A40A89285C5}"/>
              </a:ext>
            </a:extLst>
          </p:cNvPr>
          <p:cNvSpPr>
            <a:spLocks noGrp="1"/>
          </p:cNvSpPr>
          <p:nvPr>
            <p:ph idx="1"/>
          </p:nvPr>
        </p:nvSpPr>
        <p:spPr>
          <a:xfrm>
            <a:off x="3869268" y="481914"/>
            <a:ext cx="7315200" cy="6153664"/>
          </a:xfrm>
        </p:spPr>
        <p:txBody>
          <a:bodyPr>
            <a:normAutofit/>
          </a:bodyPr>
          <a:lstStyle/>
          <a:p>
            <a:pPr fontAlgn="base"/>
            <a:r>
              <a:rPr lang="es-CL" sz="1600" dirty="0"/>
              <a:t>La magia de la vida es que todos los seres somos diferentes, incluso cuando somos de la misma especie.</a:t>
            </a:r>
          </a:p>
          <a:p>
            <a:pPr fontAlgn="base"/>
            <a:r>
              <a:rPr lang="es-CL" sz="1600" dirty="0"/>
              <a:t>Y es que el milagro de la vida puede ser dado de</a:t>
            </a:r>
            <a:r>
              <a:rPr lang="es-CL" sz="1600" b="1" dirty="0"/>
              <a:t> dos maneras muy particulares</a:t>
            </a:r>
            <a:r>
              <a:rPr lang="es-CL" sz="1600" dirty="0"/>
              <a:t>: la forma de nosotros los humanos es la forma vivípara, donde la cría (los bebés) nacen de la madre tras un parto normal. Mientras que algunas especies animales son iguales en ese sentido (las crías se nutren y crecen dentro de la madre hasta que la madre da a luz), hay otras que no lo son y que vienen al mundo de una forma bastante distinta. ¿Sabes cuál es esa otra? Es la </a:t>
            </a:r>
            <a:r>
              <a:rPr lang="es-CL" sz="1600" b="1" dirty="0"/>
              <a:t>forma ovípara</a:t>
            </a:r>
            <a:r>
              <a:rPr lang="es-CL" sz="1600" dirty="0"/>
              <a:t>.</a:t>
            </a:r>
          </a:p>
          <a:p>
            <a:pPr fontAlgn="base"/>
            <a:r>
              <a:rPr lang="es-CL" sz="1600" dirty="0"/>
              <a:t>“¿Qué es esto?” Te estarás preguntando… En resumen, es la forma en la que </a:t>
            </a:r>
            <a:r>
              <a:rPr lang="es-CL" sz="1600" b="1" dirty="0"/>
              <a:t>un animal reproduce una o más crías mediante huevos</a:t>
            </a:r>
            <a:r>
              <a:rPr lang="es-CL" sz="1600" dirty="0"/>
              <a:t>. Seguro que lo primero que se te viene ahora a la cabeza son las gallinas y las demás aves, y eso es correcto. </a:t>
            </a:r>
            <a:r>
              <a:rPr lang="es-CL" sz="1600" b="1" dirty="0"/>
              <a:t>Las aves</a:t>
            </a:r>
            <a:r>
              <a:rPr lang="es-CL" sz="1600" dirty="0"/>
              <a:t> hacen nidos donde expulsan uno o más huevos y los empollan dándoles el calor necesario para que estos puedan eclosionar más tarde (por eso se le llama “empollar” a estudiar y prepararse muy bien un examen, para que “eclosione” y apruebes). Pero hay otros animales muy conocidos que también son ovíparos, como es el caso de los </a:t>
            </a:r>
            <a:r>
              <a:rPr lang="es-CL" sz="1600" b="1" dirty="0"/>
              <a:t>insectos, los peces, los anfibios o algunos reptiles</a:t>
            </a:r>
            <a:r>
              <a:rPr lang="es-CL" sz="1600" dirty="0"/>
              <a:t>.</a:t>
            </a:r>
          </a:p>
          <a:p>
            <a:pPr fontAlgn="base"/>
            <a:r>
              <a:rPr lang="es-CL" sz="1600" dirty="0"/>
              <a:t>Las </a:t>
            </a:r>
            <a:r>
              <a:rPr lang="es-CL" sz="1600" b="1" dirty="0"/>
              <a:t>serpientes, los cocodrilos o las tortugas</a:t>
            </a:r>
            <a:r>
              <a:rPr lang="es-CL" sz="1600" dirty="0"/>
              <a:t>, por lo general nacen a través de huevos, los cuales tienen que ser calentados de igual forma. Algunas especies cuidan a sus huevos hasta que eclosionan (es decir, cuando por fin se rompen), pero hay otras que los cuidan hasta cierto momento, como las tortugas, que tienen sus huevos en la playa y tras cierto tiempo (ya eclosionados) las tortuguitas bebé logran llegar hasta el mar, donde comenzarán su vida como tal.</a:t>
            </a:r>
          </a:p>
          <a:p>
            <a:endParaRPr lang="es-CL" dirty="0"/>
          </a:p>
        </p:txBody>
      </p:sp>
      <p:pic>
        <p:nvPicPr>
          <p:cNvPr id="4" name="Imagen 3">
            <a:extLst>
              <a:ext uri="{FF2B5EF4-FFF2-40B4-BE49-F238E27FC236}">
                <a16:creationId xmlns:a16="http://schemas.microsoft.com/office/drawing/2014/main" id="{5D2F9136-72BA-7E4E-B061-D08559CB2F70}"/>
              </a:ext>
            </a:extLst>
          </p:cNvPr>
          <p:cNvPicPr>
            <a:picLocks noChangeAspect="1"/>
          </p:cNvPicPr>
          <p:nvPr/>
        </p:nvPicPr>
        <p:blipFill>
          <a:blip r:embed="rId4"/>
          <a:stretch>
            <a:fillRect/>
          </a:stretch>
        </p:blipFill>
        <p:spPr>
          <a:xfrm>
            <a:off x="153202" y="3584936"/>
            <a:ext cx="3146054" cy="943816"/>
          </a:xfrm>
          <a:prstGeom prst="rect">
            <a:avLst/>
          </a:prstGeom>
        </p:spPr>
      </p:pic>
      <p:pic>
        <p:nvPicPr>
          <p:cNvPr id="5" name="Audio 4">
            <a:hlinkClick r:id="" action="ppaction://media"/>
            <a:extLst>
              <a:ext uri="{FF2B5EF4-FFF2-40B4-BE49-F238E27FC236}">
                <a16:creationId xmlns:a16="http://schemas.microsoft.com/office/drawing/2014/main" id="{EC6ACA87-2CB3-074C-A42E-F70957DD7E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784721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122079">
        <p15:prstTrans prst="wind"/>
      </p:transition>
    </mc:Choice>
    <mc:Fallback>
      <p:transition spd="slow" advTm="1220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Marco">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318</TotalTime>
  <Words>996</Words>
  <Application>Microsoft Macintosh PowerPoint</Application>
  <PresentationFormat>Panorámica</PresentationFormat>
  <Paragraphs>40</Paragraphs>
  <Slides>18</Slides>
  <Notes>0</Notes>
  <HiddenSlides>0</HiddenSlides>
  <MMClips>18</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18</vt:i4>
      </vt:variant>
    </vt:vector>
  </HeadingPairs>
  <TitlesOfParts>
    <vt:vector size="22" baseType="lpstr">
      <vt:lpstr>Calibri</vt:lpstr>
      <vt:lpstr>Corbel</vt:lpstr>
      <vt:lpstr>Wingdings 2</vt:lpstr>
      <vt:lpstr>Marco</vt:lpstr>
      <vt:lpstr>CLASE Nº9 </vt:lpstr>
      <vt:lpstr>META DE HOY </vt:lpstr>
      <vt:lpstr>Al final de la clase lograremos </vt:lpstr>
      <vt:lpstr>Recordemos las características de los seres vivos</vt:lpstr>
      <vt:lpstr>Presentación de PowerPoint</vt:lpstr>
      <vt:lpstr>Presentación de PowerPoint</vt:lpstr>
      <vt:lpstr>Hoy nos enfocaremos en Como nacen los seres vivos y sus cambios </vt:lpstr>
      <vt:lpstr>Vivíparos  </vt:lpstr>
      <vt:lpstr>Ovíparos  </vt:lpstr>
      <vt:lpstr>En conclusión los…</vt:lpstr>
      <vt:lpstr>Los seres vivos pasan por varias etapas  durante su vida (cambios)</vt:lpstr>
      <vt:lpstr>Los seres Vivos y sus etapas </vt:lpstr>
      <vt:lpstr>Los seres Vivos y sus etapas </vt:lpstr>
      <vt:lpstr>Los seres vivos y sus etapas </vt:lpstr>
      <vt:lpstr>Desarrollo de la actividad </vt:lpstr>
      <vt:lpstr>Ahora a saber si entendimos la clase. Ticket de Salida (enviar una foto a tu profesora por whatsapp)</vt:lpstr>
      <vt:lpstr>Presentación de PowerPoint</vt:lpstr>
      <vt:lpstr>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CLASE Nº6 </dc:title>
  <dc:creator>Microsoft Office User</dc:creator>
  <cp:lastModifiedBy>Microsoft Office User</cp:lastModifiedBy>
  <cp:revision>33</cp:revision>
  <dcterms:created xsi:type="dcterms:W3CDTF">2020-05-03T20:43:53Z</dcterms:created>
  <dcterms:modified xsi:type="dcterms:W3CDTF">2020-05-28T00:24:18Z</dcterms:modified>
</cp:coreProperties>
</file>