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8CEB4-7A1F-4B54-BBB1-433B18F16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3A306-AA82-4948-8961-00B04C74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2632E-04BB-4F1F-8ADD-CC92A10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CDACA3-CB08-483E-9E6B-0A4E6748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6C29-26C1-499F-B8C1-71A164A8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10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D7407-403E-4364-95B7-BFBB53C4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DAD528-59AF-43DA-86A3-A9309F7CE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D8767A-86C6-43B9-AB1F-1E54736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D8FC31-FCEA-4285-B9CB-D121D2C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57724A-5C0D-409E-B371-9723026E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035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730CC5-0063-46A1-A65F-3D2035125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9BF065-0E51-408C-845E-F884D5789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85D5F2-56EA-42DE-BD21-73A3515B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3E9C9-0DAB-4DAA-A572-52486FD7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B261F-A455-4A74-8817-BC0A0360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75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FAD97-05C4-450D-9B27-93C491FD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A2E828-FADD-45F6-8508-0F58AF3C2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A0A91-3C6A-4DB3-92C9-26FA3603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BB1D4A-50A0-4614-B77C-6D73C98B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B8520-C257-4529-8A82-F909E38D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48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14213-1C58-4670-BEAB-6CB8D88A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1112B0-D6A6-4FD5-BDA0-C1093370A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6AFFE-537A-4B6F-B27B-FB23BC16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33C17-8E72-4DFE-9126-F7C203D4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486D9-808B-43DA-B4CA-F050D40B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74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BF54B-78F7-4A1B-A9AE-882988E5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FEC2B-B277-430F-A74D-8F7493210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DBBE9D-0E7F-4931-9AE0-A3CF9033C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4FF8C-B879-4806-9866-65B69DA9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F5B0F4-44D8-4D44-A0C6-9B60E3CD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A6EA5B-B892-4B50-94C6-88DB3C56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60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DE5A9-50EC-46DE-972B-B928798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045DAE-A142-43B0-B53C-106ABADAB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F3BDCC-543D-40BC-AF9E-1CCF229F1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3BD7B8-8828-4453-9207-02FB17472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0D7007-7C3C-499D-B77B-EE855206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4D0D24-EF38-4BB3-B7F1-FDD71EF3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896F2B-23A2-47BD-A979-7E1B426F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6FA5EE-EA9C-4DF1-B6B4-BF9D6AD9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008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A8255-984A-4D64-B48F-BE82E96D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FD3876-F26B-4B0E-8777-81A469D7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E9B5E7-A3EE-4AFE-A189-FE5073C2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35B349-2FAF-4963-B851-58E760BB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52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16DB23-F4AE-4DC7-B8C8-37234B0C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61E56C-161D-4EE6-B12F-CCF05FA1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2CC498-B7EB-4046-83B4-18AD9688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92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11B20-297A-4D75-8173-674CCF34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0850BB-24D6-4ED5-98BA-07F3326A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0A228-FD71-45A8-8784-08EF3627D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EA8871-0919-42FA-9226-058EF924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5CBC52-0B98-4177-937D-AC0D8686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50EE6-7607-41A8-AFE1-3D010B0F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55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20685-B212-4D78-9A16-2589B95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05F9F4-B85E-476D-BACD-391EB61B6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9BCC64-BA5D-4E2B-924D-2A077637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5ABAD5-71DC-409F-A604-F925D0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B2C602-2226-4D9B-9A80-5F593EB0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5EFFF7-9FEA-4380-87F3-8D42A893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5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6C8485-4148-43C0-B8DA-C4ABADDA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638F17-86D6-4D8E-ACAD-A057920C3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DE9863-3975-462E-A57C-BE77F6E42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8119-AD78-4D14-93F2-079D2AA1906D}" type="datetimeFigureOut">
              <a:rPr lang="es-CL" smtClean="0"/>
              <a:t>02-05-2020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910860-6EB6-461F-B091-5AF365934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4CC19-5D21-437A-A475-5C0193FD6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7EE4-7744-4BDA-ABF6-B2D5363F3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681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00B6CC-DFF6-4E87-A0F1-A8B0EE62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87" y="445420"/>
            <a:ext cx="925125" cy="11649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1792FC-1D42-4009-9D66-327E0CAC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</a:t>
            </a:r>
            <a:r>
              <a:rPr lang="pt-BR" dirty="0"/>
              <a:t>MATERIAL DE APOYO:GUIA N°5</a:t>
            </a:r>
            <a:br>
              <a:rPr lang="pt-BR" dirty="0"/>
            </a:br>
            <a:r>
              <a:rPr lang="pt-BR" dirty="0"/>
              <a:t>         DIMENSIONES DE LA SEXUALIDAD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912AD0-C5CD-4D45-B799-EF2648F3F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5887" y="1825625"/>
            <a:ext cx="10750691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4321CD2-4B29-4A7F-8B55-82CCB0F8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MATERIAL DE APOYO:GUIA N°5</a:t>
            </a:r>
            <a:br>
              <a:rPr lang="es-CL" dirty="0"/>
            </a:br>
            <a:r>
              <a:rPr lang="es-CL" dirty="0"/>
              <a:t>     LEY DE IDENTIDAD DE GÉNERO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7B7E8B-9D15-48C9-889D-AABA51C62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s-MX" sz="1400" dirty="0"/>
              <a:t>Qué es la identidad de género?</a:t>
            </a:r>
          </a:p>
          <a:p>
            <a:r>
              <a:rPr lang="es-MX" sz="1400" dirty="0"/>
              <a:t>La ley entiende la identidad de género como la convicción personal e interna de ser hombre o mujer, tal como la persona se percibe a sí misma. Eso puede o no corresponder con el sexo y nombre que figura en el acta de inscripción del nacimiento.</a:t>
            </a:r>
          </a:p>
          <a:p>
            <a:pPr marL="0" indent="0">
              <a:buNone/>
            </a:pPr>
            <a:r>
              <a:rPr lang="es-MX" sz="1400" dirty="0"/>
              <a:t>    ¿Qué se entiende por derecho a la identidad de género?</a:t>
            </a:r>
          </a:p>
          <a:p>
            <a:r>
              <a:rPr lang="es-MX" sz="1400" dirty="0"/>
              <a:t>El derecho a la identidad de género consiste en la facultad de toda persona cuya identidad de género no coincida con su sexo y nombre registral, de solicitar la rectificación de estos.</a:t>
            </a:r>
          </a:p>
          <a:p>
            <a:pPr marL="0" indent="0">
              <a:buNone/>
            </a:pPr>
            <a:r>
              <a:rPr lang="es-MX" sz="1400" dirty="0"/>
              <a:t>    ¿Para cambiar la identidad registral la persona debe operarse?</a:t>
            </a:r>
          </a:p>
          <a:p>
            <a:r>
              <a:rPr lang="es-MX" sz="1400" dirty="0"/>
              <a:t>No. La ley establece expresamente que no será condición para el reconocimiento del derecho a la identidad de género haberse sometido a algún tipo de intervención o tratamiento modificatorio de la apariencia. La persona puede o no hacer modificaciones a su apariencia o de la función corporal a través de tratamientos médicos, quirúrgicos u otros, siempre que sean libremente escogidos.</a:t>
            </a:r>
          </a:p>
          <a:p>
            <a:pPr marL="0" indent="0">
              <a:buNone/>
            </a:pPr>
            <a:r>
              <a:rPr lang="es-MX" sz="1400" dirty="0"/>
              <a:t>    ¿Se cambia la partida de nacimiento?</a:t>
            </a:r>
          </a:p>
          <a:p>
            <a:r>
              <a:rPr lang="es-MX" sz="1400" dirty="0"/>
              <a:t>Sí. Una vez acogida la solicitud o recibida la sentencia judicial firme en el Registro Civil, se practican las modificaciones y </a:t>
            </a:r>
            <a:r>
              <a:rPr lang="es-MX" sz="1400" dirty="0" err="1"/>
              <a:t>subinscripciones</a:t>
            </a:r>
            <a:r>
              <a:rPr lang="es-MX" sz="1400" dirty="0"/>
              <a:t> pertinentes, y se emiten nuevos documentos identificatorios.</a:t>
            </a:r>
          </a:p>
          <a:p>
            <a:pPr marL="0" indent="0">
              <a:buNone/>
            </a:pPr>
            <a:r>
              <a:rPr lang="es-MX" sz="1400" dirty="0"/>
              <a:t>    ¿Qué derechos adquiere una persona una vez que rectifica su identidad y sexo registral?</a:t>
            </a:r>
          </a:p>
          <a:p>
            <a:r>
              <a:rPr lang="es-MX" sz="1400" dirty="0"/>
              <a:t>Toda persona tiene derecho a ser reconocida e identificada conforme a su identidad de género, una vez realizada la rectificación. Asimismo, las imágenes, fotografías, soportes digitales, datos informáticos o cualquier otro instrumento con los que las personas figuren en los registros oficiales deberán ser coincidentes con dicha identidad.</a:t>
            </a:r>
            <a:endParaRPr lang="es-CL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E7A071-24E0-47C0-BF7E-660C76810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3" y="396169"/>
            <a:ext cx="916161" cy="11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FA3D9-0D17-411A-B05F-C9E783C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Principios y garantías.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FB8B80-F7C3-4CAC-8348-9CA1CB2B5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9" y="1253331"/>
            <a:ext cx="10515600" cy="4351338"/>
          </a:xfrm>
        </p:spPr>
        <p:txBody>
          <a:bodyPr>
            <a:noAutofit/>
          </a:bodyPr>
          <a:lstStyle/>
          <a:p>
            <a:r>
              <a:rPr lang="es-MX" sz="1400" dirty="0"/>
              <a:t>La persona tiene las siguientes garantías:</a:t>
            </a:r>
          </a:p>
          <a:p>
            <a:r>
              <a:rPr lang="es-MX" sz="1400" dirty="0"/>
              <a:t>Al reconocimiento y protección de la identidad y expresión de género. Se entenderá por expresión de género la manifestación externa del género de la persona, la cual puede incluir modos de hablar o vestir, modificaciones corporales, o formas de comportamiento e interacción social, entre otros aspectos.</a:t>
            </a:r>
          </a:p>
          <a:p>
            <a:r>
              <a:rPr lang="es-MX" sz="1400" dirty="0"/>
              <a:t>A ser reconocida e identificada conforme a su identidad y expresión de género en los instrumentos públicos y privados que acrediten su identidad respecto del nombre y sexo, en conformidad con lo dispuesto en la ley (ejemplos: cédula de identidad o registro de calificaciones de una universidad).</a:t>
            </a:r>
          </a:p>
          <a:p>
            <a:r>
              <a:rPr lang="es-MX" sz="1400" dirty="0"/>
              <a:t>Al libre desarrollo de su persona, conforme a su identidad y expresión de género, permitiendo su mayor realización espiritual y material posible.</a:t>
            </a:r>
          </a:p>
          <a:p>
            <a:r>
              <a:rPr lang="es-MX" sz="1400" dirty="0"/>
              <a:t>¿Qué principios reconoce el derecho a la identidad de género?</a:t>
            </a:r>
          </a:p>
          <a:p>
            <a:r>
              <a:rPr lang="es-MX" sz="1400" b="1" i="1" dirty="0"/>
              <a:t>EL DERECHO A LA IDENTIDAD DE GÉNERO RECONOCE, ENTRE OTROS, LOS SIGUIENTES PRINCIPIOS:</a:t>
            </a:r>
          </a:p>
          <a:p>
            <a:r>
              <a:rPr lang="es-MX" sz="1400" dirty="0"/>
              <a:t>Principio de la no patologización, que es el derecho de toda persona trans a no ser tratada como enferma.</a:t>
            </a:r>
          </a:p>
          <a:p>
            <a:r>
              <a:rPr lang="es-MX" sz="1400" dirty="0"/>
              <a:t>Principio de la no discriminación arbitraria.</a:t>
            </a:r>
          </a:p>
          <a:p>
            <a:r>
              <a:rPr lang="es-MX" sz="1400" dirty="0"/>
              <a:t>Principio de la confidencialidad: toda persona tiene derecho a que, en los procedimientos seguidos ante autoridad administrativa o jurisdiccional, se resguarde el carácter reservado de los antecedentes considerados como datos sensibles.</a:t>
            </a:r>
          </a:p>
          <a:p>
            <a:r>
              <a:rPr lang="es-MX" sz="1400" dirty="0"/>
              <a:t>Principio de la dignidad en el trato: los órganos del Estado deberán respetar la dignidad de las personas.</a:t>
            </a:r>
          </a:p>
          <a:p>
            <a:r>
              <a:rPr lang="es-MX" sz="1400" dirty="0"/>
              <a:t>Principio del interés superior del niño: los órganos del Estado garantizarán a todos los niños, niñas y adolescentes la máxima satisfacción en el ejercicio y goce pleno y efectivo de sus derechos y garantías.</a:t>
            </a:r>
          </a:p>
          <a:p>
            <a:r>
              <a:rPr lang="es-MX" sz="1400" dirty="0"/>
              <a:t>Principio de la autonomía progresiva: todo niño, niña o adolescente podrá ejercer sus derechos por sí mismo, en concordancia con la evolución de sus facultades, su edad y madurez.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086865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647</Words>
  <Application>Microsoft Office PowerPoint</Application>
  <PresentationFormat>Panorámica</PresentationFormat>
  <Paragraphs>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         MATERIAL DE APOYO:GUIA N°5          DIMENSIONES DE LA SEXUALIDAD</vt:lpstr>
      <vt:lpstr>     MATERIAL DE APOYO:GUIA N°5      LEY DE IDENTIDAD DE GÉNERO</vt:lpstr>
      <vt:lpstr>Principios y garantías.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APOYO:GUIA N°5          DIMENSIONES DE LA SEXUALIDAD</dc:title>
  <dc:creator>Jacqueline Contreras</dc:creator>
  <cp:lastModifiedBy>Berta Donoso</cp:lastModifiedBy>
  <cp:revision>2</cp:revision>
  <dcterms:created xsi:type="dcterms:W3CDTF">2020-04-05T01:50:37Z</dcterms:created>
  <dcterms:modified xsi:type="dcterms:W3CDTF">2020-05-02T23:49:03Z</dcterms:modified>
</cp:coreProperties>
</file>