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0" r:id="rId1"/>
  </p:sldMasterIdLst>
  <p:sldIdLst>
    <p:sldId id="256" r:id="rId2"/>
    <p:sldId id="279" r:id="rId3"/>
    <p:sldId id="274" r:id="rId4"/>
    <p:sldId id="275" r:id="rId5"/>
    <p:sldId id="277" r:id="rId6"/>
    <p:sldId id="278" r:id="rId7"/>
    <p:sldId id="267" r:id="rId8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47AD0-E6CC-40CF-B22B-E02A12BBAFFF}" type="datetimeFigureOut">
              <a:rPr lang="es-CL" smtClean="0"/>
              <a:t>24-06-2020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8710F-A1C2-45AB-A9C2-E741809E496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592593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47AD0-E6CC-40CF-B22B-E02A12BBAFFF}" type="datetimeFigureOut">
              <a:rPr lang="es-CL" smtClean="0"/>
              <a:t>24-06-2020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8710F-A1C2-45AB-A9C2-E741809E496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035299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47AD0-E6CC-40CF-B22B-E02A12BBAFFF}" type="datetimeFigureOut">
              <a:rPr lang="es-CL" smtClean="0"/>
              <a:t>24-06-2020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8710F-A1C2-45AB-A9C2-E741809E496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077251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47AD0-E6CC-40CF-B22B-E02A12BBAFFF}" type="datetimeFigureOut">
              <a:rPr lang="es-CL" smtClean="0"/>
              <a:t>24-06-2020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8710F-A1C2-45AB-A9C2-E741809E496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40494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47AD0-E6CC-40CF-B22B-E02A12BBAFFF}" type="datetimeFigureOut">
              <a:rPr lang="es-CL" smtClean="0"/>
              <a:t>24-06-2020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8710F-A1C2-45AB-A9C2-E741809E496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306411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47AD0-E6CC-40CF-B22B-E02A12BBAFFF}" type="datetimeFigureOut">
              <a:rPr lang="es-CL" smtClean="0"/>
              <a:t>24-06-2020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8710F-A1C2-45AB-A9C2-E741809E496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969568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47AD0-E6CC-40CF-B22B-E02A12BBAFFF}" type="datetimeFigureOut">
              <a:rPr lang="es-CL" smtClean="0"/>
              <a:t>24-06-2020</a:t>
            </a:fld>
            <a:endParaRPr lang="es-CL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8710F-A1C2-45AB-A9C2-E741809E496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82794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47AD0-E6CC-40CF-B22B-E02A12BBAFFF}" type="datetimeFigureOut">
              <a:rPr lang="es-CL" smtClean="0"/>
              <a:t>24-06-2020</a:t>
            </a:fld>
            <a:endParaRPr lang="es-CL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8710F-A1C2-45AB-A9C2-E741809E496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411418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47AD0-E6CC-40CF-B22B-E02A12BBAFFF}" type="datetimeFigureOut">
              <a:rPr lang="es-CL" smtClean="0"/>
              <a:t>24-06-2020</a:t>
            </a:fld>
            <a:endParaRPr lang="es-CL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8710F-A1C2-45AB-A9C2-E741809E496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183269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47AD0-E6CC-40CF-B22B-E02A12BBAFFF}" type="datetimeFigureOut">
              <a:rPr lang="es-CL" smtClean="0"/>
              <a:t>24-06-2020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8710F-A1C2-45AB-A9C2-E741809E496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35600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47AD0-E6CC-40CF-B22B-E02A12BBAFFF}" type="datetimeFigureOut">
              <a:rPr lang="es-CL" smtClean="0"/>
              <a:t>24-06-2020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8710F-A1C2-45AB-A9C2-E741809E496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929726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947AD0-E6CC-40CF-B22B-E02A12BBAFFF}" type="datetimeFigureOut">
              <a:rPr lang="es-CL" smtClean="0"/>
              <a:t>24-06-2020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88710F-A1C2-45AB-A9C2-E741809E496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779368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1" r:id="rId1"/>
    <p:sldLayoutId id="2147483752" r:id="rId2"/>
    <p:sldLayoutId id="2147483753" r:id="rId3"/>
    <p:sldLayoutId id="2147483754" r:id="rId4"/>
    <p:sldLayoutId id="2147483755" r:id="rId5"/>
    <p:sldLayoutId id="2147483756" r:id="rId6"/>
    <p:sldLayoutId id="2147483757" r:id="rId7"/>
    <p:sldLayoutId id="2147483758" r:id="rId8"/>
    <p:sldLayoutId id="2147483759" r:id="rId9"/>
    <p:sldLayoutId id="2147483760" r:id="rId10"/>
    <p:sldLayoutId id="214748376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5.jpeg"/><Relationship Id="rId7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jpeg"/><Relationship Id="rId5" Type="http://schemas.openxmlformats.org/officeDocument/2006/relationships/image" Target="../media/image7.png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3" Type="http://schemas.openxmlformats.org/officeDocument/2006/relationships/image" Target="../media/image11.png"/><Relationship Id="rId7" Type="http://schemas.openxmlformats.org/officeDocument/2006/relationships/image" Target="../media/image1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10" Type="http://schemas.openxmlformats.org/officeDocument/2006/relationships/image" Target="../media/image18.png"/><Relationship Id="rId4" Type="http://schemas.openxmlformats.org/officeDocument/2006/relationships/image" Target="../media/image12.png"/><Relationship Id="rId9" Type="http://schemas.openxmlformats.org/officeDocument/2006/relationships/image" Target="../media/image1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7" Type="http://schemas.openxmlformats.org/officeDocument/2006/relationships/image" Target="../media/image21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20.jpeg"/><Relationship Id="rId4" Type="http://schemas.openxmlformats.org/officeDocument/2006/relationships/image" Target="../media/image19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H0xaXs44N38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41140" y="513300"/>
            <a:ext cx="9966960" cy="3103952"/>
          </a:xfrm>
        </p:spPr>
        <p:txBody>
          <a:bodyPr>
            <a:normAutofit/>
          </a:bodyPr>
          <a:lstStyle/>
          <a:p>
            <a:r>
              <a:rPr lang="es-CL" dirty="0" smtClean="0"/>
              <a:t>Material de Apoyo para guía n°13 en 2° Básicos. </a:t>
            </a:r>
            <a:br>
              <a:rPr lang="es-CL" dirty="0" smtClean="0"/>
            </a:br>
            <a:r>
              <a:rPr lang="es-CL" dirty="0" smtClean="0"/>
              <a:t>Tema: “El juego colectivo”. </a:t>
            </a:r>
            <a:endParaRPr lang="es-CL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368489" y="4002836"/>
            <a:ext cx="5449968" cy="2346158"/>
          </a:xfrm>
        </p:spPr>
        <p:txBody>
          <a:bodyPr>
            <a:normAutofit/>
          </a:bodyPr>
          <a:lstStyle/>
          <a:p>
            <a:pPr algn="just"/>
            <a:endParaRPr lang="es-MX" sz="3200" dirty="0" smtClean="0"/>
          </a:p>
          <a:p>
            <a:pPr algn="just"/>
            <a:endParaRPr lang="es-MX" sz="3200" dirty="0"/>
          </a:p>
          <a:p>
            <a:pPr algn="just"/>
            <a:r>
              <a:rPr lang="es-MX" sz="3200" dirty="0" smtClean="0"/>
              <a:t>Profesor: Diego Chávez.</a:t>
            </a:r>
          </a:p>
          <a:p>
            <a:pPr algn="just"/>
            <a:r>
              <a:rPr lang="es-MX" sz="3200" dirty="0" smtClean="0"/>
              <a:t>Asignatura: Ed. Física y Salud.</a:t>
            </a:r>
          </a:p>
        </p:txBody>
      </p:sp>
      <p:pic>
        <p:nvPicPr>
          <p:cNvPr id="5" name="Picture 2" descr="C:\Users\Usuario\Desktop\insignia colegio azulita.pn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28160" y="160610"/>
            <a:ext cx="1125622" cy="1460978"/>
          </a:xfrm>
          <a:prstGeom prst="rect">
            <a:avLst/>
          </a:prstGeom>
          <a:noFill/>
          <a:ln>
            <a:noFill/>
          </a:ln>
          <a:extLst/>
        </p:spPr>
      </p:pic>
      <p:pic>
        <p:nvPicPr>
          <p:cNvPr id="4" name="Picture 2" descr="Nuestro Familia: Noche de juegos en Familia | Metro Republica ...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8895" y="3823080"/>
            <a:ext cx="4058505" cy="270567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07290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1056564" y="1285390"/>
            <a:ext cx="10515600" cy="1736441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s-CL" sz="2400" dirty="0"/>
              <a:t>Invita a tu grupo familiar a participar de este material de </a:t>
            </a:r>
            <a:r>
              <a:rPr lang="es-CL" sz="2400" dirty="0" smtClean="0"/>
              <a:t>apoyo </a:t>
            </a:r>
            <a:r>
              <a:rPr lang="es-CL" sz="2400" dirty="0"/>
              <a:t>que </a:t>
            </a:r>
            <a:r>
              <a:rPr lang="es-CL" sz="2400" dirty="0" smtClean="0"/>
              <a:t>guía </a:t>
            </a:r>
            <a:r>
              <a:rPr lang="es-CL" sz="2400" dirty="0" smtClean="0"/>
              <a:t>los pasos </a:t>
            </a:r>
            <a:r>
              <a:rPr lang="es-CL" sz="2400" dirty="0"/>
              <a:t>a realizar, con la intensión de desarrollar dos juegos recreativos, trabajando las habilidades motrices básicas como; el salto, el desplazamiento, la manipulación o </a:t>
            </a:r>
            <a:r>
              <a:rPr lang="es-CL" sz="2400" dirty="0" smtClean="0"/>
              <a:t>manualidades</a:t>
            </a:r>
            <a:r>
              <a:rPr lang="es-CL" sz="2400" dirty="0"/>
              <a:t> </a:t>
            </a:r>
            <a:r>
              <a:rPr lang="es-CL" sz="2400" dirty="0" smtClean="0"/>
              <a:t>y también el juego colectivo (con más personas). </a:t>
            </a:r>
            <a:endParaRPr lang="es-CL" sz="2400" dirty="0"/>
          </a:p>
        </p:txBody>
      </p:sp>
      <p:pic>
        <p:nvPicPr>
          <p:cNvPr id="1026" name="Picture 2" descr="Unidad 4: Movimiento en diferentes ambientes, práctica de juegos 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53617" y="3378390"/>
            <a:ext cx="5424108" cy="2203544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069408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0"/>
            <a:ext cx="10515600" cy="1325563"/>
          </a:xfrm>
        </p:spPr>
        <p:txBody>
          <a:bodyPr/>
          <a:lstStyle/>
          <a:p>
            <a:r>
              <a:rPr lang="es-CL" dirty="0" smtClean="0"/>
              <a:t>1. Juego de “La búsqueda geométrica”. </a:t>
            </a:r>
            <a:endParaRPr lang="es-CL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0" y="996288"/>
            <a:ext cx="12192000" cy="5861712"/>
          </a:xfrm>
        </p:spPr>
        <p:txBody>
          <a:bodyPr/>
          <a:lstStyle/>
          <a:p>
            <a:pPr marL="0" indent="0">
              <a:buNone/>
            </a:pPr>
            <a:r>
              <a:rPr lang="es-CL" sz="2400" dirty="0" smtClean="0"/>
              <a:t>                                                                                                       </a:t>
            </a:r>
            <a:r>
              <a:rPr lang="es-CL" sz="2400" b="1" dirty="0" smtClean="0"/>
              <a:t>1). </a:t>
            </a:r>
            <a:r>
              <a:rPr lang="es-CL" sz="2400" dirty="0" smtClean="0"/>
              <a:t>Papel o diario.</a:t>
            </a:r>
          </a:p>
          <a:p>
            <a:pPr marL="0" indent="0">
              <a:buNone/>
            </a:pPr>
            <a:r>
              <a:rPr lang="es-CL" dirty="0" smtClean="0"/>
              <a:t>                                                                      </a:t>
            </a:r>
            <a:r>
              <a:rPr lang="es-CL" sz="2400" dirty="0" smtClean="0"/>
              <a:t> </a:t>
            </a:r>
            <a:r>
              <a:rPr lang="es-CL" sz="2400" b="1" dirty="0" smtClean="0"/>
              <a:t>2). </a:t>
            </a:r>
            <a:r>
              <a:rPr lang="es-CL" sz="2400" dirty="0" smtClean="0"/>
              <a:t>Corta con tijeras figuras geométricas.  </a:t>
            </a:r>
          </a:p>
          <a:p>
            <a:pPr marL="0" indent="0">
              <a:buNone/>
            </a:pPr>
            <a:endParaRPr lang="es-CL" dirty="0" smtClean="0"/>
          </a:p>
          <a:p>
            <a:pPr marL="0" indent="0">
              <a:buNone/>
            </a:pPr>
            <a:endParaRPr lang="es-CL" dirty="0" smtClean="0"/>
          </a:p>
          <a:p>
            <a:pPr marL="0" indent="0">
              <a:buNone/>
            </a:pPr>
            <a:r>
              <a:rPr lang="es-CL" dirty="0"/>
              <a:t>	</a:t>
            </a:r>
            <a:r>
              <a:rPr lang="es-CL" dirty="0" smtClean="0"/>
              <a:t>				 </a:t>
            </a:r>
            <a:r>
              <a:rPr lang="es-CL" sz="2400" b="1" dirty="0" smtClean="0"/>
              <a:t>3). </a:t>
            </a:r>
            <a:r>
              <a:rPr lang="es-CL" sz="2400" dirty="0" smtClean="0"/>
              <a:t>Un total de 10 o más figuras de c/u: cuadrado, circulo y 					triangulo, de un tamaño similar a una mandarina. </a:t>
            </a:r>
          </a:p>
          <a:p>
            <a:pPr marL="0" indent="0">
              <a:buNone/>
            </a:pPr>
            <a:r>
              <a:rPr lang="es-CL" sz="2400" b="1" dirty="0"/>
              <a:t> </a:t>
            </a:r>
            <a:r>
              <a:rPr lang="es-CL" sz="2400" b="1" dirty="0" smtClean="0"/>
              <a:t>                                                         </a:t>
            </a:r>
          </a:p>
          <a:p>
            <a:pPr marL="0" indent="0">
              <a:buNone/>
            </a:pPr>
            <a:endParaRPr lang="es-CL" sz="2400" b="1" dirty="0"/>
          </a:p>
          <a:p>
            <a:pPr marL="0" indent="0">
              <a:buNone/>
            </a:pPr>
            <a:r>
              <a:rPr lang="es-CL" sz="2400" b="1" dirty="0" smtClean="0"/>
              <a:t>4). </a:t>
            </a:r>
            <a:r>
              <a:rPr lang="es-CL" sz="2400" dirty="0" smtClean="0"/>
              <a:t>3 vasos plásticos.</a:t>
            </a:r>
          </a:p>
          <a:p>
            <a:pPr marL="0" indent="0">
              <a:buNone/>
            </a:pPr>
            <a:r>
              <a:rPr lang="es-CL" sz="2400" b="1" dirty="0" smtClean="0"/>
              <a:t>5). </a:t>
            </a:r>
            <a:r>
              <a:rPr lang="es-CL" sz="2400" dirty="0" smtClean="0"/>
              <a:t>1 Cuchara para cada participante. </a:t>
            </a:r>
          </a:p>
          <a:p>
            <a:pPr marL="0" indent="0">
              <a:buNone/>
            </a:pPr>
            <a:r>
              <a:rPr lang="es-CL" sz="2400" b="1" dirty="0" smtClean="0"/>
              <a:t>6). </a:t>
            </a:r>
            <a:r>
              <a:rPr lang="es-CL" sz="2400" dirty="0" smtClean="0"/>
              <a:t>Cinta adhesiva o pegamento para la guata de la cuchara. </a:t>
            </a:r>
          </a:p>
          <a:p>
            <a:pPr marL="0" indent="0">
              <a:buNone/>
            </a:pPr>
            <a:r>
              <a:rPr lang="es-CL" dirty="0" smtClean="0"/>
              <a:t> </a:t>
            </a:r>
            <a:endParaRPr lang="es-CL" dirty="0"/>
          </a:p>
          <a:p>
            <a:pPr marL="0" indent="0">
              <a:buNone/>
            </a:pPr>
            <a:endParaRPr lang="es-CL" dirty="0" smtClean="0"/>
          </a:p>
        </p:txBody>
      </p:sp>
      <p:pic>
        <p:nvPicPr>
          <p:cNvPr id="5" name="Imagen 4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9723" y="2799626"/>
            <a:ext cx="1488145" cy="162716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  <p:sp>
        <p:nvSpPr>
          <p:cNvPr id="6" name="Llamada ovalada 5"/>
          <p:cNvSpPr/>
          <p:nvPr/>
        </p:nvSpPr>
        <p:spPr>
          <a:xfrm>
            <a:off x="466299" y="1109973"/>
            <a:ext cx="4285397" cy="1692322"/>
          </a:xfrm>
          <a:prstGeom prst="wedgeEllipseCallou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L" dirty="0" smtClean="0"/>
          </a:p>
          <a:p>
            <a:pPr algn="ctr"/>
            <a:endParaRPr lang="es-CL" dirty="0"/>
          </a:p>
          <a:p>
            <a:pPr algn="ctr"/>
            <a:r>
              <a:rPr lang="es-CL" sz="2000" u="sng" dirty="0" smtClean="0"/>
              <a:t>Estimado estudiante y familia:</a:t>
            </a:r>
          </a:p>
          <a:p>
            <a:pPr algn="ctr"/>
            <a:r>
              <a:rPr lang="es-CL" sz="2000" dirty="0" smtClean="0"/>
              <a:t>Se necesitan los siguientes materiales para realizar este juego. </a:t>
            </a:r>
          </a:p>
          <a:p>
            <a:pPr algn="ctr"/>
            <a:r>
              <a:rPr lang="es-CL" dirty="0" smtClean="0"/>
              <a:t> </a:t>
            </a:r>
          </a:p>
          <a:p>
            <a:pPr algn="ctr"/>
            <a:endParaRPr lang="es-CL" dirty="0" smtClean="0"/>
          </a:p>
        </p:txBody>
      </p:sp>
      <p:pic>
        <p:nvPicPr>
          <p:cNvPr id="2052" name="Picture 4" descr="Los otros usos del papel periódico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06713" y="515310"/>
            <a:ext cx="1591203" cy="9619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Tijeras Maped Vivo Escolar Punta Redonda - $ 1.190 en Mercado Libre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58817" y="1849226"/>
            <a:ext cx="1070387" cy="11545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631373" y="1913842"/>
            <a:ext cx="4105133" cy="914826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Rectángulo 9"/>
          <p:cNvSpPr/>
          <p:nvPr/>
        </p:nvSpPr>
        <p:spPr>
          <a:xfrm>
            <a:off x="8403370" y="4289588"/>
            <a:ext cx="504967" cy="4913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6" name="Rectángulo 15"/>
          <p:cNvSpPr/>
          <p:nvPr/>
        </p:nvSpPr>
        <p:spPr>
          <a:xfrm>
            <a:off x="7220437" y="3858347"/>
            <a:ext cx="504967" cy="4913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7" name="Rectángulo 16"/>
          <p:cNvSpPr/>
          <p:nvPr/>
        </p:nvSpPr>
        <p:spPr>
          <a:xfrm>
            <a:off x="4883680" y="4229851"/>
            <a:ext cx="504967" cy="4913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8" name="Rectángulo 17"/>
          <p:cNvSpPr/>
          <p:nvPr/>
        </p:nvSpPr>
        <p:spPr>
          <a:xfrm>
            <a:off x="6628811" y="4300924"/>
            <a:ext cx="504967" cy="4913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21" name="Rectángulo 20"/>
          <p:cNvSpPr/>
          <p:nvPr/>
        </p:nvSpPr>
        <p:spPr>
          <a:xfrm>
            <a:off x="4274740" y="3700989"/>
            <a:ext cx="504967" cy="4913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23" name="Rectángulo 22"/>
          <p:cNvSpPr/>
          <p:nvPr/>
        </p:nvSpPr>
        <p:spPr>
          <a:xfrm>
            <a:off x="9419659" y="3797097"/>
            <a:ext cx="504967" cy="4913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25" name="Elipse 24"/>
          <p:cNvSpPr/>
          <p:nvPr/>
        </p:nvSpPr>
        <p:spPr>
          <a:xfrm>
            <a:off x="5572467" y="3757427"/>
            <a:ext cx="658504" cy="530989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26" name="Elipse 25"/>
          <p:cNvSpPr/>
          <p:nvPr/>
        </p:nvSpPr>
        <p:spPr>
          <a:xfrm>
            <a:off x="9953673" y="3645110"/>
            <a:ext cx="658504" cy="530989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29" name="Elipse 28"/>
          <p:cNvSpPr/>
          <p:nvPr/>
        </p:nvSpPr>
        <p:spPr>
          <a:xfrm>
            <a:off x="5975769" y="4281090"/>
            <a:ext cx="658504" cy="530989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30" name="Elipse 29"/>
          <p:cNvSpPr/>
          <p:nvPr/>
        </p:nvSpPr>
        <p:spPr>
          <a:xfrm>
            <a:off x="4915805" y="3758048"/>
            <a:ext cx="658504" cy="530989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31" name="Elipse 30"/>
          <p:cNvSpPr/>
          <p:nvPr/>
        </p:nvSpPr>
        <p:spPr>
          <a:xfrm>
            <a:off x="7807890" y="3905887"/>
            <a:ext cx="658504" cy="530989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32" name="Elipse 31"/>
          <p:cNvSpPr/>
          <p:nvPr/>
        </p:nvSpPr>
        <p:spPr>
          <a:xfrm>
            <a:off x="8713915" y="3818393"/>
            <a:ext cx="658504" cy="530989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33" name="Elipse 32"/>
          <p:cNvSpPr/>
          <p:nvPr/>
        </p:nvSpPr>
        <p:spPr>
          <a:xfrm>
            <a:off x="6286314" y="3746758"/>
            <a:ext cx="658504" cy="530989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35" name="Triángulo isósceles 34"/>
          <p:cNvSpPr/>
          <p:nvPr/>
        </p:nvSpPr>
        <p:spPr>
          <a:xfrm>
            <a:off x="7262091" y="4226289"/>
            <a:ext cx="477672" cy="597590"/>
          </a:xfrm>
          <a:prstGeom prst="triangle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36" name="Triángulo isósceles 35"/>
          <p:cNvSpPr/>
          <p:nvPr/>
        </p:nvSpPr>
        <p:spPr>
          <a:xfrm>
            <a:off x="5409411" y="4064393"/>
            <a:ext cx="477672" cy="597590"/>
          </a:xfrm>
          <a:prstGeom prst="triangle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38" name="Triángulo isósceles 37"/>
          <p:cNvSpPr/>
          <p:nvPr/>
        </p:nvSpPr>
        <p:spPr>
          <a:xfrm>
            <a:off x="10641224" y="3594718"/>
            <a:ext cx="477672" cy="597590"/>
          </a:xfrm>
          <a:prstGeom prst="triangle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41" name="Triángulo isósceles 40"/>
          <p:cNvSpPr/>
          <p:nvPr/>
        </p:nvSpPr>
        <p:spPr>
          <a:xfrm>
            <a:off x="9168717" y="4214489"/>
            <a:ext cx="477672" cy="597590"/>
          </a:xfrm>
          <a:prstGeom prst="triangle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42" name="Triángulo isósceles 41"/>
          <p:cNvSpPr/>
          <p:nvPr/>
        </p:nvSpPr>
        <p:spPr>
          <a:xfrm>
            <a:off x="4341601" y="3905887"/>
            <a:ext cx="477672" cy="597590"/>
          </a:xfrm>
          <a:prstGeom prst="triangle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44" name="Triángulo isósceles 43"/>
          <p:cNvSpPr/>
          <p:nvPr/>
        </p:nvSpPr>
        <p:spPr>
          <a:xfrm>
            <a:off x="7838518" y="4148269"/>
            <a:ext cx="477672" cy="597590"/>
          </a:xfrm>
          <a:prstGeom prst="triangle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45" name="Triángulo isósceles 44"/>
          <p:cNvSpPr/>
          <p:nvPr/>
        </p:nvSpPr>
        <p:spPr>
          <a:xfrm>
            <a:off x="3726965" y="4057851"/>
            <a:ext cx="477672" cy="597590"/>
          </a:xfrm>
          <a:prstGeom prst="triangle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24" name="AutoShape 14" descr="Vasos plásticos Verdes - Pack de 20 unidades - Cotillón - Azularia.cl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L"/>
          </a:p>
        </p:txBody>
      </p:sp>
      <p:pic>
        <p:nvPicPr>
          <p:cNvPr id="2064" name="Picture 16" descr="Seis Vasos Plásticos Multicolores Aislados En Un Fondo Blanco ...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99164" y="5358219"/>
            <a:ext cx="1185840" cy="1069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4" name="Imagen 33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561476" y="5327615"/>
            <a:ext cx="1895475" cy="1438275"/>
          </a:xfrm>
          <a:prstGeom prst="rect">
            <a:avLst/>
          </a:prstGeom>
          <a:noFill/>
          <a:ln>
            <a:noFill/>
          </a:ln>
        </p:spPr>
      </p:pic>
      <p:pic>
        <p:nvPicPr>
          <p:cNvPr id="46" name="Imagen 45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8207554" y="4917854"/>
            <a:ext cx="709927" cy="79447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</p:pic>
      <p:sp>
        <p:nvSpPr>
          <p:cNvPr id="47" name="Y 46"/>
          <p:cNvSpPr/>
          <p:nvPr/>
        </p:nvSpPr>
        <p:spPr>
          <a:xfrm>
            <a:off x="7763935" y="5723356"/>
            <a:ext cx="576773" cy="532263"/>
          </a:xfrm>
          <a:prstGeom prst="flowChartSummingJunction">
            <a:avLst/>
          </a:prstGeom>
          <a:solidFill>
            <a:srgbClr val="FFFF0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53" name="Y 52"/>
          <p:cNvSpPr/>
          <p:nvPr/>
        </p:nvSpPr>
        <p:spPr>
          <a:xfrm>
            <a:off x="8777610" y="5712326"/>
            <a:ext cx="576773" cy="532263"/>
          </a:xfrm>
          <a:prstGeom prst="flowChartSummingJunction">
            <a:avLst/>
          </a:prstGeom>
          <a:solidFill>
            <a:srgbClr val="FFFF0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69824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0"/>
            <a:ext cx="10515600" cy="1325563"/>
          </a:xfrm>
        </p:spPr>
        <p:txBody>
          <a:bodyPr/>
          <a:lstStyle/>
          <a:p>
            <a:r>
              <a:rPr lang="es-CL" dirty="0" smtClean="0"/>
              <a:t>Descripción del Juego: </a:t>
            </a:r>
            <a:endParaRPr lang="es-CL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0" y="979464"/>
            <a:ext cx="12192000" cy="5878536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s-CL" dirty="0" smtClean="0"/>
              <a:t>                                                                                           </a:t>
            </a:r>
            <a:r>
              <a:rPr lang="es-CL" sz="2000" b="1" dirty="0" smtClean="0"/>
              <a:t>1). </a:t>
            </a:r>
            <a:r>
              <a:rPr lang="es-CL" sz="2300" dirty="0" smtClean="0"/>
              <a:t>Distribuye las piezas en una mesa.  </a:t>
            </a:r>
          </a:p>
          <a:p>
            <a:pPr marL="0" indent="0">
              <a:buNone/>
            </a:pPr>
            <a:endParaRPr lang="es-CL" sz="2400" dirty="0"/>
          </a:p>
          <a:p>
            <a:pPr marL="0" indent="0">
              <a:buNone/>
            </a:pPr>
            <a:endParaRPr lang="es-CL" sz="2400" dirty="0" smtClean="0"/>
          </a:p>
          <a:p>
            <a:pPr marL="0" indent="0">
              <a:buNone/>
            </a:pPr>
            <a:r>
              <a:rPr lang="es-CL" sz="2400" dirty="0" smtClean="0"/>
              <a:t>					</a:t>
            </a:r>
            <a:r>
              <a:rPr lang="es-CL" sz="2300" b="1" dirty="0" smtClean="0"/>
              <a:t>2). </a:t>
            </a:r>
            <a:r>
              <a:rPr lang="es-CL" sz="2300" dirty="0" smtClean="0"/>
              <a:t>Pon una figura geométrica distinta dentro de cada vaso. </a:t>
            </a:r>
          </a:p>
          <a:p>
            <a:pPr marL="0" indent="0">
              <a:buNone/>
            </a:pPr>
            <a:r>
              <a:rPr lang="es-CL" sz="2300" dirty="0"/>
              <a:t> </a:t>
            </a:r>
            <a:r>
              <a:rPr lang="es-CL" sz="2300" dirty="0" smtClean="0"/>
              <a:t> 				</a:t>
            </a:r>
            <a:r>
              <a:rPr lang="es-CL" sz="2300" dirty="0"/>
              <a:t> </a:t>
            </a:r>
            <a:r>
              <a:rPr lang="es-CL" sz="2300" dirty="0" smtClean="0"/>
              <a:t>          (Ideal que nadie pueda ver las figuras que están dentro del  						              vaso).</a:t>
            </a:r>
          </a:p>
          <a:p>
            <a:pPr marL="0" indent="0">
              <a:buNone/>
            </a:pPr>
            <a:r>
              <a:rPr lang="es-CL" sz="2400" dirty="0" smtClean="0"/>
              <a:t>				</a:t>
            </a:r>
          </a:p>
          <a:p>
            <a:pPr marL="0" indent="0">
              <a:buNone/>
            </a:pPr>
            <a:r>
              <a:rPr lang="es-CL" sz="2400" dirty="0" smtClean="0"/>
              <a:t>                                   </a:t>
            </a:r>
            <a:r>
              <a:rPr lang="es-CL" sz="2300" dirty="0" smtClean="0"/>
              <a:t>     </a:t>
            </a:r>
            <a:r>
              <a:rPr lang="es-CL" sz="2300" b="1" dirty="0" smtClean="0"/>
              <a:t>3). </a:t>
            </a:r>
            <a:r>
              <a:rPr lang="es-CL" sz="2300" dirty="0" smtClean="0"/>
              <a:t>Mueve los vasos en forma de trenza, cruz, círculos, con la 						idea de dispersar los vasos y la figura que esta dentro del vaso. </a:t>
            </a:r>
          </a:p>
          <a:p>
            <a:pPr marL="0" indent="0">
              <a:buNone/>
            </a:pPr>
            <a:endParaRPr lang="es-CL" sz="2400" dirty="0" smtClean="0"/>
          </a:p>
          <a:p>
            <a:pPr marL="0" indent="0">
              <a:buNone/>
            </a:pPr>
            <a:r>
              <a:rPr lang="es-CL" sz="2300" b="1" dirty="0" smtClean="0"/>
              <a:t>4). </a:t>
            </a:r>
            <a:r>
              <a:rPr lang="es-CL" sz="2300" dirty="0" smtClean="0"/>
              <a:t>Cuando hayas movido los vasos, levanta solo 1 vaso para ver cuál de las tres figuras geométricas aparece. </a:t>
            </a:r>
          </a:p>
          <a:p>
            <a:pPr marL="0" indent="0">
              <a:buNone/>
            </a:pPr>
            <a:r>
              <a:rPr lang="es-CL" sz="2300" dirty="0" smtClean="0"/>
              <a:t>En ese momento utiliza la cuchara, para atrapar la  figura geométrica con la guata de la cuchara  que esta con pegamento.  </a:t>
            </a:r>
          </a:p>
          <a:p>
            <a:pPr marL="0" indent="0">
              <a:buNone/>
            </a:pPr>
            <a:r>
              <a:rPr lang="es-CL" sz="2300" dirty="0" smtClean="0"/>
              <a:t>Busca las figuras de 1 en 1, dejando todas las figuras que atrapas a un costado.</a:t>
            </a:r>
          </a:p>
          <a:p>
            <a:pPr marL="0" indent="0">
              <a:buNone/>
            </a:pPr>
            <a:r>
              <a:rPr lang="es-CL" sz="2300" dirty="0" smtClean="0"/>
              <a:t>Recuerda que los otros participantes también sacan figuras. </a:t>
            </a:r>
          </a:p>
          <a:p>
            <a:pPr marL="0" indent="0">
              <a:buNone/>
            </a:pPr>
            <a:r>
              <a:rPr lang="es-CL" sz="2300" dirty="0" smtClean="0"/>
              <a:t>Al finalizar se cuentan las figuras. Quien tenga mayor numero de figuras reunidas, gana el juego. 	</a:t>
            </a:r>
            <a:r>
              <a:rPr lang="es-CL" sz="2400" dirty="0" smtClean="0"/>
              <a:t> </a:t>
            </a:r>
            <a:endParaRPr lang="es-CL" dirty="0"/>
          </a:p>
        </p:txBody>
      </p:sp>
      <p:pic>
        <p:nvPicPr>
          <p:cNvPr id="6" name="Imagen 5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776" y="2883734"/>
            <a:ext cx="1613920" cy="165707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  <p:sp>
        <p:nvSpPr>
          <p:cNvPr id="7" name="Llamada ovalada 6"/>
          <p:cNvSpPr/>
          <p:nvPr/>
        </p:nvSpPr>
        <p:spPr>
          <a:xfrm>
            <a:off x="167776" y="1191412"/>
            <a:ext cx="4285397" cy="1692322"/>
          </a:xfrm>
          <a:prstGeom prst="wedgeEllipseCallou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L" dirty="0" smtClean="0"/>
          </a:p>
          <a:p>
            <a:pPr algn="ctr"/>
            <a:endParaRPr lang="es-CL" dirty="0"/>
          </a:p>
          <a:p>
            <a:pPr algn="ctr"/>
            <a:r>
              <a:rPr lang="es-CL" u="sng" dirty="0" smtClean="0"/>
              <a:t>Estimado estudiante y familia:</a:t>
            </a:r>
          </a:p>
          <a:p>
            <a:pPr algn="ctr"/>
            <a:r>
              <a:rPr lang="es-CL" dirty="0" smtClean="0"/>
              <a:t>Ahora vamos a nombrar las indicaciones del juego. </a:t>
            </a:r>
          </a:p>
          <a:p>
            <a:pPr algn="ctr"/>
            <a:endParaRPr lang="es-CL" dirty="0" smtClean="0"/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02799" y="1283880"/>
            <a:ext cx="896245" cy="441522"/>
          </a:xfrm>
          <a:prstGeom prst="rect">
            <a:avLst/>
          </a:prstGeom>
        </p:spPr>
      </p:pic>
      <p:pic>
        <p:nvPicPr>
          <p:cNvPr id="8" name="Imagen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450601" y="1711434"/>
            <a:ext cx="800639" cy="428191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251240" y="1720833"/>
            <a:ext cx="853810" cy="392362"/>
          </a:xfrm>
          <a:prstGeom prst="rect">
            <a:avLst/>
          </a:prstGeom>
        </p:spPr>
      </p:pic>
      <p:pic>
        <p:nvPicPr>
          <p:cNvPr id="10" name="Imagen 9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0299042" y="1283880"/>
            <a:ext cx="983415" cy="441824"/>
          </a:xfrm>
          <a:prstGeom prst="rect">
            <a:avLst/>
          </a:prstGeom>
        </p:spPr>
      </p:pic>
      <p:pic>
        <p:nvPicPr>
          <p:cNvPr id="12" name="Imagen 11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9467403" y="3829521"/>
            <a:ext cx="2421483" cy="897990"/>
          </a:xfrm>
          <a:prstGeom prst="rect">
            <a:avLst/>
          </a:prstGeom>
        </p:spPr>
      </p:pic>
      <p:pic>
        <p:nvPicPr>
          <p:cNvPr id="13" name="Imagen 12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8956974" y="1283880"/>
            <a:ext cx="414632" cy="906075"/>
          </a:xfrm>
          <a:prstGeom prst="rect">
            <a:avLst/>
          </a:prstGeom>
        </p:spPr>
      </p:pic>
      <p:pic>
        <p:nvPicPr>
          <p:cNvPr id="15" name="Imagen 14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9636653" y="2961973"/>
            <a:ext cx="1889148" cy="647517"/>
          </a:xfrm>
          <a:prstGeom prst="rect">
            <a:avLst/>
          </a:prstGeom>
        </p:spPr>
      </p:pic>
      <p:pic>
        <p:nvPicPr>
          <p:cNvPr id="16" name="Imagen 15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10515600" y="5335853"/>
            <a:ext cx="1618533" cy="13794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8761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46674"/>
            <a:ext cx="10515600" cy="1325563"/>
          </a:xfrm>
        </p:spPr>
        <p:txBody>
          <a:bodyPr/>
          <a:lstStyle/>
          <a:p>
            <a:r>
              <a:rPr lang="es-CL" dirty="0" smtClean="0"/>
              <a:t>2. Juego de “saltos y memoria”. </a:t>
            </a:r>
            <a:endParaRPr lang="es-CL" dirty="0"/>
          </a:p>
        </p:txBody>
      </p:sp>
      <p:sp>
        <p:nvSpPr>
          <p:cNvPr id="4" name="Marcador de contenido 2"/>
          <p:cNvSpPr>
            <a:spLocks noGrp="1"/>
          </p:cNvSpPr>
          <p:nvPr>
            <p:ph idx="1"/>
          </p:nvPr>
        </p:nvSpPr>
        <p:spPr>
          <a:xfrm>
            <a:off x="0" y="1006760"/>
            <a:ext cx="12192000" cy="585124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es-CL" sz="2400" dirty="0" smtClean="0"/>
          </a:p>
          <a:p>
            <a:pPr marL="0" indent="0">
              <a:buNone/>
            </a:pPr>
            <a:r>
              <a:rPr lang="es-CL" sz="2400" b="1" dirty="0" smtClean="0"/>
              <a:t>1). </a:t>
            </a:r>
            <a:r>
              <a:rPr lang="es-CL" sz="2400" dirty="0" smtClean="0"/>
              <a:t>Cinta maskin / o </a:t>
            </a:r>
            <a:r>
              <a:rPr lang="es-CL" sz="2400" dirty="0" err="1" smtClean="0"/>
              <a:t>stickfix</a:t>
            </a:r>
            <a:r>
              <a:rPr lang="es-CL" sz="2400" dirty="0" smtClean="0"/>
              <a:t> para pegar los papeles.  </a:t>
            </a:r>
          </a:p>
          <a:p>
            <a:pPr marL="0" indent="0">
              <a:buNone/>
            </a:pPr>
            <a:endParaRPr lang="es-CL" sz="2400" dirty="0" smtClean="0"/>
          </a:p>
          <a:p>
            <a:pPr marL="0" indent="0">
              <a:buNone/>
            </a:pPr>
            <a:r>
              <a:rPr lang="es-CL" sz="2400" b="1" dirty="0" smtClean="0"/>
              <a:t>2). </a:t>
            </a:r>
            <a:r>
              <a:rPr lang="es-CL" sz="2400" dirty="0" smtClean="0"/>
              <a:t>Corta trozos de cinta maskin /</a:t>
            </a:r>
            <a:r>
              <a:rPr lang="es-CL" sz="2400" b="1" dirty="0" smtClean="0"/>
              <a:t> </a:t>
            </a:r>
            <a:r>
              <a:rPr lang="es-CL" sz="2400" dirty="0" smtClean="0"/>
              <a:t>o corta </a:t>
            </a:r>
          </a:p>
          <a:p>
            <a:pPr marL="0" indent="0">
              <a:buNone/>
            </a:pPr>
            <a:r>
              <a:rPr lang="es-CL" sz="2400" dirty="0" smtClean="0"/>
              <a:t>tiras de papel de cuaderno o diario, largas. . </a:t>
            </a:r>
          </a:p>
          <a:p>
            <a:pPr marL="0" indent="0">
              <a:buNone/>
            </a:pPr>
            <a:endParaRPr lang="es-CL" sz="2400" dirty="0" smtClean="0"/>
          </a:p>
          <a:p>
            <a:pPr marL="0" indent="0">
              <a:buNone/>
            </a:pPr>
            <a:r>
              <a:rPr lang="es-CL" sz="2400" b="1" dirty="0"/>
              <a:t>3</a:t>
            </a:r>
            <a:r>
              <a:rPr lang="es-CL" sz="2400" b="1" dirty="0" smtClean="0"/>
              <a:t>). </a:t>
            </a:r>
            <a:r>
              <a:rPr lang="es-CL" sz="2400" dirty="0" smtClean="0"/>
              <a:t>Confecciona los cuadros que aparecen en la imagen: </a:t>
            </a:r>
          </a:p>
          <a:p>
            <a:pPr>
              <a:buFontTx/>
              <a:buChar char="-"/>
            </a:pPr>
            <a:r>
              <a:rPr lang="es-CL" sz="2400" dirty="0" smtClean="0"/>
              <a:t>Pega los trozos de cinta maskin / o pega las tiras de papel en el suelo. </a:t>
            </a:r>
          </a:p>
          <a:p>
            <a:pPr>
              <a:buFontTx/>
              <a:buChar char="-"/>
            </a:pPr>
            <a:endParaRPr lang="es-CL" sz="2400" dirty="0"/>
          </a:p>
          <a:p>
            <a:pPr>
              <a:buFontTx/>
              <a:buChar char="-"/>
            </a:pPr>
            <a:endParaRPr lang="es-CL" sz="2400" dirty="0" smtClean="0"/>
          </a:p>
          <a:p>
            <a:pPr marL="0" indent="0">
              <a:buNone/>
            </a:pPr>
            <a:endParaRPr lang="es-CL" sz="2400" dirty="0"/>
          </a:p>
          <a:p>
            <a:pPr marL="0" indent="0">
              <a:buNone/>
            </a:pPr>
            <a:endParaRPr lang="es-CL" sz="2400" dirty="0" smtClean="0"/>
          </a:p>
          <a:p>
            <a:pPr marL="0" indent="0">
              <a:buNone/>
            </a:pPr>
            <a:endParaRPr lang="es-CL" sz="2400" dirty="0" smtClean="0"/>
          </a:p>
          <a:p>
            <a:pPr marL="0" indent="0">
              <a:buNone/>
            </a:pPr>
            <a:r>
              <a:rPr lang="es-CL" sz="2400" b="1" dirty="0" smtClean="0"/>
              <a:t>4). </a:t>
            </a:r>
            <a:r>
              <a:rPr lang="es-CL" sz="2400" dirty="0" smtClean="0"/>
              <a:t>Parlante y música </a:t>
            </a:r>
            <a:r>
              <a:rPr lang="es-CL" sz="2400" dirty="0"/>
              <a:t>a gusto para </a:t>
            </a:r>
            <a:r>
              <a:rPr lang="es-CL" sz="2400" dirty="0" smtClean="0"/>
              <a:t>ambientar.</a:t>
            </a:r>
            <a:endParaRPr lang="es-CL" sz="2400" dirty="0"/>
          </a:p>
        </p:txBody>
      </p:sp>
      <p:pic>
        <p:nvPicPr>
          <p:cNvPr id="5" name="Marcador de contenido 5"/>
          <p:cNvPicPr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0057132" y="2804239"/>
            <a:ext cx="1475320" cy="171316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  <p:sp>
        <p:nvSpPr>
          <p:cNvPr id="6" name="Llamada ovalada 5"/>
          <p:cNvSpPr/>
          <p:nvPr/>
        </p:nvSpPr>
        <p:spPr>
          <a:xfrm>
            <a:off x="7355603" y="586854"/>
            <a:ext cx="4602112" cy="1969781"/>
          </a:xfrm>
          <a:prstGeom prst="wedgeEllipseCallout">
            <a:avLst>
              <a:gd name="adj1" fmla="val 17384"/>
              <a:gd name="adj2" fmla="val 68952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L" dirty="0" smtClean="0"/>
          </a:p>
          <a:p>
            <a:pPr algn="ctr"/>
            <a:endParaRPr lang="es-CL" dirty="0"/>
          </a:p>
          <a:p>
            <a:pPr algn="ctr"/>
            <a:r>
              <a:rPr lang="es-CL" u="sng" dirty="0" smtClean="0"/>
              <a:t>Estimado estudiante y familia:</a:t>
            </a:r>
          </a:p>
          <a:p>
            <a:pPr algn="ctr"/>
            <a:r>
              <a:rPr lang="es-CL" dirty="0" smtClean="0"/>
              <a:t>Se necesitan los siguientes materiales para realizar este juego. </a:t>
            </a:r>
          </a:p>
          <a:p>
            <a:pPr algn="ctr"/>
            <a:r>
              <a:rPr lang="es-CL" dirty="0" smtClean="0"/>
              <a:t> </a:t>
            </a:r>
          </a:p>
          <a:p>
            <a:pPr algn="ctr"/>
            <a:endParaRPr lang="es-CL" dirty="0" smtClean="0"/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81401" y="1110295"/>
            <a:ext cx="709927" cy="794472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4098" name="Picture 2" descr="Ilustración de Pedazos De La Nota De Blanco Roto Las Tiras De ...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79972" y="1916040"/>
            <a:ext cx="1371867" cy="1371867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Canciones para las rutinas del Jardín | Niños cantando, Canciones ...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7558" y="5141192"/>
            <a:ext cx="1837905" cy="1387619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6" descr="Tijeras Maped Vivo Escolar Punta Redonda - $ 1.190 en Mercado Libre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6124" y="2122101"/>
            <a:ext cx="1070387" cy="1154533"/>
          </a:xfrm>
          <a:prstGeom prst="rect">
            <a:avLst/>
          </a:prstGeom>
          <a:ln>
            <a:solidFill>
              <a:schemeClr val="tx1"/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Imagen 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690594" y="4171814"/>
            <a:ext cx="2113418" cy="19387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1308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0"/>
            <a:ext cx="10515600" cy="1325563"/>
          </a:xfrm>
        </p:spPr>
        <p:txBody>
          <a:bodyPr/>
          <a:lstStyle/>
          <a:p>
            <a:r>
              <a:rPr lang="es-CL" dirty="0" smtClean="0"/>
              <a:t>Descripción del Juego:</a:t>
            </a:r>
            <a:endParaRPr lang="es-CL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0" y="1138400"/>
            <a:ext cx="12192000" cy="5719600"/>
          </a:xfrm>
        </p:spPr>
        <p:txBody>
          <a:bodyPr/>
          <a:lstStyle/>
          <a:p>
            <a:pPr marL="0" indent="0">
              <a:buNone/>
            </a:pPr>
            <a:r>
              <a:rPr lang="es-CL" sz="2400" b="1" dirty="0" smtClean="0"/>
              <a:t>1). </a:t>
            </a:r>
            <a:r>
              <a:rPr lang="es-CL" sz="2400" dirty="0" smtClean="0"/>
              <a:t>El jugador (1) deberá realizar una secuencia de saltos y cuando finalice, el jugador (2) deberá realizar los mismos movimientos y saltos que realizo el jugador (1).</a:t>
            </a:r>
          </a:p>
          <a:p>
            <a:pPr marL="0" indent="0">
              <a:buNone/>
            </a:pPr>
            <a:r>
              <a:rPr lang="es-CL" sz="2400" b="1" dirty="0" smtClean="0"/>
              <a:t>2). </a:t>
            </a:r>
            <a:r>
              <a:rPr lang="es-CL" sz="2400" dirty="0" smtClean="0"/>
              <a:t>Ejemplo de la imagen mas abajo: El jugador (1) comienza con sus dos pies saltando adelante en cayendo en los cuadros 1, luego salta separando sus dos piernas cayendo en el cuadro 2 y por ultimo salta con sus dos pies adelante en el cuadro 3. (Aquí se aprecian 3 movimientos, puedes crear una secuencia de 5, 6 o </a:t>
            </a:r>
            <a:r>
              <a:rPr lang="es-CL" sz="2400" dirty="0" smtClean="0"/>
              <a:t>hasta 7 movimientos </a:t>
            </a:r>
            <a:r>
              <a:rPr lang="es-CL" sz="2400" smtClean="0"/>
              <a:t>y saltos. </a:t>
            </a:r>
            <a:endParaRPr lang="es-CL" sz="2400" dirty="0" smtClean="0"/>
          </a:p>
          <a:p>
            <a:pPr marL="0" indent="0">
              <a:buNone/>
            </a:pPr>
            <a:r>
              <a:rPr lang="es-CL" sz="2400" b="1" dirty="0" smtClean="0"/>
              <a:t>3).  </a:t>
            </a:r>
            <a:r>
              <a:rPr lang="es-CL" sz="2400" dirty="0" smtClean="0"/>
              <a:t>Utiliza ambas piernas o una, agrégale música a gusto y puedes realizar una mini coreografía. </a:t>
            </a:r>
          </a:p>
          <a:p>
            <a:pPr marL="0" indent="0">
              <a:buNone/>
            </a:pPr>
            <a:endParaRPr lang="es-CL" b="1" dirty="0"/>
          </a:p>
        </p:txBody>
      </p:sp>
      <p:pic>
        <p:nvPicPr>
          <p:cNvPr id="4" name="Imagen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45968" y="5083033"/>
            <a:ext cx="1142410" cy="124790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  <p:sp>
        <p:nvSpPr>
          <p:cNvPr id="5" name="Llamada ovalada 4"/>
          <p:cNvSpPr/>
          <p:nvPr/>
        </p:nvSpPr>
        <p:spPr>
          <a:xfrm>
            <a:off x="5662094" y="4123848"/>
            <a:ext cx="4285397" cy="2508964"/>
          </a:xfrm>
          <a:prstGeom prst="wedgeEllipseCallout">
            <a:avLst>
              <a:gd name="adj1" fmla="val 75982"/>
              <a:gd name="adj2" fmla="val -4309"/>
            </a:avLst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L" dirty="0" smtClean="0"/>
          </a:p>
          <a:p>
            <a:pPr algn="ctr"/>
            <a:endParaRPr lang="es-CL" dirty="0"/>
          </a:p>
          <a:p>
            <a:pPr algn="ctr"/>
            <a:r>
              <a:rPr lang="es-CL" sz="1900" u="sng" dirty="0" smtClean="0"/>
              <a:t>Estimado estudiante y familia:</a:t>
            </a:r>
          </a:p>
          <a:p>
            <a:pPr algn="ctr"/>
            <a:r>
              <a:rPr lang="es-CL" sz="1900" dirty="0" smtClean="0"/>
              <a:t>Si no has quedado claro con la descripción te dejo Link de ejemplo. </a:t>
            </a:r>
          </a:p>
          <a:p>
            <a:pPr algn="ctr"/>
            <a:r>
              <a:rPr lang="es-CL" sz="1900" dirty="0">
                <a:hlinkClick r:id="rId3"/>
              </a:rPr>
              <a:t>https://www.youtube.com/watch?v=H0xaXs44N38</a:t>
            </a:r>
            <a:endParaRPr lang="es-CL" sz="1900" dirty="0" smtClean="0"/>
          </a:p>
          <a:p>
            <a:pPr algn="ctr"/>
            <a:endParaRPr lang="es-CL" dirty="0" smtClean="0"/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68075" y="3712191"/>
            <a:ext cx="5217861" cy="30588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9370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27546" y="37533"/>
            <a:ext cx="11599460" cy="6820467"/>
          </a:xfrm>
        </p:spPr>
        <p:txBody>
          <a:bodyPr>
            <a:normAutofit/>
          </a:bodyPr>
          <a:lstStyle/>
          <a:p>
            <a:pPr algn="ctr"/>
            <a:r>
              <a:rPr lang="es-CL" dirty="0" smtClean="0"/>
              <a:t/>
            </a:r>
            <a:br>
              <a:rPr lang="es-CL" dirty="0" smtClean="0"/>
            </a:br>
            <a:endParaRPr lang="es-CL" dirty="0"/>
          </a:p>
        </p:txBody>
      </p:sp>
      <p:sp>
        <p:nvSpPr>
          <p:cNvPr id="3" name="Título 1"/>
          <p:cNvSpPr txBox="1">
            <a:spLocks/>
          </p:cNvSpPr>
          <p:nvPr/>
        </p:nvSpPr>
        <p:spPr>
          <a:xfrm>
            <a:off x="479946" y="189933"/>
            <a:ext cx="11599460" cy="68204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CL" dirty="0" smtClean="0"/>
              <a:t>Recuerda la Higiene Personal.  </a:t>
            </a:r>
            <a:br>
              <a:rPr lang="es-CL" dirty="0" smtClean="0"/>
            </a:br>
            <a:r>
              <a:rPr lang="es-CL" dirty="0" smtClean="0"/>
              <a:t/>
            </a:r>
            <a:br>
              <a:rPr lang="es-CL" dirty="0" smtClean="0"/>
            </a:br>
            <a:r>
              <a:rPr lang="es-CL" dirty="0" smtClean="0"/>
              <a:t/>
            </a:r>
            <a:br>
              <a:rPr lang="es-CL" dirty="0" smtClean="0"/>
            </a:br>
            <a:r>
              <a:rPr lang="es-CL" dirty="0" smtClean="0"/>
              <a:t/>
            </a:r>
            <a:br>
              <a:rPr lang="es-CL" dirty="0" smtClean="0"/>
            </a:br>
            <a:r>
              <a:rPr lang="es-CL" dirty="0" smtClean="0"/>
              <a:t/>
            </a:r>
            <a:br>
              <a:rPr lang="es-CL" dirty="0" smtClean="0"/>
            </a:br>
            <a:r>
              <a:rPr lang="es-CL" dirty="0" smtClean="0"/>
              <a:t/>
            </a:r>
            <a:br>
              <a:rPr lang="es-CL" dirty="0" smtClean="0"/>
            </a:br>
            <a:r>
              <a:rPr lang="es-CL" dirty="0" smtClean="0"/>
              <a:t/>
            </a:r>
            <a:br>
              <a:rPr lang="es-CL" dirty="0" smtClean="0"/>
            </a:br>
            <a:r>
              <a:rPr lang="es-CL" dirty="0" smtClean="0"/>
              <a:t/>
            </a:r>
            <a:br>
              <a:rPr lang="es-CL" dirty="0" smtClean="0"/>
            </a:br>
            <a:r>
              <a:rPr lang="es-CL" dirty="0" smtClean="0"/>
              <a:t/>
            </a:r>
            <a:br>
              <a:rPr lang="es-CL" dirty="0" smtClean="0"/>
            </a:br>
            <a:r>
              <a:rPr lang="es-CL" dirty="0" smtClean="0"/>
              <a:t/>
            </a:r>
            <a:br>
              <a:rPr lang="es-CL" dirty="0" smtClean="0"/>
            </a:br>
            <a:r>
              <a:rPr lang="es-CL" dirty="0" smtClean="0"/>
              <a:t>Vuelve nuevamente a la guía y responde. </a:t>
            </a:r>
            <a:endParaRPr lang="es-CL" dirty="0"/>
          </a:p>
        </p:txBody>
      </p:sp>
      <p:pic>
        <p:nvPicPr>
          <p:cNvPr id="5" name="Picture 4" descr="Línea de meta - Iconos gratis de educació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88876" y="1009365"/>
            <a:ext cx="4876800" cy="4876801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0000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/>
        </p:spPr>
      </p:pic>
      <p:pic>
        <p:nvPicPr>
          <p:cNvPr id="6" name="Picture 6" descr="Funcionando a línea de meta | Icono Grati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6385" y="2693161"/>
            <a:ext cx="2681782" cy="26817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57695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2248</TotalTime>
  <Words>405</Words>
  <Application>Microsoft Office PowerPoint</Application>
  <PresentationFormat>Panorámica</PresentationFormat>
  <Paragraphs>72</Paragraphs>
  <Slides>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Tema de Office</vt:lpstr>
      <vt:lpstr>Material de Apoyo para guía n°13 en 2° Básicos.  Tema: “El juego colectivo”. </vt:lpstr>
      <vt:lpstr>Presentación de PowerPoint</vt:lpstr>
      <vt:lpstr>1. Juego de “La búsqueda geométrica”. </vt:lpstr>
      <vt:lpstr>Descripción del Juego: </vt:lpstr>
      <vt:lpstr>2. Juego de “saltos y memoria”. </vt:lpstr>
      <vt:lpstr>Descripción del Juego:</vt:lpstr>
      <vt:lpstr> </vt:lpstr>
    </vt:vector>
  </TitlesOfParts>
  <Company>HP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higiene personal</dc:title>
  <dc:creator>Cuenta Microsoft</dc:creator>
  <cp:lastModifiedBy>Cuenta Microsoft</cp:lastModifiedBy>
  <cp:revision>243</cp:revision>
  <dcterms:created xsi:type="dcterms:W3CDTF">2020-03-21T01:23:08Z</dcterms:created>
  <dcterms:modified xsi:type="dcterms:W3CDTF">2020-06-24T04:32:09Z</dcterms:modified>
</cp:coreProperties>
</file>