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79" r:id="rId3"/>
    <p:sldId id="274" r:id="rId4"/>
    <p:sldId id="275" r:id="rId5"/>
    <p:sldId id="277" r:id="rId6"/>
    <p:sldId id="278" r:id="rId7"/>
    <p:sldId id="267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925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352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772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04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064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695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827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114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832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356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297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47AD0-E6CC-40CF-B22B-E02A12BBAFFF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793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2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0xaXs44N38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1140" y="513300"/>
            <a:ext cx="9966960" cy="3103952"/>
          </a:xfrm>
        </p:spPr>
        <p:txBody>
          <a:bodyPr>
            <a:normAutofit/>
          </a:bodyPr>
          <a:lstStyle/>
          <a:p>
            <a:r>
              <a:rPr lang="es-CL" dirty="0" smtClean="0"/>
              <a:t>Material de Apoyo para guía n°13 en 2° Básicos. </a:t>
            </a:r>
            <a:br>
              <a:rPr lang="es-CL" dirty="0" smtClean="0"/>
            </a:br>
            <a:r>
              <a:rPr lang="es-CL" dirty="0" smtClean="0"/>
              <a:t>Tema: “El juego colectivo”. 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8489" y="4002836"/>
            <a:ext cx="5449968" cy="2346158"/>
          </a:xfrm>
        </p:spPr>
        <p:txBody>
          <a:bodyPr>
            <a:normAutofit/>
          </a:bodyPr>
          <a:lstStyle/>
          <a:p>
            <a:pPr algn="just"/>
            <a:endParaRPr lang="es-MX" sz="3200" dirty="0" smtClean="0"/>
          </a:p>
          <a:p>
            <a:pPr algn="just"/>
            <a:endParaRPr lang="es-MX" sz="3200" dirty="0"/>
          </a:p>
          <a:p>
            <a:pPr algn="just"/>
            <a:r>
              <a:rPr lang="es-MX" sz="3200" dirty="0" smtClean="0"/>
              <a:t>Profesor: Diego Chávez.</a:t>
            </a:r>
          </a:p>
          <a:p>
            <a:pPr algn="just"/>
            <a:r>
              <a:rPr lang="es-MX" sz="3200" dirty="0" smtClean="0"/>
              <a:t>Asignatura: Ed. Física y Salud.</a:t>
            </a:r>
          </a:p>
        </p:txBody>
      </p:sp>
      <p:pic>
        <p:nvPicPr>
          <p:cNvPr id="5" name="Picture 2" descr="C:\Users\Usuario\Desktop\insignia colegio azulit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8160" y="160610"/>
            <a:ext cx="1125622" cy="1460978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4" name="Picture 2" descr="Nuestro Familia: Noche de juegos en Familia | Metro Republica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895" y="3823080"/>
            <a:ext cx="4058505" cy="27056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29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056564" y="1285390"/>
            <a:ext cx="10515600" cy="1736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L" sz="2400" dirty="0"/>
              <a:t>Invita a tu grupo familiar a participar de este material de </a:t>
            </a:r>
            <a:r>
              <a:rPr lang="es-CL" sz="2400" dirty="0" smtClean="0"/>
              <a:t>apoyo </a:t>
            </a:r>
            <a:r>
              <a:rPr lang="es-CL" sz="2400" dirty="0"/>
              <a:t>que </a:t>
            </a:r>
            <a:r>
              <a:rPr lang="es-CL" sz="2400" dirty="0" smtClean="0"/>
              <a:t>guía </a:t>
            </a:r>
            <a:r>
              <a:rPr lang="es-CL" sz="2400" dirty="0" smtClean="0"/>
              <a:t>los pasos </a:t>
            </a:r>
            <a:r>
              <a:rPr lang="es-CL" sz="2400" dirty="0"/>
              <a:t>a realizar, con la intensión de desarrollar dos juegos recreativos, trabajando las habilidades motrices básicas como; el salto, el desplazamiento, la manipulación o </a:t>
            </a:r>
            <a:r>
              <a:rPr lang="es-CL" sz="2400" dirty="0" smtClean="0"/>
              <a:t>manualidades</a:t>
            </a:r>
            <a:r>
              <a:rPr lang="es-CL" sz="2400" dirty="0"/>
              <a:t> </a:t>
            </a:r>
            <a:r>
              <a:rPr lang="es-CL" sz="2400" dirty="0" smtClean="0"/>
              <a:t>y también el juego colectivo (con más personas). </a:t>
            </a:r>
            <a:endParaRPr lang="es-CL" sz="2400" dirty="0"/>
          </a:p>
        </p:txBody>
      </p:sp>
      <p:pic>
        <p:nvPicPr>
          <p:cNvPr id="1026" name="Picture 2" descr="Unidad 4: Movimiento en diferentes ambientes, práctica de juego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617" y="3378390"/>
            <a:ext cx="5424108" cy="220354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6940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s-CL" dirty="0" smtClean="0"/>
              <a:t>1. Juego de “La búsqueda geométrica”.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996288"/>
            <a:ext cx="12192000" cy="5861712"/>
          </a:xfrm>
        </p:spPr>
        <p:txBody>
          <a:bodyPr/>
          <a:lstStyle/>
          <a:p>
            <a:pPr marL="0" indent="0">
              <a:buNone/>
            </a:pPr>
            <a:r>
              <a:rPr lang="es-CL" sz="2400" dirty="0" smtClean="0"/>
              <a:t>                                                                                                       </a:t>
            </a:r>
            <a:r>
              <a:rPr lang="es-CL" sz="2400" b="1" dirty="0" smtClean="0"/>
              <a:t>1). </a:t>
            </a:r>
            <a:r>
              <a:rPr lang="es-CL" sz="2400" dirty="0" smtClean="0"/>
              <a:t>Papel o diario.</a:t>
            </a:r>
          </a:p>
          <a:p>
            <a:pPr marL="0" indent="0">
              <a:buNone/>
            </a:pPr>
            <a:r>
              <a:rPr lang="es-CL" dirty="0" smtClean="0"/>
              <a:t>                                                                      </a:t>
            </a:r>
            <a:r>
              <a:rPr lang="es-CL" sz="2400" dirty="0" smtClean="0"/>
              <a:t> </a:t>
            </a:r>
            <a:r>
              <a:rPr lang="es-CL" sz="2400" b="1" dirty="0" smtClean="0"/>
              <a:t>2). </a:t>
            </a:r>
            <a:r>
              <a:rPr lang="es-CL" sz="2400" dirty="0" smtClean="0"/>
              <a:t>Corta con tijeras figuras geométricas.  </a:t>
            </a:r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dirty="0"/>
              <a:t>	</a:t>
            </a:r>
            <a:r>
              <a:rPr lang="es-CL" dirty="0" smtClean="0"/>
              <a:t>				 </a:t>
            </a:r>
            <a:r>
              <a:rPr lang="es-CL" sz="2400" b="1" dirty="0" smtClean="0"/>
              <a:t>3). </a:t>
            </a:r>
            <a:r>
              <a:rPr lang="es-CL" sz="2400" dirty="0" smtClean="0"/>
              <a:t>Un total de 10 o más figuras de c/u: cuadrado, circulo y 					triangulo, de un tamaño similar a una mandarina. </a:t>
            </a:r>
          </a:p>
          <a:p>
            <a:pPr marL="0" indent="0">
              <a:buNone/>
            </a:pPr>
            <a:r>
              <a:rPr lang="es-CL" sz="2400" b="1" dirty="0"/>
              <a:t> </a:t>
            </a:r>
            <a:r>
              <a:rPr lang="es-CL" sz="2400" b="1" dirty="0" smtClean="0"/>
              <a:t>                                                         </a:t>
            </a:r>
          </a:p>
          <a:p>
            <a:pPr marL="0" indent="0">
              <a:buNone/>
            </a:pPr>
            <a:endParaRPr lang="es-CL" sz="2400" b="1" dirty="0"/>
          </a:p>
          <a:p>
            <a:pPr marL="0" indent="0">
              <a:buNone/>
            </a:pPr>
            <a:r>
              <a:rPr lang="es-CL" sz="2400" b="1" dirty="0" smtClean="0"/>
              <a:t>4). </a:t>
            </a:r>
            <a:r>
              <a:rPr lang="es-CL" sz="2400" dirty="0" smtClean="0"/>
              <a:t>3 vasos plásticos.</a:t>
            </a:r>
          </a:p>
          <a:p>
            <a:pPr marL="0" indent="0">
              <a:buNone/>
            </a:pPr>
            <a:r>
              <a:rPr lang="es-CL" sz="2400" b="1" dirty="0" smtClean="0"/>
              <a:t>5). </a:t>
            </a:r>
            <a:r>
              <a:rPr lang="es-CL" sz="2400" dirty="0" smtClean="0"/>
              <a:t>1 Cuchara para cada participante. </a:t>
            </a:r>
          </a:p>
          <a:p>
            <a:pPr marL="0" indent="0">
              <a:buNone/>
            </a:pPr>
            <a:r>
              <a:rPr lang="es-CL" sz="2400" b="1" dirty="0" smtClean="0"/>
              <a:t>6). </a:t>
            </a:r>
            <a:r>
              <a:rPr lang="es-CL" sz="2400" dirty="0" smtClean="0"/>
              <a:t>Cinta adhesiva o pegamento para la guata de la cuchara. </a:t>
            </a:r>
          </a:p>
          <a:p>
            <a:pPr marL="0" indent="0">
              <a:buNone/>
            </a:pPr>
            <a:r>
              <a:rPr lang="es-CL" dirty="0" smtClean="0"/>
              <a:t> </a:t>
            </a:r>
            <a:endParaRPr lang="es-CL" dirty="0"/>
          </a:p>
          <a:p>
            <a:pPr marL="0" indent="0">
              <a:buNone/>
            </a:pPr>
            <a:endParaRPr lang="es-CL" dirty="0" smtClean="0"/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23" y="2799626"/>
            <a:ext cx="1488145" cy="1627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6" name="Llamada ovalada 5"/>
          <p:cNvSpPr/>
          <p:nvPr/>
        </p:nvSpPr>
        <p:spPr>
          <a:xfrm>
            <a:off x="466299" y="1109973"/>
            <a:ext cx="4285397" cy="1692322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 smtClean="0"/>
          </a:p>
          <a:p>
            <a:pPr algn="ctr"/>
            <a:endParaRPr lang="es-CL" dirty="0"/>
          </a:p>
          <a:p>
            <a:pPr algn="ctr"/>
            <a:r>
              <a:rPr lang="es-CL" sz="2000" u="sng" dirty="0" smtClean="0"/>
              <a:t>Estimado estudiante y familia:</a:t>
            </a:r>
          </a:p>
          <a:p>
            <a:pPr algn="ctr"/>
            <a:r>
              <a:rPr lang="es-CL" sz="2000" dirty="0" smtClean="0"/>
              <a:t>Se necesitan los siguientes materiales para realizar este juego. </a:t>
            </a:r>
          </a:p>
          <a:p>
            <a:pPr algn="ctr"/>
            <a:r>
              <a:rPr lang="es-CL" dirty="0" smtClean="0"/>
              <a:t> </a:t>
            </a:r>
          </a:p>
          <a:p>
            <a:pPr algn="ctr"/>
            <a:endParaRPr lang="es-CL" dirty="0" smtClean="0"/>
          </a:p>
        </p:txBody>
      </p:sp>
      <p:pic>
        <p:nvPicPr>
          <p:cNvPr id="2052" name="Picture 4" descr="Los otros usos del papel periódic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6713" y="515310"/>
            <a:ext cx="1591203" cy="961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Tijeras Maped Vivo Escolar Punta Redonda - $ 1.190 en Mercado Libr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8817" y="1849226"/>
            <a:ext cx="1070387" cy="1154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31373" y="1913842"/>
            <a:ext cx="4105133" cy="91482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ángulo 9"/>
          <p:cNvSpPr/>
          <p:nvPr/>
        </p:nvSpPr>
        <p:spPr>
          <a:xfrm>
            <a:off x="8403370" y="4289588"/>
            <a:ext cx="504967" cy="4913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Rectángulo 15"/>
          <p:cNvSpPr/>
          <p:nvPr/>
        </p:nvSpPr>
        <p:spPr>
          <a:xfrm>
            <a:off x="7220437" y="3858347"/>
            <a:ext cx="504967" cy="4913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Rectángulo 16"/>
          <p:cNvSpPr/>
          <p:nvPr/>
        </p:nvSpPr>
        <p:spPr>
          <a:xfrm>
            <a:off x="4883680" y="4229851"/>
            <a:ext cx="504967" cy="4913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Rectángulo 17"/>
          <p:cNvSpPr/>
          <p:nvPr/>
        </p:nvSpPr>
        <p:spPr>
          <a:xfrm>
            <a:off x="6628811" y="4300924"/>
            <a:ext cx="504967" cy="4913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Rectángulo 20"/>
          <p:cNvSpPr/>
          <p:nvPr/>
        </p:nvSpPr>
        <p:spPr>
          <a:xfrm>
            <a:off x="4274740" y="3700989"/>
            <a:ext cx="504967" cy="4913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Rectángulo 22"/>
          <p:cNvSpPr/>
          <p:nvPr/>
        </p:nvSpPr>
        <p:spPr>
          <a:xfrm>
            <a:off x="9419659" y="3797097"/>
            <a:ext cx="504967" cy="4913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Elipse 24"/>
          <p:cNvSpPr/>
          <p:nvPr/>
        </p:nvSpPr>
        <p:spPr>
          <a:xfrm>
            <a:off x="5572467" y="3757427"/>
            <a:ext cx="658504" cy="53098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6" name="Elipse 25"/>
          <p:cNvSpPr/>
          <p:nvPr/>
        </p:nvSpPr>
        <p:spPr>
          <a:xfrm>
            <a:off x="9953673" y="3645110"/>
            <a:ext cx="658504" cy="53098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9" name="Elipse 28"/>
          <p:cNvSpPr/>
          <p:nvPr/>
        </p:nvSpPr>
        <p:spPr>
          <a:xfrm>
            <a:off x="5975769" y="4281090"/>
            <a:ext cx="658504" cy="53098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0" name="Elipse 29"/>
          <p:cNvSpPr/>
          <p:nvPr/>
        </p:nvSpPr>
        <p:spPr>
          <a:xfrm>
            <a:off x="4915805" y="3758048"/>
            <a:ext cx="658504" cy="53098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1" name="Elipse 30"/>
          <p:cNvSpPr/>
          <p:nvPr/>
        </p:nvSpPr>
        <p:spPr>
          <a:xfrm>
            <a:off x="7807890" y="3905887"/>
            <a:ext cx="658504" cy="53098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2" name="Elipse 31"/>
          <p:cNvSpPr/>
          <p:nvPr/>
        </p:nvSpPr>
        <p:spPr>
          <a:xfrm>
            <a:off x="8713915" y="3818393"/>
            <a:ext cx="658504" cy="53098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3" name="Elipse 32"/>
          <p:cNvSpPr/>
          <p:nvPr/>
        </p:nvSpPr>
        <p:spPr>
          <a:xfrm>
            <a:off x="6286314" y="3746758"/>
            <a:ext cx="658504" cy="53098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5" name="Triángulo isósceles 34"/>
          <p:cNvSpPr/>
          <p:nvPr/>
        </p:nvSpPr>
        <p:spPr>
          <a:xfrm>
            <a:off x="7262091" y="4226289"/>
            <a:ext cx="477672" cy="597590"/>
          </a:xfrm>
          <a:prstGeom prst="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6" name="Triángulo isósceles 35"/>
          <p:cNvSpPr/>
          <p:nvPr/>
        </p:nvSpPr>
        <p:spPr>
          <a:xfrm>
            <a:off x="5409411" y="4064393"/>
            <a:ext cx="477672" cy="597590"/>
          </a:xfrm>
          <a:prstGeom prst="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8" name="Triángulo isósceles 37"/>
          <p:cNvSpPr/>
          <p:nvPr/>
        </p:nvSpPr>
        <p:spPr>
          <a:xfrm>
            <a:off x="10641224" y="3594718"/>
            <a:ext cx="477672" cy="597590"/>
          </a:xfrm>
          <a:prstGeom prst="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1" name="Triángulo isósceles 40"/>
          <p:cNvSpPr/>
          <p:nvPr/>
        </p:nvSpPr>
        <p:spPr>
          <a:xfrm>
            <a:off x="9168717" y="4214489"/>
            <a:ext cx="477672" cy="597590"/>
          </a:xfrm>
          <a:prstGeom prst="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2" name="Triángulo isósceles 41"/>
          <p:cNvSpPr/>
          <p:nvPr/>
        </p:nvSpPr>
        <p:spPr>
          <a:xfrm>
            <a:off x="4341601" y="3905887"/>
            <a:ext cx="477672" cy="597590"/>
          </a:xfrm>
          <a:prstGeom prst="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4" name="Triángulo isósceles 43"/>
          <p:cNvSpPr/>
          <p:nvPr/>
        </p:nvSpPr>
        <p:spPr>
          <a:xfrm>
            <a:off x="7838518" y="4148269"/>
            <a:ext cx="477672" cy="597590"/>
          </a:xfrm>
          <a:prstGeom prst="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5" name="Triángulo isósceles 44"/>
          <p:cNvSpPr/>
          <p:nvPr/>
        </p:nvSpPr>
        <p:spPr>
          <a:xfrm>
            <a:off x="3726965" y="4057851"/>
            <a:ext cx="477672" cy="597590"/>
          </a:xfrm>
          <a:prstGeom prst="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AutoShape 14" descr="Vasos plásticos Verdes - Pack de 20 unidades - Cotillón - Azularia.cl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2064" name="Picture 16" descr="Seis Vasos Plásticos Multicolores Aislados En Un Fondo Blanco ..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9164" y="5358219"/>
            <a:ext cx="1185840" cy="1069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Imagen 3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61476" y="5327615"/>
            <a:ext cx="1895475" cy="1438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Imagen 4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07554" y="4917854"/>
            <a:ext cx="709927" cy="7944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47" name="Y 46"/>
          <p:cNvSpPr/>
          <p:nvPr/>
        </p:nvSpPr>
        <p:spPr>
          <a:xfrm>
            <a:off x="7763935" y="5723356"/>
            <a:ext cx="576773" cy="532263"/>
          </a:xfrm>
          <a:prstGeom prst="flowChartSummingJunction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3" name="Y 52"/>
          <p:cNvSpPr/>
          <p:nvPr/>
        </p:nvSpPr>
        <p:spPr>
          <a:xfrm>
            <a:off x="8777610" y="5712326"/>
            <a:ext cx="576773" cy="532263"/>
          </a:xfrm>
          <a:prstGeom prst="flowChartSummingJunction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982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s-CL" dirty="0" smtClean="0"/>
              <a:t>Descripción del Juego: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979464"/>
            <a:ext cx="12192000" cy="58785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L" dirty="0" smtClean="0"/>
              <a:t>                                                                                           </a:t>
            </a:r>
            <a:r>
              <a:rPr lang="es-CL" sz="2000" b="1" dirty="0" smtClean="0"/>
              <a:t>1). </a:t>
            </a:r>
            <a:r>
              <a:rPr lang="es-CL" sz="2300" dirty="0" smtClean="0"/>
              <a:t>Distribuye las piezas en una mesa.  </a:t>
            </a:r>
          </a:p>
          <a:p>
            <a:pPr marL="0" indent="0">
              <a:buNone/>
            </a:pPr>
            <a:endParaRPr lang="es-CL" sz="2400" dirty="0"/>
          </a:p>
          <a:p>
            <a:pPr marL="0" indent="0">
              <a:buNone/>
            </a:pPr>
            <a:endParaRPr lang="es-CL" sz="2400" dirty="0" smtClean="0"/>
          </a:p>
          <a:p>
            <a:pPr marL="0" indent="0">
              <a:buNone/>
            </a:pPr>
            <a:r>
              <a:rPr lang="es-CL" sz="2400" dirty="0" smtClean="0"/>
              <a:t>					</a:t>
            </a:r>
            <a:r>
              <a:rPr lang="es-CL" sz="2300" b="1" dirty="0" smtClean="0"/>
              <a:t>2). </a:t>
            </a:r>
            <a:r>
              <a:rPr lang="es-CL" sz="2300" dirty="0" smtClean="0"/>
              <a:t>Pon una figura geométrica distinta dentro de cada vaso. </a:t>
            </a:r>
          </a:p>
          <a:p>
            <a:pPr marL="0" indent="0">
              <a:buNone/>
            </a:pPr>
            <a:r>
              <a:rPr lang="es-CL" sz="2300" dirty="0"/>
              <a:t> </a:t>
            </a:r>
            <a:r>
              <a:rPr lang="es-CL" sz="2300" dirty="0" smtClean="0"/>
              <a:t> 				</a:t>
            </a:r>
            <a:r>
              <a:rPr lang="es-CL" sz="2300" dirty="0"/>
              <a:t> </a:t>
            </a:r>
            <a:r>
              <a:rPr lang="es-CL" sz="2300" dirty="0" smtClean="0"/>
              <a:t>          (Ideal que nadie pueda ver las figuras que están dentro del  						              vaso).</a:t>
            </a:r>
          </a:p>
          <a:p>
            <a:pPr marL="0" indent="0">
              <a:buNone/>
            </a:pPr>
            <a:r>
              <a:rPr lang="es-CL" sz="2400" dirty="0" smtClean="0"/>
              <a:t>				</a:t>
            </a:r>
          </a:p>
          <a:p>
            <a:pPr marL="0" indent="0">
              <a:buNone/>
            </a:pPr>
            <a:r>
              <a:rPr lang="es-CL" sz="2400" dirty="0" smtClean="0"/>
              <a:t>                                   </a:t>
            </a:r>
            <a:r>
              <a:rPr lang="es-CL" sz="2300" dirty="0" smtClean="0"/>
              <a:t>     </a:t>
            </a:r>
            <a:r>
              <a:rPr lang="es-CL" sz="2300" b="1" dirty="0" smtClean="0"/>
              <a:t>3). </a:t>
            </a:r>
            <a:r>
              <a:rPr lang="es-CL" sz="2300" dirty="0" smtClean="0"/>
              <a:t>Mueve los vasos en forma de trenza, cruz, círculos, con la 						idea de dispersar los vasos y la figura que esta dentro del vaso. </a:t>
            </a:r>
          </a:p>
          <a:p>
            <a:pPr marL="0" indent="0">
              <a:buNone/>
            </a:pPr>
            <a:endParaRPr lang="es-CL" sz="2400" dirty="0" smtClean="0"/>
          </a:p>
          <a:p>
            <a:pPr marL="0" indent="0">
              <a:buNone/>
            </a:pPr>
            <a:r>
              <a:rPr lang="es-CL" sz="2300" b="1" dirty="0" smtClean="0"/>
              <a:t>4). </a:t>
            </a:r>
            <a:r>
              <a:rPr lang="es-CL" sz="2300" dirty="0" smtClean="0"/>
              <a:t>Cuando hayas movido los vasos, levanta solo 1 vaso para ver cuál de las tres figuras geométricas aparece. </a:t>
            </a:r>
          </a:p>
          <a:p>
            <a:pPr marL="0" indent="0">
              <a:buNone/>
            </a:pPr>
            <a:r>
              <a:rPr lang="es-CL" sz="2300" dirty="0" smtClean="0"/>
              <a:t>En ese momento utiliza la cuchara, para atrapar la  figura geométrica con la guata de la cuchara  que esta con pegamento.  </a:t>
            </a:r>
          </a:p>
          <a:p>
            <a:pPr marL="0" indent="0">
              <a:buNone/>
            </a:pPr>
            <a:r>
              <a:rPr lang="es-CL" sz="2300" dirty="0" smtClean="0"/>
              <a:t>Busca las figuras de 1 en 1, dejando todas las figuras que atrapas a un costado.</a:t>
            </a:r>
          </a:p>
          <a:p>
            <a:pPr marL="0" indent="0">
              <a:buNone/>
            </a:pPr>
            <a:r>
              <a:rPr lang="es-CL" sz="2300" dirty="0" smtClean="0"/>
              <a:t>Recuerda que los otros participantes también sacan figuras. </a:t>
            </a:r>
          </a:p>
          <a:p>
            <a:pPr marL="0" indent="0">
              <a:buNone/>
            </a:pPr>
            <a:r>
              <a:rPr lang="es-CL" sz="2300" dirty="0" smtClean="0"/>
              <a:t>Al finalizar se cuentan las figuras. Quien tenga mayor numero de figuras reunidas, gana el juego. 	</a:t>
            </a:r>
            <a:r>
              <a:rPr lang="es-CL" sz="2400" dirty="0" smtClean="0"/>
              <a:t> </a:t>
            </a:r>
            <a:endParaRPr lang="es-CL" dirty="0"/>
          </a:p>
        </p:txBody>
      </p:sp>
      <p:pic>
        <p:nvPicPr>
          <p:cNvPr id="6" name="Imagen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76" y="2883734"/>
            <a:ext cx="1613920" cy="16570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7" name="Llamada ovalada 6"/>
          <p:cNvSpPr/>
          <p:nvPr/>
        </p:nvSpPr>
        <p:spPr>
          <a:xfrm>
            <a:off x="167776" y="1191412"/>
            <a:ext cx="4285397" cy="1692322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 smtClean="0"/>
          </a:p>
          <a:p>
            <a:pPr algn="ctr"/>
            <a:endParaRPr lang="es-CL" dirty="0"/>
          </a:p>
          <a:p>
            <a:pPr algn="ctr"/>
            <a:r>
              <a:rPr lang="es-CL" u="sng" dirty="0" smtClean="0"/>
              <a:t>Estimado estudiante y familia:</a:t>
            </a:r>
          </a:p>
          <a:p>
            <a:pPr algn="ctr"/>
            <a:r>
              <a:rPr lang="es-CL" dirty="0" smtClean="0"/>
              <a:t>Ahora vamos a nombrar las indicaciones del juego. </a:t>
            </a:r>
          </a:p>
          <a:p>
            <a:pPr algn="ctr"/>
            <a:endParaRPr lang="es-CL" dirty="0" smtClean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2799" y="1283880"/>
            <a:ext cx="896245" cy="441522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50601" y="1711434"/>
            <a:ext cx="800639" cy="42819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51240" y="1720833"/>
            <a:ext cx="853810" cy="392362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99042" y="1283880"/>
            <a:ext cx="983415" cy="441824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67403" y="3829521"/>
            <a:ext cx="2421483" cy="89799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56974" y="1283880"/>
            <a:ext cx="414632" cy="906075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36653" y="2961973"/>
            <a:ext cx="1889148" cy="647517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515600" y="5335853"/>
            <a:ext cx="1618533" cy="1379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76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6674"/>
            <a:ext cx="10515600" cy="1325563"/>
          </a:xfrm>
        </p:spPr>
        <p:txBody>
          <a:bodyPr/>
          <a:lstStyle/>
          <a:p>
            <a:r>
              <a:rPr lang="es-CL" dirty="0" smtClean="0"/>
              <a:t>2. Juego de “saltos y memoria”. </a:t>
            </a:r>
            <a:endParaRPr lang="es-CL" dirty="0"/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0" y="1006760"/>
            <a:ext cx="12192000" cy="58512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s-CL" sz="2400" dirty="0" smtClean="0"/>
          </a:p>
          <a:p>
            <a:pPr marL="0" indent="0">
              <a:buNone/>
            </a:pPr>
            <a:r>
              <a:rPr lang="es-CL" sz="2400" b="1" dirty="0" smtClean="0"/>
              <a:t>1). </a:t>
            </a:r>
            <a:r>
              <a:rPr lang="es-CL" sz="2400" dirty="0" smtClean="0"/>
              <a:t>Cinta maskin / o </a:t>
            </a:r>
            <a:r>
              <a:rPr lang="es-CL" sz="2400" dirty="0" err="1" smtClean="0"/>
              <a:t>stickfix</a:t>
            </a:r>
            <a:r>
              <a:rPr lang="es-CL" sz="2400" dirty="0" smtClean="0"/>
              <a:t> para pegar los papeles.  </a:t>
            </a:r>
          </a:p>
          <a:p>
            <a:pPr marL="0" indent="0">
              <a:buNone/>
            </a:pPr>
            <a:endParaRPr lang="es-CL" sz="2400" dirty="0" smtClean="0"/>
          </a:p>
          <a:p>
            <a:pPr marL="0" indent="0">
              <a:buNone/>
            </a:pPr>
            <a:r>
              <a:rPr lang="es-CL" sz="2400" b="1" dirty="0" smtClean="0"/>
              <a:t>2). </a:t>
            </a:r>
            <a:r>
              <a:rPr lang="es-CL" sz="2400" dirty="0" smtClean="0"/>
              <a:t>Corta trozos de cinta maskin /</a:t>
            </a:r>
            <a:r>
              <a:rPr lang="es-CL" sz="2400" b="1" dirty="0" smtClean="0"/>
              <a:t> </a:t>
            </a:r>
            <a:r>
              <a:rPr lang="es-CL" sz="2400" dirty="0" smtClean="0"/>
              <a:t>o corta </a:t>
            </a:r>
          </a:p>
          <a:p>
            <a:pPr marL="0" indent="0">
              <a:buNone/>
            </a:pPr>
            <a:r>
              <a:rPr lang="es-CL" sz="2400" dirty="0" smtClean="0"/>
              <a:t>tiras de papel de cuaderno o diario, largas. . </a:t>
            </a:r>
          </a:p>
          <a:p>
            <a:pPr marL="0" indent="0">
              <a:buNone/>
            </a:pPr>
            <a:endParaRPr lang="es-CL" sz="2400" dirty="0" smtClean="0"/>
          </a:p>
          <a:p>
            <a:pPr marL="0" indent="0">
              <a:buNone/>
            </a:pPr>
            <a:r>
              <a:rPr lang="es-CL" sz="2400" b="1" dirty="0"/>
              <a:t>3</a:t>
            </a:r>
            <a:r>
              <a:rPr lang="es-CL" sz="2400" b="1" dirty="0" smtClean="0"/>
              <a:t>). </a:t>
            </a:r>
            <a:r>
              <a:rPr lang="es-CL" sz="2400" dirty="0" smtClean="0"/>
              <a:t>Confecciona los cuadros que aparecen en la imagen: </a:t>
            </a:r>
          </a:p>
          <a:p>
            <a:pPr>
              <a:buFontTx/>
              <a:buChar char="-"/>
            </a:pPr>
            <a:r>
              <a:rPr lang="es-CL" sz="2400" dirty="0" smtClean="0"/>
              <a:t>Pega los trozos de cinta maskin / o pega las tiras de papel en el suelo. </a:t>
            </a:r>
          </a:p>
          <a:p>
            <a:pPr>
              <a:buFontTx/>
              <a:buChar char="-"/>
            </a:pPr>
            <a:endParaRPr lang="es-CL" sz="2400" dirty="0"/>
          </a:p>
          <a:p>
            <a:pPr>
              <a:buFontTx/>
              <a:buChar char="-"/>
            </a:pPr>
            <a:endParaRPr lang="es-CL" sz="2400" dirty="0" smtClean="0"/>
          </a:p>
          <a:p>
            <a:pPr marL="0" indent="0">
              <a:buNone/>
            </a:pPr>
            <a:endParaRPr lang="es-CL" sz="2400" dirty="0"/>
          </a:p>
          <a:p>
            <a:pPr marL="0" indent="0">
              <a:buNone/>
            </a:pPr>
            <a:endParaRPr lang="es-CL" sz="2400" dirty="0" smtClean="0"/>
          </a:p>
          <a:p>
            <a:pPr marL="0" indent="0">
              <a:buNone/>
            </a:pPr>
            <a:endParaRPr lang="es-CL" sz="2400" dirty="0" smtClean="0"/>
          </a:p>
          <a:p>
            <a:pPr marL="0" indent="0">
              <a:buNone/>
            </a:pPr>
            <a:r>
              <a:rPr lang="es-CL" sz="2400" b="1" dirty="0" smtClean="0"/>
              <a:t>4). </a:t>
            </a:r>
            <a:r>
              <a:rPr lang="es-CL" sz="2400" dirty="0" smtClean="0"/>
              <a:t>Parlante y música </a:t>
            </a:r>
            <a:r>
              <a:rPr lang="es-CL" sz="2400" dirty="0"/>
              <a:t>a gusto para </a:t>
            </a:r>
            <a:r>
              <a:rPr lang="es-CL" sz="2400" dirty="0" smtClean="0"/>
              <a:t>ambientar.</a:t>
            </a:r>
            <a:endParaRPr lang="es-CL" sz="2400" dirty="0"/>
          </a:p>
        </p:txBody>
      </p:sp>
      <p:pic>
        <p:nvPicPr>
          <p:cNvPr id="5" name="Marcador de contenido 5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57132" y="2804239"/>
            <a:ext cx="1475320" cy="17131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6" name="Llamada ovalada 5"/>
          <p:cNvSpPr/>
          <p:nvPr/>
        </p:nvSpPr>
        <p:spPr>
          <a:xfrm>
            <a:off x="7355603" y="586854"/>
            <a:ext cx="4602112" cy="1969781"/>
          </a:xfrm>
          <a:prstGeom prst="wedgeEllipseCallout">
            <a:avLst>
              <a:gd name="adj1" fmla="val 17384"/>
              <a:gd name="adj2" fmla="val 6895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 smtClean="0"/>
          </a:p>
          <a:p>
            <a:pPr algn="ctr"/>
            <a:endParaRPr lang="es-CL" dirty="0"/>
          </a:p>
          <a:p>
            <a:pPr algn="ctr"/>
            <a:r>
              <a:rPr lang="es-CL" u="sng" dirty="0" smtClean="0"/>
              <a:t>Estimado estudiante y familia:</a:t>
            </a:r>
          </a:p>
          <a:p>
            <a:pPr algn="ctr"/>
            <a:r>
              <a:rPr lang="es-CL" dirty="0" smtClean="0"/>
              <a:t>Se necesitan los siguientes materiales para realizar este juego. </a:t>
            </a:r>
          </a:p>
          <a:p>
            <a:pPr algn="ctr"/>
            <a:r>
              <a:rPr lang="es-CL" dirty="0" smtClean="0"/>
              <a:t> </a:t>
            </a:r>
          </a:p>
          <a:p>
            <a:pPr algn="ctr"/>
            <a:endParaRPr lang="es-CL" dirty="0" smtClean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1401" y="1110295"/>
            <a:ext cx="709927" cy="79447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098" name="Picture 2" descr="Ilustración de Pedazos De La Nota De Blanco Roto Las Tiras De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972" y="1916040"/>
            <a:ext cx="1371867" cy="137186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anciones para las rutinas del Jardín | Niños cantando, Canciones 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558" y="5141192"/>
            <a:ext cx="1837905" cy="138761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Tijeras Maped Vivo Escolar Punta Redonda - $ 1.190 en Mercado Libr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6124" y="2122101"/>
            <a:ext cx="1070387" cy="115453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90594" y="4171814"/>
            <a:ext cx="2113418" cy="193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30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s-CL" dirty="0" smtClean="0"/>
              <a:t>Descripción del Juego: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138400"/>
            <a:ext cx="12192000" cy="5719600"/>
          </a:xfrm>
        </p:spPr>
        <p:txBody>
          <a:bodyPr/>
          <a:lstStyle/>
          <a:p>
            <a:pPr marL="0" indent="0">
              <a:buNone/>
            </a:pPr>
            <a:r>
              <a:rPr lang="es-CL" sz="2400" b="1" dirty="0" smtClean="0"/>
              <a:t>1). </a:t>
            </a:r>
            <a:r>
              <a:rPr lang="es-CL" sz="2400" dirty="0" smtClean="0"/>
              <a:t>El jugador (1) deberá realizar una secuencia de saltos y cuando finalice, el jugador (2) deberá realizar los mismos movimientos y saltos que realizo el jugador (1).</a:t>
            </a:r>
          </a:p>
          <a:p>
            <a:pPr marL="0" indent="0">
              <a:buNone/>
            </a:pPr>
            <a:r>
              <a:rPr lang="es-CL" sz="2400" b="1" dirty="0" smtClean="0"/>
              <a:t>2). </a:t>
            </a:r>
            <a:r>
              <a:rPr lang="es-CL" sz="2400" dirty="0" smtClean="0"/>
              <a:t>Ejemplo de la imagen mas abajo: El jugador (1) comienza con sus dos pies saltando adelante en cayendo en los cuadros 1, luego salta separando sus dos piernas cayendo en el cuadro 2 y por ultimo salta con sus dos pies adelante en el cuadro 3. (Aquí se aprecian 3 movimientos, puedes crear una secuencia de 5, 6 o </a:t>
            </a:r>
            <a:r>
              <a:rPr lang="es-CL" sz="2400" dirty="0" smtClean="0"/>
              <a:t>hasta 7 movimientos </a:t>
            </a:r>
            <a:r>
              <a:rPr lang="es-CL" sz="2400" smtClean="0"/>
              <a:t>y saltos. </a:t>
            </a:r>
            <a:endParaRPr lang="es-CL" sz="2400" dirty="0" smtClean="0"/>
          </a:p>
          <a:p>
            <a:pPr marL="0" indent="0">
              <a:buNone/>
            </a:pPr>
            <a:r>
              <a:rPr lang="es-CL" sz="2400" b="1" dirty="0" smtClean="0"/>
              <a:t>3).  </a:t>
            </a:r>
            <a:r>
              <a:rPr lang="es-CL" sz="2400" dirty="0" smtClean="0"/>
              <a:t>Utiliza ambas piernas o una, agrégale música a gusto y puedes realizar una mini coreografía. </a:t>
            </a:r>
          </a:p>
          <a:p>
            <a:pPr marL="0" indent="0">
              <a:buNone/>
            </a:pPr>
            <a:endParaRPr lang="es-CL" b="1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5968" y="5083033"/>
            <a:ext cx="1142410" cy="12479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Llamada ovalada 4"/>
          <p:cNvSpPr/>
          <p:nvPr/>
        </p:nvSpPr>
        <p:spPr>
          <a:xfrm>
            <a:off x="5662094" y="4123848"/>
            <a:ext cx="4285397" cy="2508964"/>
          </a:xfrm>
          <a:prstGeom prst="wedgeEllipseCallout">
            <a:avLst>
              <a:gd name="adj1" fmla="val 75982"/>
              <a:gd name="adj2" fmla="val -4309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 smtClean="0"/>
          </a:p>
          <a:p>
            <a:pPr algn="ctr"/>
            <a:endParaRPr lang="es-CL" dirty="0"/>
          </a:p>
          <a:p>
            <a:pPr algn="ctr"/>
            <a:r>
              <a:rPr lang="es-CL" sz="1900" u="sng" dirty="0" smtClean="0"/>
              <a:t>Estimado estudiante y familia:</a:t>
            </a:r>
          </a:p>
          <a:p>
            <a:pPr algn="ctr"/>
            <a:r>
              <a:rPr lang="es-CL" sz="1900" dirty="0" smtClean="0"/>
              <a:t>Si no has quedado claro con la descripción te dejo Link de ejemplo. </a:t>
            </a:r>
          </a:p>
          <a:p>
            <a:pPr algn="ctr"/>
            <a:r>
              <a:rPr lang="es-CL" sz="1900" dirty="0">
                <a:hlinkClick r:id="rId3"/>
              </a:rPr>
              <a:t>https://www.youtube.com/watch?v=H0xaXs44N38</a:t>
            </a:r>
            <a:endParaRPr lang="es-CL" sz="1900" dirty="0" smtClean="0"/>
          </a:p>
          <a:p>
            <a:pPr algn="ctr"/>
            <a:endParaRPr lang="es-CL" dirty="0" smtClean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075" y="3712191"/>
            <a:ext cx="5217861" cy="3058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37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7546" y="37533"/>
            <a:ext cx="11599460" cy="6820467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/>
            </a:r>
            <a:br>
              <a:rPr lang="es-CL" dirty="0" smtClean="0"/>
            </a:br>
            <a:endParaRPr lang="es-CL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479946" y="189933"/>
            <a:ext cx="11599460" cy="68204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 smtClean="0"/>
              <a:t>Recuerda la Higiene Personal.  </a:t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Vuelve nuevamente a la guía y responde. </a:t>
            </a:r>
            <a:endParaRPr lang="es-CL" dirty="0"/>
          </a:p>
        </p:txBody>
      </p:sp>
      <p:pic>
        <p:nvPicPr>
          <p:cNvPr id="5" name="Picture 4" descr="Línea de meta - Iconos gratis de educaci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876" y="1009365"/>
            <a:ext cx="4876800" cy="48768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Picture 6" descr="Funcionando a línea de meta | Icono Grat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85" y="2693161"/>
            <a:ext cx="2681782" cy="268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69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2248</TotalTime>
  <Words>405</Words>
  <Application>Microsoft Office PowerPoint</Application>
  <PresentationFormat>Panorámica</PresentationFormat>
  <Paragraphs>72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Material de Apoyo para guía n°13 en 2° Básicos.  Tema: “El juego colectivo”. </vt:lpstr>
      <vt:lpstr>Presentación de PowerPoint</vt:lpstr>
      <vt:lpstr>1. Juego de “La búsqueda geométrica”. </vt:lpstr>
      <vt:lpstr>Descripción del Juego: </vt:lpstr>
      <vt:lpstr>2. Juego de “saltos y memoria”. </vt:lpstr>
      <vt:lpstr>Descripción del Juego:</vt:lpstr>
      <vt:lpstr>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higiene personal</dc:title>
  <dc:creator>Cuenta Microsoft</dc:creator>
  <cp:lastModifiedBy>Cuenta Microsoft</cp:lastModifiedBy>
  <cp:revision>243</cp:revision>
  <dcterms:created xsi:type="dcterms:W3CDTF">2020-03-21T01:23:08Z</dcterms:created>
  <dcterms:modified xsi:type="dcterms:W3CDTF">2020-06-24T04:32:09Z</dcterms:modified>
</cp:coreProperties>
</file>